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4.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5.xml" ContentType="application/vnd.openxmlformats-officedocument.presentationml.notesSlide+xml"/>
  <Override PartName="/ppt/tags/tag18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64" r:id="rId2"/>
    <p:sldMasterId id="2147483676" r:id="rId3"/>
  </p:sldMasterIdLst>
  <p:notesMasterIdLst>
    <p:notesMasterId r:id="rId36"/>
  </p:notesMasterIdLst>
  <p:handoutMasterIdLst>
    <p:handoutMasterId r:id="rId37"/>
  </p:handoutMasterIdLst>
  <p:sldIdLst>
    <p:sldId id="590" r:id="rId4"/>
    <p:sldId id="507" r:id="rId5"/>
    <p:sldId id="591" r:id="rId6"/>
    <p:sldId id="592" r:id="rId7"/>
    <p:sldId id="593" r:id="rId8"/>
    <p:sldId id="594" r:id="rId9"/>
    <p:sldId id="595" r:id="rId10"/>
    <p:sldId id="596" r:id="rId11"/>
    <p:sldId id="597" r:id="rId12"/>
    <p:sldId id="598" r:id="rId13"/>
    <p:sldId id="599" r:id="rId14"/>
    <p:sldId id="600" r:id="rId15"/>
    <p:sldId id="601" r:id="rId16"/>
    <p:sldId id="602" r:id="rId17"/>
    <p:sldId id="603" r:id="rId18"/>
    <p:sldId id="604" r:id="rId19"/>
    <p:sldId id="606" r:id="rId20"/>
    <p:sldId id="607" r:id="rId21"/>
    <p:sldId id="608" r:id="rId22"/>
    <p:sldId id="609" r:id="rId23"/>
    <p:sldId id="620" r:id="rId24"/>
    <p:sldId id="621" r:id="rId25"/>
    <p:sldId id="610" r:id="rId26"/>
    <p:sldId id="611" r:id="rId27"/>
    <p:sldId id="612" r:id="rId28"/>
    <p:sldId id="613" r:id="rId29"/>
    <p:sldId id="619" r:id="rId30"/>
    <p:sldId id="614" r:id="rId31"/>
    <p:sldId id="615" r:id="rId32"/>
    <p:sldId id="616" r:id="rId33"/>
    <p:sldId id="618" r:id="rId34"/>
    <p:sldId id="617" r:id="rId35"/>
  </p:sldIdLst>
  <p:sldSz cx="9144000" cy="6858000" type="screen4x3"/>
  <p:notesSz cx="6881813" cy="9296400"/>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Van Reenan" initials="JV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DCDDDB"/>
    <a:srgbClr val="FF3300"/>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3874" autoAdjust="0"/>
  </p:normalViewPr>
  <p:slideViewPr>
    <p:cSldViewPr snapToGrid="0">
      <p:cViewPr>
        <p:scale>
          <a:sx n="80" d="100"/>
          <a:sy n="80" d="100"/>
        </p:scale>
        <p:origin x="-245" y="-43"/>
      </p:cViewPr>
      <p:guideLst>
        <p:guide orient="horz" pos="1399"/>
        <p:guide pos="363"/>
        <p:guide pos="54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091"/>
    </p:cViewPr>
  </p:sorterViewPr>
  <p:notesViewPr>
    <p:cSldViewPr snapToGrid="0">
      <p:cViewPr varScale="1">
        <p:scale>
          <a:sx n="69" d="100"/>
          <a:sy n="69" d="100"/>
        </p:scale>
        <p:origin x="-2784" y="-102"/>
      </p:cViewPr>
      <p:guideLst>
        <p:guide orient="horz" pos="2929"/>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87442" tIns="43721" rIns="87442" bIns="43721" numCol="1" anchor="t" anchorCtr="0" compatLnSpc="1">
            <a:prstTxWarp prst="textNoShape">
              <a:avLst/>
            </a:prstTxWarp>
          </a:bodyPr>
          <a:lstStyle>
            <a:lvl1pPr defTabSz="874713">
              <a:defRPr sz="1100" b="0">
                <a:latin typeface="Times" pitchFamily="18" charset="0"/>
              </a:defRPr>
            </a:lvl1pPr>
          </a:lstStyle>
          <a:p>
            <a:pPr>
              <a:defRPr/>
            </a:pPr>
            <a:endParaRPr lang="en-GB"/>
          </a:p>
        </p:txBody>
      </p:sp>
      <p:sp>
        <p:nvSpPr>
          <p:cNvPr id="111619" name="Rectangle 3"/>
          <p:cNvSpPr>
            <a:spLocks noGrp="1" noChangeArrowheads="1"/>
          </p:cNvSpPr>
          <p:nvPr>
            <p:ph type="dt" sz="quarter" idx="1"/>
          </p:nvPr>
        </p:nvSpPr>
        <p:spPr bwMode="auto">
          <a:xfrm>
            <a:off x="3897313" y="0"/>
            <a:ext cx="2982912" cy="463550"/>
          </a:xfrm>
          <a:prstGeom prst="rect">
            <a:avLst/>
          </a:prstGeom>
          <a:noFill/>
          <a:ln w="9525">
            <a:noFill/>
            <a:miter lim="800000"/>
            <a:headEnd/>
            <a:tailEnd/>
          </a:ln>
          <a:effectLst/>
        </p:spPr>
        <p:txBody>
          <a:bodyPr vert="horz" wrap="square" lIns="87442" tIns="43721" rIns="87442" bIns="43721" numCol="1" anchor="t" anchorCtr="0" compatLnSpc="1">
            <a:prstTxWarp prst="textNoShape">
              <a:avLst/>
            </a:prstTxWarp>
          </a:bodyPr>
          <a:lstStyle>
            <a:lvl1pPr algn="r" defTabSz="874713">
              <a:defRPr sz="1100" b="0">
                <a:latin typeface="Times" pitchFamily="18" charset="0"/>
              </a:defRPr>
            </a:lvl1pPr>
          </a:lstStyle>
          <a:p>
            <a:pPr>
              <a:defRPr/>
            </a:pPr>
            <a:endParaRPr lang="en-GB"/>
          </a:p>
        </p:txBody>
      </p:sp>
      <p:sp>
        <p:nvSpPr>
          <p:cNvPr id="111620" name="Rectangle 4"/>
          <p:cNvSpPr>
            <a:spLocks noGrp="1" noChangeArrowheads="1"/>
          </p:cNvSpPr>
          <p:nvPr>
            <p:ph type="ftr" sz="quarter" idx="2"/>
          </p:nvPr>
        </p:nvSpPr>
        <p:spPr bwMode="auto">
          <a:xfrm>
            <a:off x="0" y="8831263"/>
            <a:ext cx="2982913" cy="463550"/>
          </a:xfrm>
          <a:prstGeom prst="rect">
            <a:avLst/>
          </a:prstGeom>
          <a:noFill/>
          <a:ln w="9525">
            <a:noFill/>
            <a:miter lim="800000"/>
            <a:headEnd/>
            <a:tailEnd/>
          </a:ln>
          <a:effectLst/>
        </p:spPr>
        <p:txBody>
          <a:bodyPr vert="horz" wrap="square" lIns="87442" tIns="43721" rIns="87442" bIns="43721" numCol="1" anchor="b" anchorCtr="0" compatLnSpc="1">
            <a:prstTxWarp prst="textNoShape">
              <a:avLst/>
            </a:prstTxWarp>
          </a:bodyPr>
          <a:lstStyle>
            <a:lvl1pPr defTabSz="874713">
              <a:defRPr sz="1100" b="0">
                <a:latin typeface="Times" pitchFamily="18" charset="0"/>
              </a:defRPr>
            </a:lvl1pPr>
          </a:lstStyle>
          <a:p>
            <a:pPr>
              <a:defRPr/>
            </a:pPr>
            <a:endParaRPr lang="en-GB"/>
          </a:p>
        </p:txBody>
      </p:sp>
      <p:sp>
        <p:nvSpPr>
          <p:cNvPr id="111621" name="Rectangle 5"/>
          <p:cNvSpPr>
            <a:spLocks noGrp="1" noChangeArrowheads="1"/>
          </p:cNvSpPr>
          <p:nvPr>
            <p:ph type="sldNum" sz="quarter" idx="3"/>
          </p:nvPr>
        </p:nvSpPr>
        <p:spPr bwMode="auto">
          <a:xfrm>
            <a:off x="3897313" y="8831263"/>
            <a:ext cx="2982912" cy="463550"/>
          </a:xfrm>
          <a:prstGeom prst="rect">
            <a:avLst/>
          </a:prstGeom>
          <a:noFill/>
          <a:ln w="9525">
            <a:noFill/>
            <a:miter lim="800000"/>
            <a:headEnd/>
            <a:tailEnd/>
          </a:ln>
          <a:effectLst/>
        </p:spPr>
        <p:txBody>
          <a:bodyPr vert="horz" wrap="square" lIns="87442" tIns="43721" rIns="87442" bIns="43721" numCol="1" anchor="b" anchorCtr="0" compatLnSpc="1">
            <a:prstTxWarp prst="textNoShape">
              <a:avLst/>
            </a:prstTxWarp>
          </a:bodyPr>
          <a:lstStyle>
            <a:lvl1pPr algn="r" defTabSz="874713">
              <a:defRPr sz="1100" b="0">
                <a:latin typeface="Times" pitchFamily="18" charset="0"/>
              </a:defRPr>
            </a:lvl1pPr>
          </a:lstStyle>
          <a:p>
            <a:pPr>
              <a:defRPr/>
            </a:pPr>
            <a:fld id="{110BEAFE-59DD-452C-960A-94409F5106CE}" type="slidenum">
              <a:rPr lang="en-GB"/>
              <a:pPr>
                <a:defRPr/>
              </a:pPr>
              <a:t>‹#›</a:t>
            </a:fld>
            <a:endParaRPr lang="en-GB"/>
          </a:p>
        </p:txBody>
      </p:sp>
    </p:spTree>
    <p:extLst>
      <p:ext uri="{BB962C8B-B14F-4D97-AF65-F5344CB8AC3E}">
        <p14:creationId xmlns:p14="http://schemas.microsoft.com/office/powerpoint/2010/main" val="131453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defTabSz="935038">
              <a:defRPr sz="1200" b="0">
                <a:latin typeface="Times" pitchFamily="18" charset="0"/>
              </a:defRPr>
            </a:lvl1pPr>
          </a:lstStyle>
          <a:p>
            <a:pPr>
              <a:defRPr/>
            </a:pPr>
            <a:endParaRPr lang="en-GB"/>
          </a:p>
        </p:txBody>
      </p:sp>
      <p:sp>
        <p:nvSpPr>
          <p:cNvPr id="6147" name="Rectangle 3"/>
          <p:cNvSpPr>
            <a:spLocks noGrp="1" noChangeArrowheads="1"/>
          </p:cNvSpPr>
          <p:nvPr>
            <p:ph type="dt" idx="1"/>
          </p:nvPr>
        </p:nvSpPr>
        <p:spPr bwMode="auto">
          <a:xfrm>
            <a:off x="3897313" y="0"/>
            <a:ext cx="2982912" cy="463550"/>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lgn="r" defTabSz="935038">
              <a:defRPr sz="1200" b="0">
                <a:latin typeface="Times" pitchFamily="18" charset="0"/>
              </a:defRPr>
            </a:lvl1pPr>
          </a:lstStyle>
          <a:p>
            <a:pPr>
              <a:defRPr/>
            </a:pPr>
            <a:endParaRPr lang="en-GB"/>
          </a:p>
        </p:txBody>
      </p:sp>
      <p:sp>
        <p:nvSpPr>
          <p:cNvPr id="32772" name="Rectangle 4"/>
          <p:cNvSpPr>
            <a:spLocks noGrp="1" noRot="1" noChangeAspect="1" noChangeArrowheads="1" noTextEdit="1"/>
          </p:cNvSpPr>
          <p:nvPr>
            <p:ph type="sldImg" idx="2"/>
          </p:nvPr>
        </p:nvSpPr>
        <p:spPr bwMode="auto">
          <a:xfrm>
            <a:off x="11191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8975" y="4416425"/>
            <a:ext cx="5503863" cy="4181475"/>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831263"/>
            <a:ext cx="2982913" cy="463550"/>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defTabSz="935038">
              <a:defRPr sz="1200" b="0">
                <a:latin typeface="Times" pitchFamily="18" charset="0"/>
              </a:defRPr>
            </a:lvl1pPr>
          </a:lstStyle>
          <a:p>
            <a:pPr>
              <a:defRPr/>
            </a:pPr>
            <a:endParaRPr lang="en-GB"/>
          </a:p>
        </p:txBody>
      </p:sp>
      <p:sp>
        <p:nvSpPr>
          <p:cNvPr id="6151" name="Rectangle 7"/>
          <p:cNvSpPr>
            <a:spLocks noGrp="1" noChangeArrowheads="1"/>
          </p:cNvSpPr>
          <p:nvPr>
            <p:ph type="sldNum" sz="quarter" idx="5"/>
          </p:nvPr>
        </p:nvSpPr>
        <p:spPr bwMode="auto">
          <a:xfrm>
            <a:off x="3897313" y="8831263"/>
            <a:ext cx="2982912" cy="463550"/>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lgn="r" defTabSz="935038">
              <a:defRPr sz="1200" b="0">
                <a:latin typeface="Times" pitchFamily="18" charset="0"/>
              </a:defRPr>
            </a:lvl1pPr>
          </a:lstStyle>
          <a:p>
            <a:pPr>
              <a:defRPr/>
            </a:pPr>
            <a:fld id="{D4A09B6C-3E22-4DCD-B911-46D76FA6EB1D}" type="slidenum">
              <a:rPr lang="en-GB"/>
              <a:pPr>
                <a:defRPr/>
              </a:pPr>
              <a:t>‹#›</a:t>
            </a:fld>
            <a:endParaRPr lang="en-GB"/>
          </a:p>
        </p:txBody>
      </p:sp>
    </p:spTree>
    <p:extLst>
      <p:ext uri="{BB962C8B-B14F-4D97-AF65-F5344CB8AC3E}">
        <p14:creationId xmlns:p14="http://schemas.microsoft.com/office/powerpoint/2010/main" val="3869699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irginiamason.org/dept.cfm?id=37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E757DB67-403B-41EE-AAFC-5E2CBEB559B2}" type="slidenum">
              <a:rPr lang="en-GB" sz="1200" b="0">
                <a:latin typeface="Times" pitchFamily="18" charset="0"/>
              </a:rPr>
              <a:pPr algn="r"/>
              <a:t>2</a:t>
            </a:fld>
            <a:endParaRPr lang="en-GB" sz="1200" b="0">
              <a:latin typeface="Times"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695F3577-96F8-4F6D-BF5F-014518143506}" type="slidenum">
              <a:rPr lang="en-US">
                <a:solidFill>
                  <a:prstClr val="black"/>
                </a:solidFill>
                <a:latin typeface="Arial Unicode MS" charset="0"/>
              </a:rPr>
              <a:pPr eaLnBrk="1" hangingPunct="1"/>
              <a:t>15</a:t>
            </a:fld>
            <a:endParaRPr lang="en-US">
              <a:solidFill>
                <a:prstClr val="black"/>
              </a:solidFill>
              <a:latin typeface="Arial Unicode MS" charset="0"/>
            </a:endParaRPr>
          </a:p>
        </p:txBody>
      </p:sp>
      <p:sp>
        <p:nvSpPr>
          <p:cNvPr id="41987"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solidFill>
                  <a:prstClr val="black"/>
                </a:solidFill>
                <a:latin typeface="Arial Unicode MS" charset="0"/>
              </a:rPr>
              <a:t>LON-AAA123-20101025-</a:t>
            </a:r>
          </a:p>
        </p:txBody>
      </p:sp>
      <p:sp>
        <p:nvSpPr>
          <p:cNvPr id="41988" name="Rectangle 7"/>
          <p:cNvSpPr txBox="1">
            <a:spLocks noGrp="1" noChangeArrowheads="1"/>
          </p:cNvSpPr>
          <p:nvPr/>
        </p:nvSpPr>
        <p:spPr bwMode="gray">
          <a:xfrm>
            <a:off x="6142525" y="8927899"/>
            <a:ext cx="5448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1225" eaLnBrk="0" hangingPunct="0">
              <a:defRPr sz="1200">
                <a:solidFill>
                  <a:schemeClr val="tx1"/>
                </a:solidFill>
                <a:latin typeface="Arial" charset="0"/>
                <a:cs typeface="Arial" charset="0"/>
              </a:defRPr>
            </a:lvl1pPr>
            <a:lvl2pPr marL="37931725" indent="-37474525" defTabSz="9112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fld id="{50920806-4639-40C7-945D-6F502B317078}" type="slidenum">
              <a:rPr lang="en-GB" b="0">
                <a:solidFill>
                  <a:prstClr val="black"/>
                </a:solidFill>
                <a:latin typeface="Arial Unicode MS" charset="0"/>
                <a:ea typeface="ＭＳ Ｐゴシック" charset="-128"/>
              </a:rPr>
              <a:pPr algn="r" eaLnBrk="1" hangingPunct="1"/>
              <a:t>15</a:t>
            </a:fld>
            <a:endParaRPr lang="en-GB" b="0">
              <a:solidFill>
                <a:prstClr val="black"/>
              </a:solidFill>
              <a:latin typeface="Arial Unicode MS" charset="0"/>
              <a:ea typeface="ＭＳ Ｐゴシック" charset="-128"/>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xfrm>
            <a:off x="557681" y="4993453"/>
            <a:ext cx="5862880" cy="6363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7675" indent="-447675" defTabSz="893763" eaLnBrk="1" hangingPunct="1">
              <a:spcBef>
                <a:spcPct val="25000"/>
              </a:spcBef>
              <a:buFontTx/>
              <a:buChar char="•"/>
            </a:pPr>
            <a:r>
              <a:rPr lang="en-GB" sz="2400" smtClean="0">
                <a:latin typeface="Calibri" charset="0"/>
              </a:rPr>
              <a:t>1194 hospitals in public and private sector (184 in UK )</a:t>
            </a:r>
          </a:p>
          <a:p>
            <a:pPr marL="895350" lvl="1" indent="-447675" defTabSz="893763" eaLnBrk="1" hangingPunct="1">
              <a:spcBef>
                <a:spcPct val="25000"/>
              </a:spcBef>
            </a:pPr>
            <a:r>
              <a:rPr lang="en-GB" sz="2400" smtClean="0">
                <a:latin typeface="Calibri" charset="0"/>
              </a:rPr>
              <a:t>–  Response rates uncorrelated with performance </a:t>
            </a:r>
          </a:p>
          <a:p>
            <a:pPr marL="447675" indent="-447675" defTabSz="893763" eaLnBrk="1" hangingPunct="1">
              <a:spcBef>
                <a:spcPct val="25000"/>
              </a:spcBef>
            </a:pPr>
            <a:endParaRPr lang="en-GB" sz="2400" smtClean="0">
              <a:latin typeface="Calibri" charset="0"/>
            </a:endParaRPr>
          </a:p>
          <a:p>
            <a:pPr marL="447675" indent="-447675" defTabSz="893763" eaLnBrk="1" hangingPunct="1">
              <a:spcBef>
                <a:spcPct val="25000"/>
              </a:spcBef>
              <a:buFontTx/>
              <a:buChar char="•"/>
            </a:pPr>
            <a:r>
              <a:rPr lang="en-GB" sz="2400" smtClean="0">
                <a:latin typeface="Calibri" charset="0"/>
              </a:rPr>
              <a:t>Collect data on many “noise” controls: </a:t>
            </a:r>
          </a:p>
          <a:p>
            <a:pPr marL="895350" lvl="1" indent="-447675" defTabSz="893763" eaLnBrk="1" hangingPunct="1">
              <a:spcBef>
                <a:spcPct val="25000"/>
              </a:spcBef>
            </a:pPr>
            <a:r>
              <a:rPr lang="en-GB" sz="2400" smtClean="0">
                <a:latin typeface="Calibri" charset="0"/>
              </a:rPr>
              <a:t>– Interviewer fixed effects</a:t>
            </a:r>
          </a:p>
          <a:p>
            <a:pPr marL="895350" lvl="1" indent="-447675" defTabSz="893763" eaLnBrk="1" hangingPunct="1">
              <a:spcBef>
                <a:spcPct val="25000"/>
              </a:spcBef>
            </a:pPr>
            <a:r>
              <a:rPr lang="en-GB" sz="2400" smtClean="0">
                <a:latin typeface="Calibri" charset="0"/>
              </a:rPr>
              <a:t>– Interview characteristics (e.g. duration, day, time) </a:t>
            </a:r>
          </a:p>
          <a:p>
            <a:pPr marL="895350" lvl="1" indent="-447675" defTabSz="893763" eaLnBrk="1" hangingPunct="1">
              <a:spcBef>
                <a:spcPct val="25000"/>
              </a:spcBef>
            </a:pPr>
            <a:r>
              <a:rPr lang="en-GB" sz="2400" smtClean="0">
                <a:latin typeface="Calibri" charset="0"/>
              </a:rPr>
              <a:t>– Interviewee characteristics (e.g. tenure, job)</a:t>
            </a:r>
          </a:p>
          <a:p>
            <a:pPr marL="895350" lvl="1" indent="-447675" defTabSz="893763" eaLnBrk="1" hangingPunct="1">
              <a:spcBef>
                <a:spcPct val="25000"/>
              </a:spcBef>
            </a:pPr>
            <a:endParaRPr lang="en-GB" sz="2400" smtClean="0">
              <a:latin typeface="Calibri" charset="0"/>
            </a:endParaRPr>
          </a:p>
          <a:p>
            <a:pPr marL="447675" indent="-447675" defTabSz="893763" eaLnBrk="1" hangingPunct="1">
              <a:spcBef>
                <a:spcPct val="25000"/>
              </a:spcBef>
              <a:buFontTx/>
              <a:buChar char="•"/>
            </a:pPr>
            <a:r>
              <a:rPr lang="en-GB" sz="2400" smtClean="0">
                <a:latin typeface="Calibri" charset="0"/>
              </a:rPr>
              <a:t>Match to performance and detailed demographics data</a:t>
            </a:r>
          </a:p>
          <a:p>
            <a:pPr marL="447675" indent="-447675" defTabSz="893763" eaLnBrk="1" hangingPunct="1">
              <a:spcBef>
                <a:spcPct val="25000"/>
              </a:spcBef>
            </a:pPr>
            <a:endParaRPr lang="en-GB" sz="2400" smtClean="0">
              <a:latin typeface="Calibri" charset="0"/>
            </a:endParaRPr>
          </a:p>
          <a:p>
            <a:pPr marL="447675" indent="-447675" defTabSz="893763" eaLnBrk="1" hangingPunct="1"/>
            <a:endParaRPr lang="en-GB" smtClean="0"/>
          </a:p>
          <a:p>
            <a:pPr marL="447675" indent="-447675" defTabSz="893763"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C4AF3D06-E8D7-40B7-B04F-FE83045DEB0D}" type="slidenum">
              <a:rPr lang="en-US">
                <a:solidFill>
                  <a:prstClr val="black"/>
                </a:solidFill>
                <a:latin typeface="Arial Unicode MS" charset="0"/>
              </a:rPr>
              <a:pPr eaLnBrk="1" hangingPunct="1"/>
              <a:t>16</a:t>
            </a:fld>
            <a:endParaRPr lang="en-US">
              <a:solidFill>
                <a:prstClr val="black"/>
              </a:solidFill>
              <a:latin typeface="Arial Unicode MS" charset="0"/>
            </a:endParaRPr>
          </a:p>
        </p:txBody>
      </p:sp>
      <p:sp>
        <p:nvSpPr>
          <p:cNvPr id="46083"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solidFill>
                  <a:prstClr val="black"/>
                </a:solidFill>
                <a:latin typeface="Arial Unicode MS" charset="0"/>
              </a:rPr>
              <a:t>LON-AAA123-20101025-</a:t>
            </a:r>
          </a:p>
        </p:txBody>
      </p:sp>
      <p:sp>
        <p:nvSpPr>
          <p:cNvPr id="46084" name="Rectangle 7"/>
          <p:cNvSpPr txBox="1">
            <a:spLocks noGrp="1" noChangeArrowheads="1"/>
          </p:cNvSpPr>
          <p:nvPr/>
        </p:nvSpPr>
        <p:spPr bwMode="auto">
          <a:xfrm>
            <a:off x="6140918" y="8927899"/>
            <a:ext cx="5464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fld id="{3382A6A8-742E-420B-B475-6EC87D711F8D}" type="slidenum">
              <a:rPr lang="en-US" b="0">
                <a:solidFill>
                  <a:prstClr val="black"/>
                </a:solidFill>
                <a:latin typeface="Arial Unicode MS" charset="0"/>
              </a:rPr>
              <a:pPr algn="r" eaLnBrk="1" hangingPunct="1"/>
              <a:t>16</a:t>
            </a:fld>
            <a:endParaRPr lang="en-US" b="0">
              <a:solidFill>
                <a:prstClr val="black"/>
              </a:solidFill>
              <a:latin typeface="Arial Unicode MS" charset="0"/>
            </a:endParaRPr>
          </a:p>
        </p:txBody>
      </p:sp>
      <p:sp>
        <p:nvSpPr>
          <p:cNvPr id="46085" name="doc id"/>
          <p:cNvSpPr txBox="1">
            <a:spLocks noGrp="1" noChangeArrowheads="1"/>
          </p:cNvSpPr>
          <p:nvPr/>
        </p:nvSpPr>
        <p:spPr bwMode="auto">
          <a:xfrm>
            <a:off x="5533186" y="96596"/>
            <a:ext cx="11541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r>
              <a:rPr lang="cs-CZ" sz="800" b="0">
                <a:solidFill>
                  <a:prstClr val="black"/>
                </a:solidFill>
                <a:latin typeface="Arial Unicode MS" charset="0"/>
              </a:rPr>
              <a:t>LON-AAA123-20101025-</a:t>
            </a:r>
          </a:p>
        </p:txBody>
      </p:sp>
      <p:sp>
        <p:nvSpPr>
          <p:cNvPr id="46086" name="Rectangle 7"/>
          <p:cNvSpPr txBox="1">
            <a:spLocks noGrp="1" noChangeArrowheads="1"/>
          </p:cNvSpPr>
          <p:nvPr/>
        </p:nvSpPr>
        <p:spPr bwMode="gray">
          <a:xfrm>
            <a:off x="6142525" y="8927900"/>
            <a:ext cx="5448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1225" eaLnBrk="0" hangingPunct="0">
              <a:defRPr sz="1200">
                <a:solidFill>
                  <a:schemeClr val="tx1"/>
                </a:solidFill>
                <a:latin typeface="Arial" charset="0"/>
                <a:cs typeface="Arial" charset="0"/>
              </a:defRPr>
            </a:lvl1pPr>
            <a:lvl2pPr marL="37931725" indent="-37474525" defTabSz="9112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fld id="{7DB0DEDA-2673-44F0-8425-C395D1B45EA2}" type="slidenum">
              <a:rPr lang="en-US" b="0">
                <a:solidFill>
                  <a:prstClr val="black"/>
                </a:solidFill>
                <a:latin typeface="Arial Unicode MS" charset="0"/>
                <a:ea typeface="ＭＳ Ｐゴシック" charset="-128"/>
              </a:rPr>
              <a:pPr algn="r" eaLnBrk="1" hangingPunct="1"/>
              <a:t>16</a:t>
            </a:fld>
            <a:endParaRPr lang="en-US" b="0">
              <a:solidFill>
                <a:prstClr val="black"/>
              </a:solidFill>
              <a:latin typeface="Arial Unicode MS" charset="0"/>
              <a:ea typeface="ＭＳ Ｐゴシック" charset="-128"/>
            </a:endParaRPr>
          </a:p>
        </p:txBody>
      </p:sp>
      <p:sp>
        <p:nvSpPr>
          <p:cNvPr id="46087" name="AutoShape 2"/>
          <p:cNvSpPr>
            <a:spLocks noGrp="1" noRot="1" noChangeAspect="1" noChangeArrowheads="1" noTextEdit="1"/>
          </p:cNvSpPr>
          <p:nvPr>
            <p:ph type="sldImg"/>
          </p:nvPr>
        </p:nvSpPr>
        <p:spPr>
          <a:ln/>
        </p:spPr>
      </p:sp>
      <p:sp>
        <p:nvSpPr>
          <p:cNvPr id="46088" name="Rectangle 3"/>
          <p:cNvSpPr>
            <a:spLocks noGrp="1" noChangeArrowheads="1"/>
          </p:cNvSpPr>
          <p:nvPr>
            <p:ph type="body" idx="1"/>
          </p:nvPr>
        </p:nvSpPr>
        <p:spPr>
          <a:xfrm>
            <a:off x="557681" y="4993453"/>
            <a:ext cx="5862880" cy="2301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1FE3078-B9DD-4DB2-93A0-27BFF2CF17E4}" type="slidenum">
              <a:rPr lang="en-US">
                <a:solidFill>
                  <a:prstClr val="black"/>
                </a:solidFill>
              </a:rPr>
              <a:pPr/>
              <a:t>19</a:t>
            </a:fld>
            <a:endParaRPr lang="en-US">
              <a:solidFill>
                <a:prstClr val="black"/>
              </a:solidFill>
            </a:endParaRPr>
          </a:p>
        </p:txBody>
      </p:sp>
      <p:sp>
        <p:nvSpPr>
          <p:cNvPr id="5" name="doc id"/>
          <p:cNvSpPr>
            <a:spLocks noGrp="1" noChangeArrowheads="1"/>
          </p:cNvSpPr>
          <p:nvPr>
            <p:ph type="ftr" sz="quarter" idx="4"/>
          </p:nvPr>
        </p:nvSpPr>
        <p:spPr>
          <a:ln/>
        </p:spPr>
        <p:txBody>
          <a:bodyPr/>
          <a:lstStyle/>
          <a:p>
            <a:r>
              <a:rPr lang="cs-CZ">
                <a:solidFill>
                  <a:prstClr val="black"/>
                </a:solidFill>
              </a:rPr>
              <a:t>LON-AAA123-20101025-</a:t>
            </a:r>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xfrm>
            <a:off x="557682" y="4994947"/>
            <a:ext cx="5864487" cy="230168"/>
          </a:xfrm>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What lies behind competition effect (i) yardstick competition?; (ii) labor markets; (iii) limited financial incentives; (iv) omitted variables [casemix, some underlying quality” of area such as quality of a teaching university]</a:t>
            </a:r>
            <a:endParaRPr lang="en-US" smtClean="0"/>
          </a:p>
        </p:txBody>
      </p:sp>
      <p:sp>
        <p:nvSpPr>
          <p:cNvPr id="45059" name="Slide Number Placeholder 3"/>
          <p:cNvSpPr txBox="1">
            <a:spLocks noGrp="1"/>
          </p:cNvSpPr>
          <p:nvPr/>
        </p:nvSpPr>
        <p:spPr bwMode="auto">
          <a:xfrm>
            <a:off x="3898102" y="8829967"/>
            <a:ext cx="2982119" cy="464820"/>
          </a:xfrm>
          <a:prstGeom prst="rect">
            <a:avLst/>
          </a:prstGeom>
          <a:noFill/>
          <a:ln>
            <a:miter lim="800000"/>
            <a:headEnd/>
            <a:tailEnd/>
          </a:ln>
        </p:spPr>
        <p:txBody>
          <a:bodyPr lIns="92446" tIns="46223" rIns="92446" bIns="46223" anchor="b"/>
          <a:lstStyle/>
          <a:p>
            <a:pPr algn="r">
              <a:defRPr/>
            </a:pPr>
            <a:fld id="{8B784688-1B99-4004-B434-A831E33B1522}" type="slidenum">
              <a:rPr lang="en-US" sz="1200">
                <a:latin typeface="+mn-lt"/>
              </a:rPr>
              <a:pPr algn="r">
                <a:defRPr/>
              </a:pPr>
              <a:t>22</a:t>
            </a:fld>
            <a:endParaRPr lang="en-US"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B2D1A0A-84C3-4E2C-AE18-215C50A7E9C4}" type="slidenum">
              <a:rPr lang="en-US">
                <a:solidFill>
                  <a:prstClr val="black"/>
                </a:solidFill>
              </a:rPr>
              <a:pPr/>
              <a:t>23</a:t>
            </a:fld>
            <a:endParaRPr lang="en-US">
              <a:solidFill>
                <a:prstClr val="black"/>
              </a:solidFill>
            </a:endParaRPr>
          </a:p>
        </p:txBody>
      </p:sp>
      <p:sp>
        <p:nvSpPr>
          <p:cNvPr id="7" name="doc id"/>
          <p:cNvSpPr>
            <a:spLocks noGrp="1" noChangeArrowheads="1"/>
          </p:cNvSpPr>
          <p:nvPr>
            <p:ph type="ftr" sz="quarter" idx="4"/>
          </p:nvPr>
        </p:nvSpPr>
        <p:spPr>
          <a:ln/>
        </p:spPr>
        <p:txBody>
          <a:bodyPr/>
          <a:lstStyle/>
          <a:p>
            <a:r>
              <a:rPr lang="cs-CZ">
                <a:solidFill>
                  <a:prstClr val="black"/>
                </a:solidFill>
              </a:rPr>
              <a:t>LON-AAA123-20101025-</a:t>
            </a:r>
          </a:p>
        </p:txBody>
      </p:sp>
      <p:sp>
        <p:nvSpPr>
          <p:cNvPr id="235522" name="Rectangle 7"/>
          <p:cNvSpPr txBox="1">
            <a:spLocks noGrp="1" noChangeArrowheads="1"/>
          </p:cNvSpPr>
          <p:nvPr/>
        </p:nvSpPr>
        <p:spPr bwMode="auto">
          <a:xfrm>
            <a:off x="6140918" y="8927899"/>
            <a:ext cx="5464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eaLnBrk="1" hangingPunct="1"/>
            <a:fld id="{7558C8CC-5EF0-45F3-B9B0-E29A7F62309E}" type="slidenum">
              <a:rPr lang="en-US" sz="1200" b="0">
                <a:solidFill>
                  <a:prstClr val="black"/>
                </a:solidFill>
                <a:cs typeface="Arial" charset="0"/>
              </a:rPr>
              <a:pPr algn="r" eaLnBrk="1" hangingPunct="1"/>
              <a:t>23</a:t>
            </a:fld>
            <a:endParaRPr lang="en-US" sz="1200" b="0">
              <a:solidFill>
                <a:prstClr val="black"/>
              </a:solidFill>
              <a:cs typeface="Arial" charset="0"/>
            </a:endParaRPr>
          </a:p>
        </p:txBody>
      </p:sp>
      <p:sp>
        <p:nvSpPr>
          <p:cNvPr id="235523" name="doc id"/>
          <p:cNvSpPr txBox="1">
            <a:spLocks noGrp="1" noChangeArrowheads="1"/>
          </p:cNvSpPr>
          <p:nvPr/>
        </p:nvSpPr>
        <p:spPr bwMode="auto">
          <a:xfrm>
            <a:off x="5533186" y="96596"/>
            <a:ext cx="11541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eaLnBrk="1" hangingPunct="1"/>
            <a:r>
              <a:rPr lang="cs-CZ" sz="800" b="0">
                <a:solidFill>
                  <a:prstClr val="black"/>
                </a:solidFill>
                <a:cs typeface="Arial" charset="0"/>
              </a:rPr>
              <a:t>LON-AAA123-20101025-</a:t>
            </a:r>
          </a:p>
        </p:txBody>
      </p:sp>
      <p:sp>
        <p:nvSpPr>
          <p:cNvPr id="235524" name="Rectangle 2"/>
          <p:cNvSpPr>
            <a:spLocks noGrp="1" noRot="1" noChangeAspect="1" noChangeArrowheads="1" noTextEdit="1"/>
          </p:cNvSpPr>
          <p:nvPr>
            <p:ph type="sldImg"/>
          </p:nvPr>
        </p:nvSpPr>
        <p:spPr>
          <a:ln/>
        </p:spPr>
      </p:sp>
      <p:sp>
        <p:nvSpPr>
          <p:cNvPr id="235525" name="Rectangle 3"/>
          <p:cNvSpPr>
            <a:spLocks noGrp="1" noChangeArrowheads="1"/>
          </p:cNvSpPr>
          <p:nvPr>
            <p:ph type="body" idx="1"/>
          </p:nvPr>
        </p:nvSpPr>
        <p:spPr>
          <a:xfrm>
            <a:off x="557682" y="4994947"/>
            <a:ext cx="5864487" cy="1381009"/>
          </a:xfrm>
        </p:spPr>
        <p:txBody>
          <a:bodyPr/>
          <a:lstStyle/>
          <a:p>
            <a:r>
              <a:rPr lang="en-GB"/>
              <a:t>The average management score in deviation from country means. </a:t>
            </a:r>
          </a:p>
          <a:p>
            <a:endParaRPr lang="en-GB"/>
          </a:p>
          <a:p>
            <a:r>
              <a:rPr lang="en-GB"/>
              <a:t>Italy is excluded as it is a legal requirement that all general managers have clinical degrees</a:t>
            </a:r>
          </a:p>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D362CAF3-FA10-4444-9B01-0F0BE095D7BB}" type="slidenum">
              <a:rPr lang="en-US">
                <a:solidFill>
                  <a:prstClr val="black"/>
                </a:solidFill>
                <a:latin typeface="Arial Unicode MS" charset="0"/>
              </a:rPr>
              <a:pPr eaLnBrk="1" hangingPunct="1"/>
              <a:t>24</a:t>
            </a:fld>
            <a:endParaRPr lang="en-US">
              <a:solidFill>
                <a:prstClr val="black"/>
              </a:solidFill>
              <a:latin typeface="Arial Unicode MS" charset="0"/>
            </a:endParaRPr>
          </a:p>
        </p:txBody>
      </p:sp>
      <p:sp>
        <p:nvSpPr>
          <p:cNvPr id="68611"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solidFill>
                  <a:prstClr val="black"/>
                </a:solidFill>
                <a:latin typeface="Arial Unicode MS" charset="0"/>
              </a:rPr>
              <a:t>LON-AAA123-20101025-</a:t>
            </a:r>
          </a:p>
        </p:txBody>
      </p:sp>
      <p:sp>
        <p:nvSpPr>
          <p:cNvPr id="68612" name="Rectangle 7"/>
          <p:cNvSpPr txBox="1">
            <a:spLocks noGrp="1" noChangeArrowheads="1"/>
          </p:cNvSpPr>
          <p:nvPr/>
        </p:nvSpPr>
        <p:spPr bwMode="auto">
          <a:xfrm>
            <a:off x="6140918" y="8927899"/>
            <a:ext cx="5464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fld id="{FC3206F2-8F28-4C8D-964D-60FCD3701D90}" type="slidenum">
              <a:rPr lang="en-US" b="0">
                <a:solidFill>
                  <a:prstClr val="black"/>
                </a:solidFill>
                <a:latin typeface="Arial Unicode MS" charset="0"/>
              </a:rPr>
              <a:pPr algn="r" eaLnBrk="1" hangingPunct="1"/>
              <a:t>24</a:t>
            </a:fld>
            <a:endParaRPr lang="en-US" b="0">
              <a:solidFill>
                <a:prstClr val="black"/>
              </a:solidFill>
              <a:latin typeface="Arial Unicode MS" charset="0"/>
            </a:endParaRPr>
          </a:p>
        </p:txBody>
      </p:sp>
      <p:sp>
        <p:nvSpPr>
          <p:cNvPr id="68613" name="doc id"/>
          <p:cNvSpPr txBox="1">
            <a:spLocks noGrp="1" noChangeArrowheads="1"/>
          </p:cNvSpPr>
          <p:nvPr/>
        </p:nvSpPr>
        <p:spPr bwMode="auto">
          <a:xfrm>
            <a:off x="5533186" y="96596"/>
            <a:ext cx="11541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r>
              <a:rPr lang="cs-CZ" sz="800" b="0">
                <a:solidFill>
                  <a:prstClr val="black"/>
                </a:solidFill>
                <a:latin typeface="Arial Unicode MS" charset="0"/>
              </a:rPr>
              <a:t>LON-AAA123-20101025-</a:t>
            </a: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xfrm>
            <a:off x="557681" y="4993453"/>
            <a:ext cx="5862880" cy="2301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5061D60B-22E2-4F3A-90D4-325FABA99494}" type="slidenum">
              <a:rPr lang="en-US">
                <a:solidFill>
                  <a:prstClr val="black"/>
                </a:solidFill>
                <a:latin typeface="Arial Unicode MS" charset="0"/>
              </a:rPr>
              <a:pPr eaLnBrk="1" hangingPunct="1"/>
              <a:t>28</a:t>
            </a:fld>
            <a:endParaRPr lang="en-US">
              <a:solidFill>
                <a:prstClr val="black"/>
              </a:solidFill>
              <a:latin typeface="Arial Unicode MS" charset="0"/>
            </a:endParaRPr>
          </a:p>
        </p:txBody>
      </p:sp>
      <p:sp>
        <p:nvSpPr>
          <p:cNvPr id="75779"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solidFill>
                  <a:prstClr val="black"/>
                </a:solidFill>
                <a:latin typeface="Arial Unicode MS" charset="0"/>
              </a:rPr>
              <a:t>LON-AAA123-20101025-</a:t>
            </a:r>
          </a:p>
        </p:txBody>
      </p:sp>
      <p:sp>
        <p:nvSpPr>
          <p:cNvPr id="75780" name="AutoShap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xfrm>
            <a:off x="557682" y="4994947"/>
            <a:ext cx="5864487" cy="2301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E757DB67-403B-41EE-AAFC-5E2CBEB559B2}" type="slidenum">
              <a:rPr lang="en-GB" sz="1200" b="0">
                <a:latin typeface="Times" pitchFamily="18" charset="0"/>
              </a:rPr>
              <a:pPr algn="r"/>
              <a:t>29</a:t>
            </a:fld>
            <a:endParaRPr lang="en-GB" sz="1200" b="0">
              <a:latin typeface="Times"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A556F18-0D4F-4A5D-8984-AF775766206B}" type="slidenum">
              <a:rPr lang="en-US">
                <a:solidFill>
                  <a:prstClr val="black"/>
                </a:solidFill>
              </a:rPr>
              <a:pPr/>
              <a:t>3</a:t>
            </a:fld>
            <a:endParaRPr lang="en-US">
              <a:solidFill>
                <a:prstClr val="black"/>
              </a:solidFill>
            </a:endParaRPr>
          </a:p>
        </p:txBody>
      </p:sp>
      <p:sp>
        <p:nvSpPr>
          <p:cNvPr id="5" name="doc id"/>
          <p:cNvSpPr>
            <a:spLocks noGrp="1" noChangeArrowheads="1"/>
          </p:cNvSpPr>
          <p:nvPr>
            <p:ph type="ftr" sz="quarter" idx="4"/>
          </p:nvPr>
        </p:nvSpPr>
        <p:spPr>
          <a:ln/>
        </p:spPr>
        <p:txBody>
          <a:bodyPr/>
          <a:lstStyle/>
          <a:p>
            <a:r>
              <a:rPr lang="cs-CZ">
                <a:solidFill>
                  <a:prstClr val="black"/>
                </a:solidFill>
              </a:rPr>
              <a:t>LON-AAA123-20101025-</a:t>
            </a:r>
          </a:p>
        </p:txBody>
      </p:sp>
      <p:sp>
        <p:nvSpPr>
          <p:cNvPr id="46089" name="Rectangle 9"/>
          <p:cNvSpPr>
            <a:spLocks noGrp="1" noRot="1" noChangeAspect="1" noChangeArrowheads="1" noTextEdit="1"/>
          </p:cNvSpPr>
          <p:nvPr>
            <p:ph type="sldImg"/>
          </p:nvPr>
        </p:nvSpPr>
        <p:spPr>
          <a:ln/>
        </p:spPr>
      </p:sp>
      <p:sp>
        <p:nvSpPr>
          <p:cNvPr id="46090" name="Rectangle 10"/>
          <p:cNvSpPr>
            <a:spLocks noGrp="1" noChangeArrowheads="1"/>
          </p:cNvSpPr>
          <p:nvPr>
            <p:ph type="body" idx="1"/>
          </p:nvPr>
        </p:nvSpPr>
        <p:spPr>
          <a:xfrm>
            <a:off x="557682" y="4994947"/>
            <a:ext cx="5864487" cy="230168"/>
          </a:xfrm>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B4A8C082-3FA2-47EC-B67E-136E3EECC93A}" type="slidenum">
              <a:rPr lang="en-US">
                <a:solidFill>
                  <a:prstClr val="black"/>
                </a:solidFill>
                <a:latin typeface="Arial Unicode MS" charset="0"/>
              </a:rPr>
              <a:pPr eaLnBrk="1" hangingPunct="1"/>
              <a:t>6</a:t>
            </a:fld>
            <a:endParaRPr lang="en-US">
              <a:solidFill>
                <a:prstClr val="black"/>
              </a:solidFill>
              <a:latin typeface="Arial Unicode MS" charset="0"/>
            </a:endParaRPr>
          </a:p>
        </p:txBody>
      </p:sp>
      <p:sp>
        <p:nvSpPr>
          <p:cNvPr id="25603"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solidFill>
                  <a:prstClr val="black"/>
                </a:solidFill>
                <a:latin typeface="Arial Unicode MS" charset="0"/>
              </a:rPr>
              <a:t>LON-AAA123-20101025-</a:t>
            </a:r>
          </a:p>
        </p:txBody>
      </p:sp>
      <p:sp>
        <p:nvSpPr>
          <p:cNvPr id="25604" name="AutoShap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xfrm>
            <a:off x="557682" y="4994947"/>
            <a:ext cx="5864487" cy="2301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xfrm>
            <a:off x="6140918" y="8938706"/>
            <a:ext cx="546431" cy="173859"/>
          </a:xfrm>
          <a:ln>
            <a:miter lim="800000"/>
            <a:headEnd/>
            <a:tailEnd/>
          </a:ln>
        </p:spPr>
        <p:txBody>
          <a:bodyPr wrap="square" numCol="1" anchorCtr="0" compatLnSpc="1">
            <a:prstTxWarp prst="textNoShape">
              <a:avLst/>
            </a:prstTxWarp>
          </a:bodyPr>
          <a:lstStyle/>
          <a:p>
            <a:pPr>
              <a:defRPr/>
            </a:pPr>
            <a:fld id="{D1EC35E2-0080-4BF7-86E2-EC7D7BD2C2ED}" type="slidenum">
              <a:rPr lang="en-GB">
                <a:solidFill>
                  <a:prstClr val="black"/>
                </a:solidFill>
              </a:rPr>
              <a:pPr>
                <a:defRPr/>
              </a:pPr>
              <a:t>7</a:t>
            </a:fld>
            <a:endParaRPr lang="en-GB" dirty="0">
              <a:solidFill>
                <a:prstClr val="black"/>
              </a:solidFill>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557682" y="4994947"/>
            <a:ext cx="5864487" cy="5505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numCol="1" anchor="t" anchorCtr="0" compatLnSpc="1">
            <a:prstTxWarp prst="textNoShape">
              <a:avLst/>
            </a:prstTxWarp>
          </a:bodyPr>
          <a:lstStyle/>
          <a:p>
            <a:pPr eaLnBrk="1" hangingPunct="1">
              <a:spcBef>
                <a:spcPct val="0"/>
              </a:spcBef>
            </a:pPr>
            <a:r>
              <a:rPr lang="en-GB" dirty="0" smtClean="0"/>
              <a:t>Interviewees non-UK so not prejudiced one way or another (Greg, Pedro, </a:t>
            </a:r>
            <a:r>
              <a:rPr lang="en-GB" dirty="0" err="1" smtClean="0"/>
              <a:t>Kanon</a:t>
            </a:r>
            <a:r>
              <a:rPr lang="en-GB" dirty="0" smtClean="0"/>
              <a:t>, May)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98102" y="8829967"/>
            <a:ext cx="2982119" cy="464820"/>
          </a:xfrm>
          <a:prstGeom prst="rect">
            <a:avLst/>
          </a:prstGeom>
          <a:noFill/>
          <a:ln>
            <a:miter lim="800000"/>
            <a:headEnd/>
            <a:tailEnd/>
          </a:ln>
        </p:spPr>
        <p:txBody>
          <a:bodyPr anchor="b"/>
          <a:lstStyle/>
          <a:p>
            <a:pPr algn="r" eaLnBrk="1" hangingPunct="1">
              <a:defRPr/>
            </a:pPr>
            <a:fld id="{BB2AB8B2-B02B-4FD5-A36B-A49C424FDE42}" type="slidenum">
              <a:rPr lang="en-GB" sz="1200" b="0">
                <a:solidFill>
                  <a:prstClr val="black"/>
                </a:solidFill>
                <a:latin typeface="Calibri"/>
                <a:cs typeface="Arial" charset="0"/>
              </a:rPr>
              <a:pPr algn="r" eaLnBrk="1" hangingPunct="1">
                <a:defRPr/>
              </a:pPr>
              <a:t>8</a:t>
            </a:fld>
            <a:endParaRPr lang="en-GB" sz="1200" b="0" dirty="0">
              <a:solidFill>
                <a:prstClr val="black"/>
              </a:solidFill>
              <a:latin typeface="Calibri"/>
              <a:cs typeface="Arial" charset="0"/>
            </a:endParaRPr>
          </a:p>
        </p:txBody>
      </p:sp>
      <p:sp>
        <p:nvSpPr>
          <p:cNvPr id="44035" name="Rectangle 2"/>
          <p:cNvSpPr>
            <a:spLocks noGrp="1" noRot="1" noChangeAspect="1" noChangeArrowheads="1" noTextEdit="1"/>
          </p:cNvSpPr>
          <p:nvPr>
            <p:ph type="sldImg"/>
          </p:nvPr>
        </p:nvSpPr>
        <p:spPr bwMode="auto">
          <a:xfrm>
            <a:off x="-1874838" y="1198563"/>
            <a:ext cx="10588626" cy="7942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825181" y="347002"/>
            <a:ext cx="5860693" cy="32453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b="1" dirty="0" smtClean="0"/>
              <a:t>Examples:  </a:t>
            </a:r>
            <a:r>
              <a:rPr lang="en-GB" b="0" dirty="0" smtClean="0"/>
              <a:t> “Lean” introduction in Virginia Mason Hospital (VMPS https://www.virginiamason.org/body.cfm?id=5154) explicitly based on Toyota principles.</a:t>
            </a:r>
            <a:r>
              <a:rPr lang="en-GB" b="0" baseline="0" dirty="0" smtClean="0"/>
              <a:t> (i) In Oncology ward found that patients moved around different wards unnecessarily. </a:t>
            </a:r>
            <a:r>
              <a:rPr lang="en-GB" dirty="0" smtClean="0">
                <a:hlinkClick r:id="rId3" action="ppaction://hlinkfile"/>
              </a:rPr>
              <a:t>Floyd &amp; Delores Jones Cancer Institute at Virginia Mason</a:t>
            </a:r>
            <a:r>
              <a:rPr lang="en-GB" dirty="0" smtClean="0"/>
              <a:t> redesigned with a laboratory and pharmacy inside, eliminating the need for patients to travel throughout the hospital for chemotherapy. For one patient, this reduced the length of a chemotherapy visit from 10 hours to two and saved about 500 feet of walking at each visit.</a:t>
            </a:r>
            <a:r>
              <a:rPr lang="en-GB" b="0" baseline="0" dirty="0" smtClean="0"/>
              <a:t> </a:t>
            </a:r>
            <a:r>
              <a:rPr lang="en-GB" b="0" dirty="0" smtClean="0"/>
              <a:t>(ii) M</a:t>
            </a:r>
            <a:r>
              <a:rPr lang="en-GB" dirty="0" smtClean="0"/>
              <a:t>aking sure supplies of nursing equipment all in place. Example in</a:t>
            </a:r>
            <a:r>
              <a:rPr lang="en-GB" baseline="0" dirty="0" smtClean="0"/>
              <a:t> NHS hospitals of only one night nurse. Needed to change patient sheets and all sheets where located 2 floors away. When nurse was away, another patient had an attack and died. Problem logged but not dealt with</a:t>
            </a: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standardization &amp; cleaning of </a:t>
            </a:r>
            <a:r>
              <a:rPr lang="en-GB" sz="1200" b="0" kern="1200" dirty="0" err="1" smtClean="0">
                <a:solidFill>
                  <a:schemeClr val="tx1"/>
                </a:solidFill>
                <a:latin typeface="+mn-lt"/>
                <a:ea typeface="+mn-ea"/>
                <a:cs typeface="+mn-cs"/>
              </a:rPr>
              <a:t>anesthesiologist’s</a:t>
            </a:r>
            <a:r>
              <a:rPr lang="en-GB" dirty="0" smtClean="0"/>
              <a:t> instrument</a:t>
            </a:r>
            <a:r>
              <a:rPr lang="en-GB" baseline="0" dirty="0" smtClean="0"/>
              <a:t> tray</a:t>
            </a:r>
            <a:r>
              <a:rPr lang="en-GB" dirty="0" smtClean="0"/>
              <a:t> in time – if not done means delays to starts of operations.</a:t>
            </a:r>
            <a:r>
              <a:rPr lang="en-GB" baseline="0" dirty="0" smtClean="0"/>
              <a:t> Standardization also means greater safety: </a:t>
            </a:r>
            <a:r>
              <a:rPr lang="en-GB" sz="1200" b="0" kern="1200" dirty="0" err="1" smtClean="0">
                <a:solidFill>
                  <a:schemeClr val="tx1"/>
                </a:solidFill>
                <a:latin typeface="+mn-lt"/>
                <a:ea typeface="+mn-ea"/>
                <a:cs typeface="+mn-cs"/>
              </a:rPr>
              <a:t>anesthesiologists</a:t>
            </a:r>
            <a:r>
              <a:rPr lang="en-GB" sz="1200" b="0" kern="1200" dirty="0" smtClean="0">
                <a:solidFill>
                  <a:schemeClr val="tx1"/>
                </a:solidFill>
                <a:latin typeface="+mn-lt"/>
                <a:ea typeface="+mn-ea"/>
                <a:cs typeface="+mn-cs"/>
              </a:rPr>
              <a:t> </a:t>
            </a:r>
            <a:r>
              <a:rPr lang="en-GB" dirty="0" smtClean="0"/>
              <a:t>like to use different equipment so when there is a last minute change</a:t>
            </a:r>
            <a:r>
              <a:rPr lang="en-GB" baseline="0" dirty="0" smtClean="0"/>
              <a:t> to a different theatre this can confuse them and compromise safety.</a:t>
            </a:r>
            <a:endParaRPr lang="en-GB" dirty="0"/>
          </a:p>
        </p:txBody>
      </p:sp>
      <p:sp>
        <p:nvSpPr>
          <p:cNvPr id="4" name="Slide Number Placeholder 3"/>
          <p:cNvSpPr>
            <a:spLocks noGrp="1"/>
          </p:cNvSpPr>
          <p:nvPr>
            <p:ph type="sldNum" sz="quarter" idx="10"/>
          </p:nvPr>
        </p:nvSpPr>
        <p:spPr>
          <a:xfrm>
            <a:off x="6140918" y="8938706"/>
            <a:ext cx="546431" cy="173859"/>
          </a:xfrm>
        </p:spPr>
        <p:txBody>
          <a:bodyPr/>
          <a:lstStyle/>
          <a:p>
            <a:pPr>
              <a:defRPr/>
            </a:pPr>
            <a:fld id="{1697EAC8-B8BD-493E-8A03-441ABA9507EF}"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xfrm>
            <a:off x="6140918" y="8938706"/>
            <a:ext cx="546431" cy="173859"/>
          </a:xfrm>
          <a:ln>
            <a:miter lim="800000"/>
            <a:headEnd/>
            <a:tailEnd/>
          </a:ln>
        </p:spPr>
        <p:txBody>
          <a:bodyPr wrap="square" numCol="1" anchorCtr="0" compatLnSpc="1">
            <a:prstTxWarp prst="textNoShape">
              <a:avLst/>
            </a:prstTxWarp>
          </a:bodyPr>
          <a:lstStyle/>
          <a:p>
            <a:pPr>
              <a:defRPr/>
            </a:pPr>
            <a:fld id="{90289E23-90F1-4295-ADD3-F7FE43CED2E9}" type="slidenum">
              <a:rPr lang="en-GB">
                <a:solidFill>
                  <a:prstClr val="black"/>
                </a:solidFill>
              </a:rPr>
              <a:pPr>
                <a:defRPr/>
              </a:pPr>
              <a:t>11</a:t>
            </a:fld>
            <a:endParaRPr lang="en-GB" dirty="0">
              <a:solidFill>
                <a:prstClr val="black"/>
              </a:solidFill>
            </a:endParaRPr>
          </a:p>
        </p:txBody>
      </p:sp>
      <p:sp>
        <p:nvSpPr>
          <p:cNvPr id="45059" name="Rectangle 2"/>
          <p:cNvSpPr>
            <a:spLocks noGrp="1" noRot="1" noChangeAspect="1" noChangeArrowheads="1" noTextEdit="1"/>
          </p:cNvSpPr>
          <p:nvPr>
            <p:ph type="sldImg"/>
          </p:nvPr>
        </p:nvSpPr>
        <p:spPr bwMode="auto">
          <a:xfrm>
            <a:off x="-2272509" y="1198668"/>
            <a:ext cx="11385045" cy="794229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825181" y="347002"/>
            <a:ext cx="5860693" cy="231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98102" y="8829967"/>
            <a:ext cx="2982119" cy="464820"/>
          </a:xfrm>
          <a:prstGeom prst="rect">
            <a:avLst/>
          </a:prstGeom>
          <a:noFill/>
          <a:ln>
            <a:miter lim="800000"/>
            <a:headEnd/>
            <a:tailEnd/>
          </a:ln>
        </p:spPr>
        <p:txBody>
          <a:bodyPr anchor="b"/>
          <a:lstStyle/>
          <a:p>
            <a:pPr algn="r" eaLnBrk="1" hangingPunct="1">
              <a:defRPr/>
            </a:pPr>
            <a:fld id="{3DE372FB-BACE-4CA1-A1BA-6992E77257EF}" type="slidenum">
              <a:rPr lang="en-GB" sz="1200" b="0">
                <a:solidFill>
                  <a:prstClr val="black"/>
                </a:solidFill>
                <a:latin typeface="Calibri"/>
                <a:cs typeface="Arial" charset="0"/>
              </a:rPr>
              <a:pPr algn="r" eaLnBrk="1" hangingPunct="1">
                <a:defRPr/>
              </a:pPr>
              <a:t>13</a:t>
            </a:fld>
            <a:endParaRPr lang="en-GB" sz="1200" b="0" dirty="0">
              <a:solidFill>
                <a:prstClr val="black"/>
              </a:solidFill>
              <a:latin typeface="Calibri"/>
              <a:cs typeface="Arial" charset="0"/>
            </a:endParaRPr>
          </a:p>
        </p:txBody>
      </p:sp>
      <p:sp>
        <p:nvSpPr>
          <p:cNvPr id="46083" name="Rectangle 2"/>
          <p:cNvSpPr>
            <a:spLocks noGrp="1" noRot="1" noChangeAspect="1" noChangeArrowheads="1" noTextEdit="1"/>
          </p:cNvSpPr>
          <p:nvPr>
            <p:ph type="sldImg"/>
          </p:nvPr>
        </p:nvSpPr>
        <p:spPr bwMode="auto">
          <a:xfrm>
            <a:off x="-2272509" y="1198668"/>
            <a:ext cx="11385045" cy="794229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825181" y="347002"/>
            <a:ext cx="5860693" cy="46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How do the different staff groups get involved in this process? Can you give examples?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52F67426-799A-45FF-8279-12BC8F7DDCE2}" type="slidenum">
              <a:rPr lang="en-US">
                <a:solidFill>
                  <a:prstClr val="black"/>
                </a:solidFill>
                <a:latin typeface="Arial Unicode MS" charset="0"/>
              </a:rPr>
              <a:pPr eaLnBrk="1" hangingPunct="1"/>
              <a:t>14</a:t>
            </a:fld>
            <a:endParaRPr lang="en-US">
              <a:solidFill>
                <a:prstClr val="black"/>
              </a:solidFill>
              <a:latin typeface="Arial Unicode MS" charset="0"/>
            </a:endParaRPr>
          </a:p>
        </p:txBody>
      </p:sp>
      <p:sp>
        <p:nvSpPr>
          <p:cNvPr id="44035"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solidFill>
                  <a:prstClr val="black"/>
                </a:solidFill>
                <a:latin typeface="Arial Unicode MS" charset="0"/>
              </a:rPr>
              <a:t>LON-AAA123-20101025-</a:t>
            </a:r>
          </a:p>
        </p:txBody>
      </p:sp>
      <p:sp>
        <p:nvSpPr>
          <p:cNvPr id="44036" name="AutoShap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557682" y="4994947"/>
            <a:ext cx="5864487" cy="2301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a:prstGeom prst="rect">
            <a:avLst/>
          </a:prstGeom>
        </p:spPr>
        <p:txBody>
          <a:bodyPr/>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457200" y="1270000"/>
            <a:ext cx="8229600" cy="48561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922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fld id="{401514C7-B318-4080-A1AA-67520C8B20E8}"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261484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19542"/>
            <a:ext cx="3008044"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88" y="273738"/>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FAFEFDF0-DD61-4612-AAF5-D45A5BB0A241}"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282444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60058"/>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endParaRPr lang="en-US" noProof="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7F21C8A5-B39B-44E1-947B-EB59E81A0AB5}"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292535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D62A9B90-B7B4-40CC-98D5-C4611E4EE17D}"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239469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6938" y="234864"/>
            <a:ext cx="738664" cy="30030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8" y="234864"/>
            <a:ext cx="6440486"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F50816F5-24B7-411E-A3A9-74D5E0F31FAE}"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41969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54062"/>
          </a:xfrm>
          <a:prstGeom prst="rect">
            <a:avLst/>
          </a:prstGeom>
        </p:spPr>
        <p:txBody>
          <a:bodyPr/>
          <a:lstStyle>
            <a:lvl1pPr algn="l">
              <a:defRPr sz="3200" b="1"/>
            </a:lvl1pPr>
          </a:lstStyle>
          <a:p>
            <a:r>
              <a:rPr lang="en-US" smtClean="0"/>
              <a:t>Click to edit Master title style</a:t>
            </a:r>
            <a:endParaRPr lang="en-US"/>
          </a:p>
        </p:txBody>
      </p:sp>
      <p:sp>
        <p:nvSpPr>
          <p:cNvPr id="6" name="Content Placeholder 2"/>
          <p:cNvSpPr>
            <a:spLocks noGrp="1"/>
          </p:cNvSpPr>
          <p:nvPr>
            <p:ph idx="1"/>
          </p:nvPr>
        </p:nvSpPr>
        <p:spPr>
          <a:xfrm>
            <a:off x="457200" y="1270000"/>
            <a:ext cx="8229600" cy="48561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4563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04" indent="0" algn="ctr">
              <a:buNone/>
              <a:defRPr>
                <a:solidFill>
                  <a:schemeClr val="tx1">
                    <a:tint val="75000"/>
                  </a:schemeClr>
                </a:solidFill>
              </a:defRPr>
            </a:lvl2pPr>
            <a:lvl3pPr marL="914206" indent="0" algn="ctr">
              <a:buNone/>
              <a:defRPr>
                <a:solidFill>
                  <a:schemeClr val="tx1">
                    <a:tint val="75000"/>
                  </a:schemeClr>
                </a:solidFill>
              </a:defRPr>
            </a:lvl3pPr>
            <a:lvl4pPr marL="1371310" indent="0" algn="ctr">
              <a:buNone/>
              <a:defRPr>
                <a:solidFill>
                  <a:schemeClr val="tx1">
                    <a:tint val="75000"/>
                  </a:schemeClr>
                </a:solidFill>
              </a:defRPr>
            </a:lvl4pPr>
            <a:lvl5pPr marL="1828412" indent="0" algn="ctr">
              <a:buNone/>
              <a:defRPr>
                <a:solidFill>
                  <a:schemeClr val="tx1">
                    <a:tint val="75000"/>
                  </a:schemeClr>
                </a:solidFill>
              </a:defRPr>
            </a:lvl5pPr>
            <a:lvl6pPr marL="2285516" indent="0" algn="ctr">
              <a:buNone/>
              <a:defRPr>
                <a:solidFill>
                  <a:schemeClr val="tx1">
                    <a:tint val="75000"/>
                  </a:schemeClr>
                </a:solidFill>
              </a:defRPr>
            </a:lvl6pPr>
            <a:lvl7pPr marL="2742618" indent="0" algn="ctr">
              <a:buNone/>
              <a:defRPr>
                <a:solidFill>
                  <a:schemeClr val="tx1">
                    <a:tint val="75000"/>
                  </a:schemeClr>
                </a:solidFill>
              </a:defRPr>
            </a:lvl7pPr>
            <a:lvl8pPr marL="3199722" indent="0" algn="ctr">
              <a:buNone/>
              <a:defRPr>
                <a:solidFill>
                  <a:schemeClr val="tx1">
                    <a:tint val="75000"/>
                  </a:schemeClr>
                </a:solidFill>
              </a:defRPr>
            </a:lvl8pPr>
            <a:lvl9pPr marL="3656825"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596000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33433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2976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ctr" anchorCtr="0" compatLnSpc="1">
            <a:prstTxWarp prst="textNoShape">
              <a:avLst/>
            </a:prstTxWarp>
          </a:bodyPr>
          <a:lstStyle>
            <a:lvl1pPr>
              <a:defRPr>
                <a:latin typeface="Arial" pitchFamily="34" charset="0"/>
                <a:cs typeface="Arial" pitchFamily="34" charset="0"/>
              </a:defRPr>
            </a:lvl1pPr>
          </a:lstStyle>
          <a:p>
            <a:pPr lvl="0"/>
            <a:r>
              <a:rPr lang="en-US" smtClean="0"/>
              <a:t>Click to edit Master title style</a:t>
            </a:r>
          </a:p>
        </p:txBody>
      </p:sp>
      <p:sp>
        <p:nvSpPr>
          <p:cNvPr id="6" name="Text Placeholder 2"/>
          <p:cNvSpPr>
            <a:spLocks noGrp="1"/>
          </p:cNvSpPr>
          <p:nvPr>
            <p:ph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6069841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54062"/>
          </a:xfrm>
          <a:prstGeom prst="rect">
            <a:avLst/>
          </a:prstGeom>
        </p:spPr>
        <p:txBody>
          <a:bodyPr/>
          <a:lstStyle>
            <a:lvl1pPr algn="l">
              <a:defRPr sz="3200" b="1"/>
            </a:lvl1pPr>
          </a:lstStyle>
          <a:p>
            <a:r>
              <a:rPr lang="en-US" smtClean="0"/>
              <a:t>Click to edit Master title style</a:t>
            </a:r>
            <a:endParaRPr lang="en-US"/>
          </a:p>
        </p:txBody>
      </p:sp>
      <p:sp>
        <p:nvSpPr>
          <p:cNvPr id="6" name="Content Placeholder 2"/>
          <p:cNvSpPr>
            <a:spLocks noGrp="1"/>
          </p:cNvSpPr>
          <p:nvPr>
            <p:ph idx="1"/>
          </p:nvPr>
        </p:nvSpPr>
        <p:spPr>
          <a:xfrm>
            <a:off x="457200" y="1270000"/>
            <a:ext cx="8229600" cy="48561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098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Blank with Website">
    <p:spTree>
      <p:nvGrpSpPr>
        <p:cNvPr id="1" name=""/>
        <p:cNvGrpSpPr/>
        <p:nvPr/>
      </p:nvGrpSpPr>
      <p:grpSpPr>
        <a:xfrm>
          <a:off x="0" y="0"/>
          <a:ext cx="0" cy="0"/>
          <a:chOff x="0" y="0"/>
          <a:chExt cx="0" cy="0"/>
        </a:xfrm>
      </p:grpSpPr>
      <p:sp>
        <p:nvSpPr>
          <p:cNvPr id="2" name="Rectangle 1"/>
          <p:cNvSpPr/>
          <p:nvPr userDrawn="1"/>
        </p:nvSpPr>
        <p:spPr bwMode="auto">
          <a:xfrm>
            <a:off x="0" y="1054102"/>
            <a:ext cx="9144000" cy="5803900"/>
          </a:xfrm>
          <a:prstGeom prst="rect">
            <a:avLst/>
          </a:prstGeom>
          <a:solidFill>
            <a:schemeClr val="bg1"/>
          </a:solidFill>
          <a:ln w="9525" cap="flat" cmpd="sng" algn="ctr">
            <a:no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defTabSz="914206" eaLnBrk="1" hangingPunct="1"/>
            <a:endParaRPr lang="en-GB" sz="1600" b="0" i="1">
              <a:solidFill>
                <a:srgbClr val="6E6E6F"/>
              </a:solidFill>
              <a:latin typeface="Verdana" charset="0"/>
              <a:cs typeface="Times New Roman" pitchFamily="26" charset="0"/>
            </a:endParaRPr>
          </a:p>
        </p:txBody>
      </p:sp>
      <p:sp>
        <p:nvSpPr>
          <p:cNvPr id="5" name="Title 1"/>
          <p:cNvSpPr>
            <a:spLocks noGrp="1"/>
          </p:cNvSpPr>
          <p:nvPr>
            <p:ph type="title" hasCustomPrompt="1"/>
          </p:nvPr>
        </p:nvSpPr>
        <p:spPr>
          <a:xfrm>
            <a:off x="617540" y="500042"/>
            <a:ext cx="7899400" cy="450850"/>
          </a:xfrm>
        </p:spPr>
        <p:txBody>
          <a:bodyPr/>
          <a:lstStyle>
            <a:lvl1pPr>
              <a:defRPr>
                <a:solidFill>
                  <a:srgbClr val="040404"/>
                </a:solidFill>
              </a:defRPr>
            </a:lvl1pPr>
          </a:lstStyle>
          <a:p>
            <a:r>
              <a:rPr lang="en-US" dirty="0" smtClean="0"/>
              <a:t>Click to edit Master title style Arial (24pt)</a:t>
            </a:r>
            <a:endParaRPr lang="en-GB" dirty="0"/>
          </a:p>
        </p:txBody>
      </p:sp>
      <p:sp>
        <p:nvSpPr>
          <p:cNvPr id="6" name="Content Placeholder 2"/>
          <p:cNvSpPr>
            <a:spLocks noGrp="1"/>
          </p:cNvSpPr>
          <p:nvPr>
            <p:ph idx="1" hasCustomPrompt="1"/>
          </p:nvPr>
        </p:nvSpPr>
        <p:spPr>
          <a:xfrm>
            <a:off x="617540" y="1185844"/>
            <a:ext cx="7899400" cy="5100678"/>
          </a:xfrm>
        </p:spPr>
        <p:txBody>
          <a:bodyPr/>
          <a:lstStyle>
            <a:lvl1pPr>
              <a:defRPr sz="2300" baseline="0"/>
            </a:lvl1pPr>
            <a:lvl2pPr>
              <a:defRPr sz="2200"/>
            </a:lvl2pPr>
            <a:lvl3pPr>
              <a:defRPr sz="2200"/>
            </a:lvl3pPr>
            <a:lvl4pPr>
              <a:defRPr sz="2000"/>
            </a:lvl4pPr>
            <a:lvl5pPr>
              <a:defRPr sz="2000"/>
            </a:lvl5pPr>
          </a:lstStyle>
          <a:p>
            <a:pPr lvl="0"/>
            <a:r>
              <a:rPr lang="en-US" dirty="0" smtClean="0"/>
              <a:t>Click to edit Master text styles (Arial 23pt)</a:t>
            </a:r>
          </a:p>
          <a:p>
            <a:pPr lvl="1"/>
            <a:r>
              <a:rPr lang="en-US" dirty="0" smtClean="0"/>
              <a:t>Second level (Arial 22pt)</a:t>
            </a:r>
          </a:p>
          <a:p>
            <a:pPr lvl="2"/>
            <a:r>
              <a:rPr lang="en-US" dirty="0" smtClean="0"/>
              <a:t>Third level (Arial 22pt)</a:t>
            </a:r>
          </a:p>
          <a:p>
            <a:pPr lvl="3"/>
            <a:r>
              <a:rPr lang="en-US" dirty="0" smtClean="0"/>
              <a:t>Fourth level (Arial 20pt)</a:t>
            </a:r>
          </a:p>
          <a:p>
            <a:pPr lvl="4"/>
            <a:r>
              <a:rPr lang="en-US" dirty="0" smtClean="0"/>
              <a:t>Fifth level (Arial 20pt)</a:t>
            </a:r>
            <a:endParaRPr lang="en-GB" dirty="0"/>
          </a:p>
        </p:txBody>
      </p:sp>
    </p:spTree>
    <p:extLst>
      <p:ext uri="{BB962C8B-B14F-4D97-AF65-F5344CB8AC3E}">
        <p14:creationId xmlns:p14="http://schemas.microsoft.com/office/powerpoint/2010/main" val="345811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54062"/>
          </a:xfrm>
          <a:prstGeom prst="rect">
            <a:avLst/>
          </a:prstGeom>
        </p:spPr>
        <p:txBody>
          <a:bodyPr/>
          <a:lstStyle>
            <a:lvl1pPr algn="l">
              <a:defRPr sz="3200" b="1"/>
            </a:lvl1pPr>
          </a:lstStyle>
          <a:p>
            <a:r>
              <a:rPr lang="en-US" smtClean="0"/>
              <a:t>Click to edit Master title style</a:t>
            </a:r>
            <a:endParaRPr lang="en-US"/>
          </a:p>
        </p:txBody>
      </p:sp>
      <p:sp>
        <p:nvSpPr>
          <p:cNvPr id="5" name="Content Placeholder 2"/>
          <p:cNvSpPr>
            <a:spLocks noGrp="1"/>
          </p:cNvSpPr>
          <p:nvPr>
            <p:ph idx="1"/>
          </p:nvPr>
        </p:nvSpPr>
        <p:spPr>
          <a:xfrm>
            <a:off x="457200" y="1270000"/>
            <a:ext cx="8229600" cy="48561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177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doc id"/>
          <p:cNvSpPr txBox="1">
            <a:spLocks noChangeArrowheads="1"/>
          </p:cNvSpPr>
          <p:nvPr/>
        </p:nvSpPr>
        <p:spPr bwMode="auto">
          <a:xfrm>
            <a:off x="8614312" y="37255"/>
            <a:ext cx="301290" cy="124720"/>
          </a:xfrm>
          <a:prstGeom prst="rect">
            <a:avLst/>
          </a:prstGeom>
          <a:noFill/>
          <a:ln w="9525">
            <a:noFill/>
            <a:miter lim="800000"/>
            <a:headEnd/>
            <a:tailEnd/>
          </a:ln>
          <a:effectLst/>
        </p:spPr>
        <p:txBody>
          <a:bodyPr wrap="none" lIns="0" tIns="0" rIns="0" bIns="0"/>
          <a:lstStyle/>
          <a:p>
            <a:pPr algn="r" eaLnBrk="1" hangingPunct="1">
              <a:defRPr/>
            </a:pPr>
            <a:endParaRPr lang="ru-RU" sz="800" b="0">
              <a:solidFill>
                <a:srgbClr val="000000"/>
              </a:solidFill>
              <a:latin typeface="Arial Unicode MS" charset="0"/>
            </a:endParaRPr>
          </a:p>
        </p:txBody>
      </p:sp>
      <p:grpSp>
        <p:nvGrpSpPr>
          <p:cNvPr id="4" name="McK Title Elements"/>
          <p:cNvGrpSpPr>
            <a:grpSpLocks/>
          </p:cNvGrpSpPr>
          <p:nvPr/>
        </p:nvGrpSpPr>
        <p:grpSpPr bwMode="auto">
          <a:xfrm>
            <a:off x="1" y="1"/>
            <a:ext cx="9140760" cy="6859620"/>
            <a:chOff x="0" y="0"/>
            <a:chExt cx="5643" cy="4235"/>
          </a:xfrm>
        </p:grpSpPr>
        <p:sp>
          <p:nvSpPr>
            <p:cNvPr id="5" name="McK Document type" hidden="1"/>
            <p:cNvSpPr txBox="1">
              <a:spLocks noChangeArrowheads="1"/>
            </p:cNvSpPr>
            <p:nvPr userDrawn="1"/>
          </p:nvSpPr>
          <p:spPr bwMode="auto">
            <a:xfrm>
              <a:off x="1663" y="3108"/>
              <a:ext cx="3109" cy="134"/>
            </a:xfrm>
            <a:prstGeom prst="rect">
              <a:avLst/>
            </a:prstGeom>
            <a:noFill/>
            <a:ln w="9525">
              <a:noFill/>
              <a:miter lim="800000"/>
              <a:headEnd/>
              <a:tailEnd/>
            </a:ln>
            <a:effectLst/>
          </p:spPr>
          <p:txBody>
            <a:bodyPr lIns="0" tIns="0" rIns="0" bIns="0" anchor="b">
              <a:spAutoFit/>
            </a:bodyPr>
            <a:lstStyle/>
            <a:p>
              <a:pPr eaLnBrk="1" hangingPunct="1">
                <a:defRPr/>
              </a:pPr>
              <a:r>
                <a:rPr lang="en-US" sz="1400" b="0">
                  <a:solidFill>
                    <a:srgbClr val="000000"/>
                  </a:solidFill>
                </a:rPr>
                <a:t>Document type</a:t>
              </a:r>
            </a:p>
          </p:txBody>
        </p:sp>
        <p:sp>
          <p:nvSpPr>
            <p:cNvPr id="6" name="McK Date" hidden="1"/>
            <p:cNvSpPr txBox="1">
              <a:spLocks noChangeArrowheads="1"/>
            </p:cNvSpPr>
            <p:nvPr userDrawn="1"/>
          </p:nvSpPr>
          <p:spPr bwMode="auto">
            <a:xfrm>
              <a:off x="1663" y="3275"/>
              <a:ext cx="3109" cy="134"/>
            </a:xfrm>
            <a:prstGeom prst="rect">
              <a:avLst/>
            </a:prstGeom>
            <a:noFill/>
            <a:ln w="9525">
              <a:noFill/>
              <a:miter lim="800000"/>
              <a:headEnd/>
              <a:tailEnd/>
            </a:ln>
            <a:effectLst/>
          </p:spPr>
          <p:txBody>
            <a:bodyPr lIns="0" tIns="0" rIns="0" bIns="0">
              <a:spAutoFit/>
            </a:bodyPr>
            <a:lstStyle/>
            <a:p>
              <a:pPr eaLnBrk="1" hangingPunct="1">
                <a:defRPr/>
              </a:pPr>
              <a:r>
                <a:rPr lang="en-US" sz="1400" b="0">
                  <a:solidFill>
                    <a:srgbClr val="000000"/>
                  </a:solidFill>
                </a:rPr>
                <a:t>Date</a:t>
              </a:r>
            </a:p>
          </p:txBody>
        </p:sp>
        <p:sp>
          <p:nvSpPr>
            <p:cNvPr id="7" name="McK Disclaimer" hidden="1"/>
            <p:cNvSpPr>
              <a:spLocks noChangeArrowheads="1"/>
            </p:cNvSpPr>
            <p:nvPr userDrawn="1"/>
          </p:nvSpPr>
          <p:spPr bwMode="auto">
            <a:xfrm>
              <a:off x="1663" y="3714"/>
              <a:ext cx="2777" cy="154"/>
            </a:xfrm>
            <a:prstGeom prst="rect">
              <a:avLst/>
            </a:prstGeom>
            <a:noFill/>
            <a:ln w="9525">
              <a:noFill/>
              <a:miter lim="800000"/>
              <a:headEnd/>
              <a:tailEnd/>
            </a:ln>
            <a:effectLst/>
          </p:spPr>
          <p:txBody>
            <a:bodyPr lIns="0" tIns="0" rIns="0" bIns="0" anchor="b">
              <a:spAutoFit/>
            </a:bodyPr>
            <a:lstStyle/>
            <a:p>
              <a:pPr defTabSz="821202">
                <a:defRPr/>
              </a:pPr>
              <a:r>
                <a:rPr lang="en-US" sz="800" b="0">
                  <a:solidFill>
                    <a:srgbClr val="000000"/>
                  </a:solidFill>
                </a:rPr>
                <a:t>CONFIDENTIAL AND PROPRIETARY</a:t>
              </a:r>
            </a:p>
            <a:p>
              <a:pPr defTabSz="821202">
                <a:defRPr/>
              </a:pPr>
              <a:r>
                <a:rPr lang="en-US" sz="800" b="0">
                  <a:solidFill>
                    <a:srgbClr val="000000"/>
                  </a:solidFill>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eaLnBrk="1" hangingPunct="1">
                <a:defRPr/>
              </a:pPr>
              <a:endParaRPr lang="en-US" sz="1200" b="0">
                <a:solidFill>
                  <a:srgbClr val="000000"/>
                </a:solidFill>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eaLnBrk="1" hangingPunct="1">
                <a:defRPr/>
              </a:pPr>
              <a:endParaRPr lang="en-US" sz="1200" b="0">
                <a:solidFill>
                  <a:srgbClr val="000000"/>
                </a:solidFill>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eaLnBrk="1" hangingPunct="1">
                <a:defRPr/>
              </a:pPr>
              <a:endParaRPr lang="en-US" sz="1200" b="0">
                <a:solidFill>
                  <a:srgbClr val="000000"/>
                </a:solidFill>
              </a:endParaRPr>
            </a:p>
          </p:txBody>
        </p:sp>
      </p:grpSp>
      <p:pic>
        <p:nvPicPr>
          <p:cNvPr id="11"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1026"/>
          <p:cNvSpPr>
            <a:spLocks noGrp="1" noChangeArrowheads="1"/>
          </p:cNvSpPr>
          <p:nvPr>
            <p:ph type="ctrTitle"/>
          </p:nvPr>
        </p:nvSpPr>
        <p:spPr>
          <a:xfrm>
            <a:off x="544266" y="3945699"/>
            <a:ext cx="5036085" cy="1200329"/>
          </a:xfrm>
        </p:spPr>
        <p:txBody>
          <a:bodyPr/>
          <a:lstStyle>
            <a:lvl1pPr>
              <a:defRPr sz="3900" b="0"/>
            </a:lvl1pPr>
          </a:lstStyle>
          <a:p>
            <a:r>
              <a:rPr lang="en-US"/>
              <a:t>Click to edit Master title</a:t>
            </a:r>
          </a:p>
        </p:txBody>
      </p:sp>
    </p:spTree>
    <p:extLst>
      <p:ext uri="{BB962C8B-B14F-4D97-AF65-F5344CB8AC3E}">
        <p14:creationId xmlns:p14="http://schemas.microsoft.com/office/powerpoint/2010/main" val="89709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100CACFA-76CB-436C-ABB4-9AA1C7535929}"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41027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261884"/>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449" y="2907443"/>
            <a:ext cx="7771995" cy="1499884"/>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fld id="{A2610AA5-0FDD-4ACF-80A1-FA6E6005B150}"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48693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55"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fld id="{BF796C90-052E-4E72-B86B-B0EED99F5CFB}"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4701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3693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96" y="1535519"/>
            <a:ext cx="403988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19"/>
            <a:ext cx="404150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fld id="{6E81C75E-A2B0-41B8-AB18-A64CFA96FD1E}"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380072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0"/>
          <p:cNvSpPr>
            <a:spLocks noGrp="1" noChangeArrowheads="1"/>
          </p:cNvSpPr>
          <p:nvPr>
            <p:ph type="sldNum" sz="quarter" idx="10"/>
          </p:nvPr>
        </p:nvSpPr>
        <p:spPr>
          <a:ln/>
        </p:spPr>
        <p:txBody>
          <a:bodyPr/>
          <a:lstStyle>
            <a:lvl1pPr>
              <a:defRPr/>
            </a:lvl1pPr>
          </a:lstStyle>
          <a:p>
            <a:fld id="{0548543D-E467-438D-8EE3-BF488DA641C4}"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2030323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422275" y="860425"/>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1" rIns="91344" bIns="4567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r>
              <a:rPr lang="en-GB" b="0" baseline="30000"/>
              <a:t>     </a:t>
            </a:r>
            <a:endParaRPr lang="en-US" b="0" baseline="30000"/>
          </a:p>
        </p:txBody>
      </p:sp>
      <p:pic>
        <p:nvPicPr>
          <p:cNvPr id="1027" name="Picture 10" descr="stanfor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6181725"/>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11"/>
          <p:cNvSpPr txBox="1">
            <a:spLocks noChangeArrowheads="1"/>
          </p:cNvSpPr>
          <p:nvPr/>
        </p:nvSpPr>
        <p:spPr bwMode="auto">
          <a:xfrm>
            <a:off x="441325" y="6330950"/>
            <a:ext cx="3433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3" tIns="45681" rIns="91363" bIns="4568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r>
              <a:rPr lang="en-US" sz="1200" dirty="0">
                <a:solidFill>
                  <a:srgbClr val="990033"/>
                </a:solidFill>
              </a:rPr>
              <a:t>Nick Bloom and John Van Reenen, 591, </a:t>
            </a:r>
            <a:r>
              <a:rPr lang="en-US" sz="1200" dirty="0" smtClean="0">
                <a:solidFill>
                  <a:srgbClr val="990033"/>
                </a:solidFill>
              </a:rPr>
              <a:t>2012</a:t>
            </a:r>
            <a:endParaRPr lang="en-US" sz="1200" dirty="0">
              <a:solidFill>
                <a:srgbClr val="990033"/>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61" r:id="rId2"/>
    <p:sldLayoutId id="2147483663" r:id="rId3"/>
  </p:sldLayoutIdLst>
  <p:timing>
    <p:tnLst>
      <p:par>
        <p:cTn id="1" dur="indefinite" restart="never" nodeType="tmRoot"/>
      </p:par>
    </p:tnLst>
  </p:timing>
  <p:hf hdr="0" ftr="0" dt="0"/>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89" y="234864"/>
            <a:ext cx="8794113" cy="3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76" name="McK 1. On-page tracker" hidden="1"/>
          <p:cNvSpPr>
            <a:spLocks noChangeArrowheads="1"/>
          </p:cNvSpPr>
          <p:nvPr/>
        </p:nvSpPr>
        <p:spPr bwMode="auto">
          <a:xfrm>
            <a:off x="121489" y="27537"/>
            <a:ext cx="868234" cy="217046"/>
          </a:xfrm>
          <a:prstGeom prst="rect">
            <a:avLst/>
          </a:prstGeom>
          <a:noFill/>
          <a:ln w="9525">
            <a:noFill/>
            <a:miter lim="800000"/>
            <a:headEnd/>
            <a:tailEnd/>
          </a:ln>
          <a:effectLst/>
        </p:spPr>
        <p:txBody>
          <a:bodyPr wrap="none" lIns="0" tIns="0" rIns="0" bIns="0">
            <a:spAutoFit/>
          </a:bodyPr>
          <a:lstStyle/>
          <a:p>
            <a:pPr eaLnBrk="1" hangingPunct="1">
              <a:defRPr/>
            </a:pPr>
            <a:r>
              <a:rPr lang="en-US" sz="1400" b="0">
                <a:solidFill>
                  <a:srgbClr val="808080"/>
                </a:solidFill>
              </a:rPr>
              <a:t>TRACKER</a:t>
            </a:r>
          </a:p>
        </p:txBody>
      </p:sp>
      <p:sp>
        <p:nvSpPr>
          <p:cNvPr id="1032" name="McK 3. Unit of measure" hidden="1"/>
          <p:cNvSpPr txBox="1">
            <a:spLocks noChangeArrowheads="1"/>
          </p:cNvSpPr>
          <p:nvPr/>
        </p:nvSpPr>
        <p:spPr bwMode="auto">
          <a:xfrm>
            <a:off x="121489" y="542615"/>
            <a:ext cx="3730492" cy="217046"/>
          </a:xfrm>
          <a:prstGeom prst="rect">
            <a:avLst/>
          </a:prstGeom>
          <a:noFill/>
          <a:ln w="9525">
            <a:noFill/>
            <a:miter lim="800000"/>
            <a:headEnd/>
            <a:tailEnd/>
          </a:ln>
          <a:effectLst/>
        </p:spPr>
        <p:txBody>
          <a:bodyPr lIns="0" tIns="0" rIns="0" bIns="0">
            <a:spAutoFit/>
          </a:bodyPr>
          <a:lstStyle/>
          <a:p>
            <a:pPr defTabSz="913526" eaLnBrk="1" hangingPunct="1">
              <a:defRPr/>
            </a:pPr>
            <a:r>
              <a:rPr lang="en-US" sz="1400" b="0">
                <a:solidFill>
                  <a:srgbClr val="808080"/>
                </a:solidFill>
              </a:rPr>
              <a:t>Unit of measure</a:t>
            </a:r>
          </a:p>
        </p:txBody>
      </p:sp>
      <p:grpSp>
        <p:nvGrpSpPr>
          <p:cNvPr id="1029" name="McK Slide Elements"/>
          <p:cNvGrpSpPr>
            <a:grpSpLocks/>
          </p:cNvGrpSpPr>
          <p:nvPr userDrawn="1"/>
        </p:nvGrpSpPr>
        <p:grpSpPr bwMode="auto">
          <a:xfrm>
            <a:off x="121489" y="6203623"/>
            <a:ext cx="8722840" cy="518318"/>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00" b="0">
                  <a:solidFill>
                    <a:srgbClr val="59595A"/>
                  </a:solidFill>
                </a:rPr>
                <a:t>1 Footnote</a:t>
              </a:r>
            </a:p>
          </p:txBody>
        </p:sp>
        <p:sp>
          <p:nvSpPr>
            <p:cNvPr id="1154" name="McK 5. Source" hidden="1"/>
            <p:cNvSpPr>
              <a:spLocks noChangeArrowheads="1"/>
            </p:cNvSpPr>
            <p:nvPr userDrawn="1"/>
          </p:nvSpPr>
          <p:spPr bwMode="auto">
            <a:xfrm>
              <a:off x="75" y="4054"/>
              <a:ext cx="4323" cy="96"/>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00" b="0">
                  <a:solidFill>
                    <a:srgbClr val="59595A"/>
                  </a:solidFill>
                </a:rPr>
                <a:t>SOURCE: Source</a:t>
              </a:r>
            </a:p>
          </p:txBody>
        </p:sp>
      </p:grpSp>
      <p:grpSp>
        <p:nvGrpSpPr>
          <p:cNvPr id="1030" name="ACET" hidden="1"/>
          <p:cNvGrpSpPr>
            <a:grpSpLocks/>
          </p:cNvGrpSpPr>
          <p:nvPr/>
        </p:nvGrpSpPr>
        <p:grpSpPr bwMode="auto">
          <a:xfrm>
            <a:off x="1482155" y="1150019"/>
            <a:ext cx="4350892" cy="518318"/>
            <a:chOff x="915" y="710"/>
            <a:chExt cx="2686" cy="320"/>
          </a:xfrm>
        </p:grpSpPr>
        <p:cxnSp>
          <p:nvCxnSpPr>
            <p:cNvPr id="1035"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00">
                  <a:solidFill>
                    <a:srgbClr val="000000"/>
                  </a:solidFill>
                </a:rPr>
                <a:t>Title</a:t>
              </a:r>
            </a:p>
            <a:p>
              <a:pPr eaLnBrk="1" hangingPunct="1">
                <a:defRPr/>
              </a:pPr>
              <a:r>
                <a:rPr lang="en-US" sz="1600" b="0">
                  <a:solidFill>
                    <a:srgbClr val="808080"/>
                  </a:solidFill>
                </a:rPr>
                <a:t>Unit of measure</a:t>
              </a:r>
            </a:p>
          </p:txBody>
        </p:sp>
      </p:grpSp>
      <p:sp>
        <p:nvSpPr>
          <p:cNvPr id="1304" name="Rectangle 280"/>
          <p:cNvSpPr>
            <a:spLocks noGrp="1" noChangeArrowheads="1"/>
          </p:cNvSpPr>
          <p:nvPr>
            <p:ph type="sldNum" sz="quarter" idx="4"/>
          </p:nvPr>
        </p:nvSpPr>
        <p:spPr bwMode="auto">
          <a:xfrm>
            <a:off x="8719602" y="6566446"/>
            <a:ext cx="199240" cy="15549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chemeClr val="hlink"/>
                </a:solidFill>
              </a:defRPr>
            </a:lvl1pPr>
          </a:lstStyle>
          <a:p>
            <a:pPr eaLnBrk="1" hangingPunct="1"/>
            <a:fld id="{709055D6-5FD1-41B7-9EA8-3FA6BC5EC454}" type="slidenum">
              <a:rPr lang="en-US" b="0">
                <a:solidFill>
                  <a:srgbClr val="59595A"/>
                </a:solidFill>
              </a:rPr>
              <a:pPr eaLnBrk="1" hangingPunct="1"/>
              <a:t>‹#›</a:t>
            </a:fld>
            <a:r>
              <a:rPr lang="en-US" b="0">
                <a:solidFill>
                  <a:srgbClr val="59595A"/>
                </a:solidFill>
              </a:rPr>
              <a:t> </a:t>
            </a:r>
          </a:p>
        </p:txBody>
      </p:sp>
      <p:sp>
        <p:nvSpPr>
          <p:cNvPr id="1308" name="Working Draft" hidden="1"/>
          <p:cNvSpPr txBox="1">
            <a:spLocks noChangeArrowheads="1"/>
          </p:cNvSpPr>
          <p:nvPr/>
        </p:nvSpPr>
        <p:spPr bwMode="auto">
          <a:xfrm rot="5400000">
            <a:off x="8198875" y="2778670"/>
            <a:ext cx="1747704" cy="93951"/>
          </a:xfrm>
          <a:prstGeom prst="rect">
            <a:avLst/>
          </a:prstGeom>
          <a:noFill/>
          <a:ln w="9525">
            <a:noFill/>
            <a:miter lim="800000"/>
            <a:headEnd/>
            <a:tailEnd/>
          </a:ln>
          <a:effectLst/>
        </p:spPr>
        <p:txBody>
          <a:bodyPr wrap="none" lIns="0" tIns="0" rIns="0" bIns="0">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GB" sz="600" b="0">
                <a:solidFill>
                  <a:srgbClr val="000000"/>
                </a:solidFill>
              </a:rPr>
              <a:t>Working Draft - Last Modified 26/10/2010 14:24:06</a:t>
            </a:r>
            <a:endParaRPr lang="en-US" sz="1600" b="0">
              <a:solidFill>
                <a:srgbClr val="000000"/>
              </a:solidFill>
            </a:endParaRPr>
          </a:p>
        </p:txBody>
      </p:sp>
      <p:sp>
        <p:nvSpPr>
          <p:cNvPr id="1309" name="Printed" hidden="1"/>
          <p:cNvSpPr txBox="1">
            <a:spLocks noChangeArrowheads="1"/>
          </p:cNvSpPr>
          <p:nvPr/>
        </p:nvSpPr>
        <p:spPr bwMode="auto">
          <a:xfrm rot="5400000">
            <a:off x="8538126" y="3931118"/>
            <a:ext cx="1069203" cy="92333"/>
          </a:xfrm>
          <a:prstGeom prst="rect">
            <a:avLst/>
          </a:prstGeom>
          <a:noFill/>
          <a:ln w="9525">
            <a:noFill/>
            <a:miter lim="800000"/>
            <a:headEnd/>
            <a:tailEnd/>
          </a:ln>
          <a:effectLst/>
        </p:spPr>
        <p:txBody>
          <a:bodyPr wrap="none" lIns="0" tIns="0" rIns="0" bIns="0">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sz="600" b="0">
                <a:solidFill>
                  <a:srgbClr val="000000"/>
                </a:solidFill>
              </a:rPr>
              <a:t>Printed 10/25/2010 6:40:47 PM</a:t>
            </a:r>
            <a:endParaRPr lang="en-US" sz="1600" b="0">
              <a:solidFill>
                <a:srgbClr val="000000"/>
              </a:solidFill>
            </a:endParaRPr>
          </a:p>
        </p:txBody>
      </p:sp>
      <p:sp>
        <p:nvSpPr>
          <p:cNvPr id="1034" name="Rectangle 286"/>
          <p:cNvSpPr>
            <a:spLocks noGrp="1" noChangeArrowheads="1"/>
          </p:cNvSpPr>
          <p:nvPr>
            <p:ph type="body" idx="1"/>
          </p:nvPr>
        </p:nvSpPr>
        <p:spPr bwMode="auto">
          <a:xfrm>
            <a:off x="1482155" y="1990667"/>
            <a:ext cx="4389768" cy="12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722374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2" r:id="rId12"/>
  </p:sldLayoutIdLst>
  <p:hf hdr="0" ftr="0" dt="0"/>
  <p:txStyles>
    <p:titleStyle>
      <a:lvl1pPr algn="l" defTabSz="913526" rtl="0" eaLnBrk="0" fontAlgn="base" hangingPunct="0">
        <a:spcBef>
          <a:spcPct val="0"/>
        </a:spcBef>
        <a:spcAft>
          <a:spcPct val="0"/>
        </a:spcAft>
        <a:defRPr sz="2400" b="1">
          <a:solidFill>
            <a:schemeClr val="tx2"/>
          </a:solidFill>
          <a:latin typeface="+mj-lt"/>
          <a:ea typeface="+mj-ea"/>
          <a:cs typeface="+mj-cs"/>
        </a:defRPr>
      </a:lvl1pPr>
      <a:lvl2pPr algn="l" defTabSz="913526" rtl="0" eaLnBrk="0" fontAlgn="base" hangingPunct="0">
        <a:spcBef>
          <a:spcPct val="0"/>
        </a:spcBef>
        <a:spcAft>
          <a:spcPct val="0"/>
        </a:spcAft>
        <a:defRPr sz="2400" b="1">
          <a:solidFill>
            <a:schemeClr val="tx2"/>
          </a:solidFill>
          <a:latin typeface="Arial" charset="0"/>
          <a:ea typeface="Arial" charset="0"/>
          <a:cs typeface="Arial" charset="0"/>
        </a:defRPr>
      </a:lvl2pPr>
      <a:lvl3pPr algn="l" defTabSz="913526" rtl="0" eaLnBrk="0" fontAlgn="base" hangingPunct="0">
        <a:spcBef>
          <a:spcPct val="0"/>
        </a:spcBef>
        <a:spcAft>
          <a:spcPct val="0"/>
        </a:spcAft>
        <a:defRPr sz="2400" b="1">
          <a:solidFill>
            <a:schemeClr val="tx2"/>
          </a:solidFill>
          <a:latin typeface="Arial" charset="0"/>
          <a:ea typeface="Arial" charset="0"/>
          <a:cs typeface="Arial" charset="0"/>
        </a:defRPr>
      </a:lvl3pPr>
      <a:lvl4pPr algn="l" defTabSz="913526" rtl="0" eaLnBrk="0" fontAlgn="base" hangingPunct="0">
        <a:spcBef>
          <a:spcPct val="0"/>
        </a:spcBef>
        <a:spcAft>
          <a:spcPct val="0"/>
        </a:spcAft>
        <a:defRPr sz="2400" b="1">
          <a:solidFill>
            <a:schemeClr val="tx2"/>
          </a:solidFill>
          <a:latin typeface="Arial" charset="0"/>
          <a:ea typeface="Arial" charset="0"/>
          <a:cs typeface="Arial" charset="0"/>
        </a:defRPr>
      </a:lvl4pPr>
      <a:lvl5pPr algn="l" defTabSz="913526" rtl="0" eaLnBrk="0" fontAlgn="base" hangingPunct="0">
        <a:spcBef>
          <a:spcPct val="0"/>
        </a:spcBef>
        <a:spcAft>
          <a:spcPct val="0"/>
        </a:spcAft>
        <a:defRPr sz="2400" b="1">
          <a:solidFill>
            <a:schemeClr val="tx2"/>
          </a:solidFill>
          <a:latin typeface="Arial" charset="0"/>
          <a:ea typeface="Arial" charset="0"/>
          <a:cs typeface="Arial" charset="0"/>
        </a:defRPr>
      </a:lvl5pPr>
      <a:lvl6pPr marL="466481" algn="l" defTabSz="913526" rtl="0" fontAlgn="base">
        <a:spcBef>
          <a:spcPct val="0"/>
        </a:spcBef>
        <a:spcAft>
          <a:spcPct val="0"/>
        </a:spcAft>
        <a:defRPr sz="2400" b="1">
          <a:solidFill>
            <a:schemeClr val="tx2"/>
          </a:solidFill>
          <a:latin typeface="Arial" charset="0"/>
          <a:ea typeface="Arial" charset="0"/>
          <a:cs typeface="Arial" charset="0"/>
        </a:defRPr>
      </a:lvl6pPr>
      <a:lvl7pPr marL="932962" algn="l" defTabSz="913526" rtl="0" fontAlgn="base">
        <a:spcBef>
          <a:spcPct val="0"/>
        </a:spcBef>
        <a:spcAft>
          <a:spcPct val="0"/>
        </a:spcAft>
        <a:defRPr sz="2400" b="1">
          <a:solidFill>
            <a:schemeClr val="tx2"/>
          </a:solidFill>
          <a:latin typeface="Arial" charset="0"/>
          <a:ea typeface="Arial" charset="0"/>
          <a:cs typeface="Arial" charset="0"/>
        </a:defRPr>
      </a:lvl7pPr>
      <a:lvl8pPr marL="1399443" algn="l" defTabSz="913526" rtl="0" fontAlgn="base">
        <a:spcBef>
          <a:spcPct val="0"/>
        </a:spcBef>
        <a:spcAft>
          <a:spcPct val="0"/>
        </a:spcAft>
        <a:defRPr sz="2400" b="1">
          <a:solidFill>
            <a:schemeClr val="tx2"/>
          </a:solidFill>
          <a:latin typeface="Arial" charset="0"/>
          <a:ea typeface="Arial" charset="0"/>
          <a:cs typeface="Arial" charset="0"/>
        </a:defRPr>
      </a:lvl8pPr>
      <a:lvl9pPr marL="1865925" algn="l" defTabSz="913526" rtl="0" fontAlgn="base">
        <a:spcBef>
          <a:spcPct val="0"/>
        </a:spcBef>
        <a:spcAft>
          <a:spcPct val="0"/>
        </a:spcAft>
        <a:defRPr sz="2400" b="1">
          <a:solidFill>
            <a:schemeClr val="tx2"/>
          </a:solidFill>
          <a:latin typeface="Arial" charset="0"/>
          <a:ea typeface="Arial" charset="0"/>
          <a:cs typeface="Arial" charset="0"/>
        </a:defRPr>
      </a:lvl9pPr>
    </p:titleStyle>
    <p:bodyStyle>
      <a:lvl1pPr marL="349861" indent="-349861" algn="l" defTabSz="913526" rtl="0" eaLnBrk="0" fontAlgn="base" hangingPunct="0">
        <a:spcBef>
          <a:spcPct val="0"/>
        </a:spcBef>
        <a:spcAft>
          <a:spcPct val="0"/>
        </a:spcAft>
        <a:buClr>
          <a:schemeClr val="tx2"/>
        </a:buClr>
        <a:defRPr>
          <a:solidFill>
            <a:schemeClr val="tx1"/>
          </a:solidFill>
          <a:latin typeface="+mn-lt"/>
          <a:ea typeface="+mn-ea"/>
          <a:cs typeface="+mn-cs"/>
        </a:defRPr>
      </a:lvl1pPr>
      <a:lvl2pPr marL="197607" indent="-195987" algn="l" defTabSz="913526" rtl="0" eaLnBrk="0" fontAlgn="base" hangingPunct="0">
        <a:spcBef>
          <a:spcPct val="0"/>
        </a:spcBef>
        <a:spcAft>
          <a:spcPct val="0"/>
        </a:spcAft>
        <a:buClr>
          <a:schemeClr val="tx2"/>
        </a:buClr>
        <a:buSzPct val="125000"/>
        <a:buFont typeface="Arial Unicode MS" charset="0"/>
        <a:buChar char="▪"/>
        <a:defRPr>
          <a:solidFill>
            <a:schemeClr val="tx1"/>
          </a:solidFill>
          <a:latin typeface="+mn-lt"/>
          <a:ea typeface="+mn-ea"/>
          <a:cs typeface="+mn-cs"/>
        </a:defRPr>
      </a:lvl2pPr>
      <a:lvl3pPr marL="466481" indent="-267255" algn="l" defTabSz="913526" rtl="0" eaLnBrk="0" fontAlgn="base" hangingPunct="0">
        <a:spcBef>
          <a:spcPct val="0"/>
        </a:spcBef>
        <a:spcAft>
          <a:spcPct val="0"/>
        </a:spcAft>
        <a:buClr>
          <a:schemeClr val="tx2"/>
        </a:buClr>
        <a:buSzPct val="120000"/>
        <a:buFont typeface="Arial Unicode MS" charset="0"/>
        <a:buChar char="–"/>
        <a:defRPr>
          <a:solidFill>
            <a:schemeClr val="tx1"/>
          </a:solidFill>
          <a:latin typeface="+mn-lt"/>
          <a:ea typeface="+mn-ea"/>
          <a:cs typeface="+mn-cs"/>
        </a:defRPr>
      </a:lvl3pPr>
      <a:lvl4pPr marL="626835" indent="-158733" algn="l" defTabSz="913526" rtl="0" eaLnBrk="0" fontAlgn="base" hangingPunct="0">
        <a:spcBef>
          <a:spcPct val="0"/>
        </a:spcBef>
        <a:spcAft>
          <a:spcPct val="0"/>
        </a:spcAft>
        <a:buClr>
          <a:schemeClr val="tx2"/>
        </a:buClr>
        <a:buSzPct val="120000"/>
        <a:buFont typeface="Arial Unicode MS" charset="0"/>
        <a:buChar char="▫"/>
        <a:defRPr>
          <a:solidFill>
            <a:schemeClr val="tx1"/>
          </a:solidFill>
          <a:latin typeface="+mn-lt"/>
          <a:ea typeface="+mn-ea"/>
          <a:cs typeface="+mn-cs"/>
        </a:defRPr>
      </a:lvl4pPr>
      <a:lvl5pPr marL="761271" indent="-132818" algn="l" defTabSz="913526" rtl="0" eaLnBrk="0" fontAlgn="base" hangingPunct="0">
        <a:spcBef>
          <a:spcPct val="0"/>
        </a:spcBef>
        <a:spcAft>
          <a:spcPct val="0"/>
        </a:spcAft>
        <a:buClr>
          <a:schemeClr val="tx2"/>
        </a:buClr>
        <a:buSzPct val="89000"/>
        <a:buFont typeface="Arial Unicode MS" charset="0"/>
        <a:buChar char="-"/>
        <a:defRPr>
          <a:solidFill>
            <a:schemeClr val="tx1"/>
          </a:solidFill>
          <a:latin typeface="+mn-lt"/>
          <a:ea typeface="+mn-ea"/>
          <a:cs typeface="+mn-cs"/>
        </a:defRPr>
      </a:lvl5pPr>
      <a:lvl6pPr marL="1227752" indent="-132818" algn="l" defTabSz="913526"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6pPr>
      <a:lvl7pPr marL="1694234" indent="-132818" algn="l" defTabSz="913526"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7pPr>
      <a:lvl8pPr marL="2160715" indent="-132818" algn="l" defTabSz="913526"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8pPr>
      <a:lvl9pPr marL="2627196" indent="-132818" algn="l" defTabSz="913526"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9pPr>
    </p:bodyStyle>
    <p:otherStyle>
      <a:defPPr>
        <a:defRPr lang="en-US"/>
      </a:defPPr>
      <a:lvl1pPr marL="0" algn="l" defTabSz="466481" rtl="0" eaLnBrk="1" latinLnBrk="0" hangingPunct="1">
        <a:defRPr sz="1800" kern="1200">
          <a:solidFill>
            <a:schemeClr val="tx1"/>
          </a:solidFill>
          <a:latin typeface="+mn-lt"/>
          <a:ea typeface="+mn-ea"/>
          <a:cs typeface="+mn-cs"/>
        </a:defRPr>
      </a:lvl1pPr>
      <a:lvl2pPr marL="466481" algn="l" defTabSz="466481" rtl="0" eaLnBrk="1" latinLnBrk="0" hangingPunct="1">
        <a:defRPr sz="1800" kern="1200">
          <a:solidFill>
            <a:schemeClr val="tx1"/>
          </a:solidFill>
          <a:latin typeface="+mn-lt"/>
          <a:ea typeface="+mn-ea"/>
          <a:cs typeface="+mn-cs"/>
        </a:defRPr>
      </a:lvl2pPr>
      <a:lvl3pPr marL="932962" algn="l" defTabSz="466481" rtl="0" eaLnBrk="1" latinLnBrk="0" hangingPunct="1">
        <a:defRPr sz="1800" kern="1200">
          <a:solidFill>
            <a:schemeClr val="tx1"/>
          </a:solidFill>
          <a:latin typeface="+mn-lt"/>
          <a:ea typeface="+mn-ea"/>
          <a:cs typeface="+mn-cs"/>
        </a:defRPr>
      </a:lvl3pPr>
      <a:lvl4pPr marL="1399443" algn="l" defTabSz="466481" rtl="0" eaLnBrk="1" latinLnBrk="0" hangingPunct="1">
        <a:defRPr sz="1800" kern="1200">
          <a:solidFill>
            <a:schemeClr val="tx1"/>
          </a:solidFill>
          <a:latin typeface="+mn-lt"/>
          <a:ea typeface="+mn-ea"/>
          <a:cs typeface="+mn-cs"/>
        </a:defRPr>
      </a:lvl4pPr>
      <a:lvl5pPr marL="1865925" algn="l" defTabSz="466481" rtl="0" eaLnBrk="1" latinLnBrk="0" hangingPunct="1">
        <a:defRPr sz="1800" kern="1200">
          <a:solidFill>
            <a:schemeClr val="tx1"/>
          </a:solidFill>
          <a:latin typeface="+mn-lt"/>
          <a:ea typeface="+mn-ea"/>
          <a:cs typeface="+mn-cs"/>
        </a:defRPr>
      </a:lvl5pPr>
      <a:lvl6pPr marL="2332406" algn="l" defTabSz="466481" rtl="0" eaLnBrk="1" latinLnBrk="0" hangingPunct="1">
        <a:defRPr sz="1800" kern="1200">
          <a:solidFill>
            <a:schemeClr val="tx1"/>
          </a:solidFill>
          <a:latin typeface="+mn-lt"/>
          <a:ea typeface="+mn-ea"/>
          <a:cs typeface="+mn-cs"/>
        </a:defRPr>
      </a:lvl6pPr>
      <a:lvl7pPr marL="2798887" algn="l" defTabSz="466481" rtl="0" eaLnBrk="1" latinLnBrk="0" hangingPunct="1">
        <a:defRPr sz="1800" kern="1200">
          <a:solidFill>
            <a:schemeClr val="tx1"/>
          </a:solidFill>
          <a:latin typeface="+mn-lt"/>
          <a:ea typeface="+mn-ea"/>
          <a:cs typeface="+mn-cs"/>
        </a:defRPr>
      </a:lvl7pPr>
      <a:lvl8pPr marL="3265368" algn="l" defTabSz="466481" rtl="0" eaLnBrk="1" latinLnBrk="0" hangingPunct="1">
        <a:defRPr sz="1800" kern="1200">
          <a:solidFill>
            <a:schemeClr val="tx1"/>
          </a:solidFill>
          <a:latin typeface="+mn-lt"/>
          <a:ea typeface="+mn-ea"/>
          <a:cs typeface="+mn-cs"/>
        </a:defRPr>
      </a:lvl8pPr>
      <a:lvl9pPr marL="3731849" algn="l" defTabSz="46648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121964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104" algn="ctr" rtl="0" fontAlgn="base">
        <a:spcBef>
          <a:spcPct val="0"/>
        </a:spcBef>
        <a:spcAft>
          <a:spcPct val="0"/>
        </a:spcAft>
        <a:defRPr sz="4400">
          <a:solidFill>
            <a:schemeClr val="tx1"/>
          </a:solidFill>
          <a:latin typeface="Calibri" pitchFamily="34" charset="0"/>
        </a:defRPr>
      </a:lvl6pPr>
      <a:lvl7pPr marL="914206" algn="ctr" rtl="0" fontAlgn="base">
        <a:spcBef>
          <a:spcPct val="0"/>
        </a:spcBef>
        <a:spcAft>
          <a:spcPct val="0"/>
        </a:spcAft>
        <a:defRPr sz="4400">
          <a:solidFill>
            <a:schemeClr val="tx1"/>
          </a:solidFill>
          <a:latin typeface="Calibri" pitchFamily="34" charset="0"/>
        </a:defRPr>
      </a:lvl7pPr>
      <a:lvl8pPr marL="1371310" algn="ctr" rtl="0" fontAlgn="base">
        <a:spcBef>
          <a:spcPct val="0"/>
        </a:spcBef>
        <a:spcAft>
          <a:spcPct val="0"/>
        </a:spcAft>
        <a:defRPr sz="4400">
          <a:solidFill>
            <a:schemeClr val="tx1"/>
          </a:solidFill>
          <a:latin typeface="Calibri" pitchFamily="34" charset="0"/>
        </a:defRPr>
      </a:lvl8pPr>
      <a:lvl9pPr marL="1828412" algn="ctr" rtl="0" fontAlgn="base">
        <a:spcBef>
          <a:spcPct val="0"/>
        </a:spcBef>
        <a:spcAft>
          <a:spcPct val="0"/>
        </a:spcAft>
        <a:defRPr sz="4400">
          <a:solidFill>
            <a:schemeClr val="tx1"/>
          </a:solidFill>
          <a:latin typeface="Calibri" pitchFamily="34" charset="0"/>
        </a:defRPr>
      </a:lvl9pPr>
    </p:titleStyle>
    <p:bodyStyle>
      <a:lvl1pPr marL="342828" indent="-342828"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793" indent="-28569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2757" indent="-228551"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599860" indent="-228551"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56964" indent="-228551"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066" indent="-228551" algn="l" defTabSz="9142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70" indent="-228551" algn="l" defTabSz="9142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73" indent="-228551" algn="l" defTabSz="9142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76" indent="-228551" algn="l" defTabSz="9142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06" rtl="0" eaLnBrk="1" latinLnBrk="0" hangingPunct="1">
        <a:defRPr sz="1800" kern="1200">
          <a:solidFill>
            <a:schemeClr val="tx1"/>
          </a:solidFill>
          <a:latin typeface="+mn-lt"/>
          <a:ea typeface="+mn-ea"/>
          <a:cs typeface="+mn-cs"/>
        </a:defRPr>
      </a:lvl1pPr>
      <a:lvl2pPr marL="457104" algn="l" defTabSz="914206" rtl="0" eaLnBrk="1" latinLnBrk="0" hangingPunct="1">
        <a:defRPr sz="1800" kern="1200">
          <a:solidFill>
            <a:schemeClr val="tx1"/>
          </a:solidFill>
          <a:latin typeface="+mn-lt"/>
          <a:ea typeface="+mn-ea"/>
          <a:cs typeface="+mn-cs"/>
        </a:defRPr>
      </a:lvl2pPr>
      <a:lvl3pPr marL="914206" algn="l" defTabSz="914206" rtl="0" eaLnBrk="1" latinLnBrk="0" hangingPunct="1">
        <a:defRPr sz="1800" kern="1200">
          <a:solidFill>
            <a:schemeClr val="tx1"/>
          </a:solidFill>
          <a:latin typeface="+mn-lt"/>
          <a:ea typeface="+mn-ea"/>
          <a:cs typeface="+mn-cs"/>
        </a:defRPr>
      </a:lvl3pPr>
      <a:lvl4pPr marL="1371310" algn="l" defTabSz="914206" rtl="0" eaLnBrk="1" latinLnBrk="0" hangingPunct="1">
        <a:defRPr sz="1800" kern="1200">
          <a:solidFill>
            <a:schemeClr val="tx1"/>
          </a:solidFill>
          <a:latin typeface="+mn-lt"/>
          <a:ea typeface="+mn-ea"/>
          <a:cs typeface="+mn-cs"/>
        </a:defRPr>
      </a:lvl4pPr>
      <a:lvl5pPr marL="1828412" algn="l" defTabSz="914206" rtl="0" eaLnBrk="1" latinLnBrk="0" hangingPunct="1">
        <a:defRPr sz="1800" kern="1200">
          <a:solidFill>
            <a:schemeClr val="tx1"/>
          </a:solidFill>
          <a:latin typeface="+mn-lt"/>
          <a:ea typeface="+mn-ea"/>
          <a:cs typeface="+mn-cs"/>
        </a:defRPr>
      </a:lvl5pPr>
      <a:lvl6pPr marL="2285516" algn="l" defTabSz="914206" rtl="0" eaLnBrk="1" latinLnBrk="0" hangingPunct="1">
        <a:defRPr sz="1800" kern="1200">
          <a:solidFill>
            <a:schemeClr val="tx1"/>
          </a:solidFill>
          <a:latin typeface="+mn-lt"/>
          <a:ea typeface="+mn-ea"/>
          <a:cs typeface="+mn-cs"/>
        </a:defRPr>
      </a:lvl6pPr>
      <a:lvl7pPr marL="2742618" algn="l" defTabSz="914206" rtl="0" eaLnBrk="1" latinLnBrk="0" hangingPunct="1">
        <a:defRPr sz="1800" kern="1200">
          <a:solidFill>
            <a:schemeClr val="tx1"/>
          </a:solidFill>
          <a:latin typeface="+mn-lt"/>
          <a:ea typeface="+mn-ea"/>
          <a:cs typeface="+mn-cs"/>
        </a:defRPr>
      </a:lvl7pPr>
      <a:lvl8pPr marL="3199722" algn="l" defTabSz="914206" rtl="0" eaLnBrk="1" latinLnBrk="0" hangingPunct="1">
        <a:defRPr sz="1800" kern="1200">
          <a:solidFill>
            <a:schemeClr val="tx1"/>
          </a:solidFill>
          <a:latin typeface="+mn-lt"/>
          <a:ea typeface="+mn-ea"/>
          <a:cs typeface="+mn-cs"/>
        </a:defRPr>
      </a:lvl8pPr>
      <a:lvl9pPr marL="3656825" algn="l" defTabSz="9142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tags" Target="../tags/tag64.xml"/><Relationship Id="rId39" Type="http://schemas.openxmlformats.org/officeDocument/2006/relationships/tags" Target="../tags/tag77.xml"/><Relationship Id="rId3" Type="http://schemas.openxmlformats.org/officeDocument/2006/relationships/tags" Target="../tags/tag41.xml"/><Relationship Id="rId21" Type="http://schemas.openxmlformats.org/officeDocument/2006/relationships/tags" Target="../tags/tag59.xml"/><Relationship Id="rId34" Type="http://schemas.openxmlformats.org/officeDocument/2006/relationships/tags" Target="../tags/tag72.xml"/><Relationship Id="rId42" Type="http://schemas.openxmlformats.org/officeDocument/2006/relationships/tags" Target="../tags/tag80.xml"/><Relationship Id="rId47" Type="http://schemas.openxmlformats.org/officeDocument/2006/relationships/tags" Target="../tags/tag85.xml"/><Relationship Id="rId50" Type="http://schemas.openxmlformats.org/officeDocument/2006/relationships/oleObject" Target="../embeddings/oleObject2.bin"/><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33" Type="http://schemas.openxmlformats.org/officeDocument/2006/relationships/tags" Target="../tags/tag71.xml"/><Relationship Id="rId38" Type="http://schemas.openxmlformats.org/officeDocument/2006/relationships/tags" Target="../tags/tag76.xml"/><Relationship Id="rId46" Type="http://schemas.openxmlformats.org/officeDocument/2006/relationships/tags" Target="../tags/tag84.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29" Type="http://schemas.openxmlformats.org/officeDocument/2006/relationships/tags" Target="../tags/tag67.xml"/><Relationship Id="rId41" Type="http://schemas.openxmlformats.org/officeDocument/2006/relationships/tags" Target="../tags/tag79.xml"/><Relationship Id="rId1" Type="http://schemas.openxmlformats.org/officeDocument/2006/relationships/vmlDrawing" Target="../drawings/vmlDrawing2.v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tags" Target="../tags/tag70.xml"/><Relationship Id="rId37" Type="http://schemas.openxmlformats.org/officeDocument/2006/relationships/tags" Target="../tags/tag75.xml"/><Relationship Id="rId40" Type="http://schemas.openxmlformats.org/officeDocument/2006/relationships/tags" Target="../tags/tag78.xml"/><Relationship Id="rId45" Type="http://schemas.openxmlformats.org/officeDocument/2006/relationships/tags" Target="../tags/tag83.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tags" Target="../tags/tag66.xml"/><Relationship Id="rId36" Type="http://schemas.openxmlformats.org/officeDocument/2006/relationships/tags" Target="../tags/tag74.xml"/><Relationship Id="rId49" Type="http://schemas.openxmlformats.org/officeDocument/2006/relationships/notesSlide" Target="../notesSlides/notesSlide9.xml"/><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tags" Target="../tags/tag69.xml"/><Relationship Id="rId44" Type="http://schemas.openxmlformats.org/officeDocument/2006/relationships/tags" Target="../tags/tag82.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tags" Target="../tags/tag65.xml"/><Relationship Id="rId30" Type="http://schemas.openxmlformats.org/officeDocument/2006/relationships/tags" Target="../tags/tag68.xml"/><Relationship Id="rId35" Type="http://schemas.openxmlformats.org/officeDocument/2006/relationships/tags" Target="../tags/tag73.xml"/><Relationship Id="rId43" Type="http://schemas.openxmlformats.org/officeDocument/2006/relationships/tags" Target="../tags/tag81.xml"/><Relationship Id="rId48" Type="http://schemas.openxmlformats.org/officeDocument/2006/relationships/slideLayout" Target="../slideLayouts/slideLayout9.xml"/><Relationship Id="rId8" Type="http://schemas.openxmlformats.org/officeDocument/2006/relationships/tags" Target="../tags/tag46.xml"/></Relationships>
</file>

<file path=ppt/slides/_rels/slide15.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26" Type="http://schemas.openxmlformats.org/officeDocument/2006/relationships/image" Target="../media/image13.png"/><Relationship Id="rId3" Type="http://schemas.openxmlformats.org/officeDocument/2006/relationships/tags" Target="../tags/tag87.xml"/><Relationship Id="rId21" Type="http://schemas.openxmlformats.org/officeDocument/2006/relationships/slideLayout" Target="../slideLayouts/slideLayout9.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image" Target="../media/image12.emf"/><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29" Type="http://schemas.openxmlformats.org/officeDocument/2006/relationships/image" Target="../media/image16.wmf"/><Relationship Id="rId1" Type="http://schemas.openxmlformats.org/officeDocument/2006/relationships/vmlDrawing" Target="../drawings/vmlDrawing3.v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oleObject" Target="../embeddings/oleObject4.bin"/><Relationship Id="rId32" Type="http://schemas.openxmlformats.org/officeDocument/2006/relationships/image" Target="../media/image19.wmf"/><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oleObject" Target="../embeddings/oleObject3.bin"/><Relationship Id="rId28" Type="http://schemas.openxmlformats.org/officeDocument/2006/relationships/image" Target="../media/image15.wmf"/><Relationship Id="rId10" Type="http://schemas.openxmlformats.org/officeDocument/2006/relationships/tags" Target="../tags/tag94.xml"/><Relationship Id="rId19" Type="http://schemas.openxmlformats.org/officeDocument/2006/relationships/tags" Target="../tags/tag103.xml"/><Relationship Id="rId31" Type="http://schemas.openxmlformats.org/officeDocument/2006/relationships/image" Target="../media/image18.wmf"/><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notesSlide" Target="../notesSlides/notesSlide10.xml"/><Relationship Id="rId27" Type="http://schemas.openxmlformats.org/officeDocument/2006/relationships/image" Target="../media/image14.wmf"/><Relationship Id="rId30" Type="http://schemas.openxmlformats.org/officeDocument/2006/relationships/image" Target="../media/image17.wmf"/></Relationships>
</file>

<file path=ppt/slides/_rels/slide16.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oleObject" Target="../embeddings/oleObject5.bin"/><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notesSlide" Target="../notesSlides/notesSlide11.xml"/><Relationship Id="rId2" Type="http://schemas.openxmlformats.org/officeDocument/2006/relationships/tags" Target="../tags/tag105.xml"/><Relationship Id="rId1" Type="http://schemas.openxmlformats.org/officeDocument/2006/relationships/vmlDrawing" Target="../drawings/vmlDrawing4.vml"/><Relationship Id="rId6" Type="http://schemas.openxmlformats.org/officeDocument/2006/relationships/tags" Target="../tags/tag109.xml"/><Relationship Id="rId11" Type="http://schemas.openxmlformats.org/officeDocument/2006/relationships/slideLayout" Target="../slideLayouts/slideLayout10.xml"/><Relationship Id="rId5" Type="http://schemas.openxmlformats.org/officeDocument/2006/relationships/tags" Target="../tags/tag108.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9" Type="http://schemas.openxmlformats.org/officeDocument/2006/relationships/tags" Target="../tags/tag151.xml"/><Relationship Id="rId3" Type="http://schemas.openxmlformats.org/officeDocument/2006/relationships/tags" Target="../tags/tag115.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tags" Target="../tags/tag154.xml"/><Relationship Id="rId47" Type="http://schemas.openxmlformats.org/officeDocument/2006/relationships/tags" Target="../tags/tag159.xml"/><Relationship Id="rId50" Type="http://schemas.openxmlformats.org/officeDocument/2006/relationships/oleObject" Target="../embeddings/oleObject6.bin"/><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tags" Target="../tags/tag132.xml"/><Relationship Id="rId29" Type="http://schemas.openxmlformats.org/officeDocument/2006/relationships/tags" Target="../tags/tag141.xml"/><Relationship Id="rId41" Type="http://schemas.openxmlformats.org/officeDocument/2006/relationships/tags" Target="../tags/tag153.xml"/><Relationship Id="rId1" Type="http://schemas.openxmlformats.org/officeDocument/2006/relationships/vmlDrawing" Target="../drawings/vmlDrawing5.v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notesSlide" Target="../notesSlides/notesSlide12.xml"/><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tags" Target="../tags/tag143.xml"/><Relationship Id="rId44" Type="http://schemas.openxmlformats.org/officeDocument/2006/relationships/tags" Target="../tags/tag156.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slideLayout" Target="../slideLayouts/slideLayout9.xml"/><Relationship Id="rId8" Type="http://schemas.openxmlformats.org/officeDocument/2006/relationships/tags" Target="../tags/tag1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slideLayout" Target="../slideLayouts/slideLayout10.xm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image" Target="../media/image21.emf"/><Relationship Id="rId2" Type="http://schemas.openxmlformats.org/officeDocument/2006/relationships/tags" Target="../tags/tag160.xml"/><Relationship Id="rId16" Type="http://schemas.openxmlformats.org/officeDocument/2006/relationships/oleObject" Target="../embeddings/oleObject8.bin"/><Relationship Id="rId1" Type="http://schemas.openxmlformats.org/officeDocument/2006/relationships/vmlDrawing" Target="../drawings/vmlDrawing6.v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oleObject" Target="../embeddings/oleObject7.bin"/><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tags" Target="../tags/tag187.xml"/><Relationship Id="rId26" Type="http://schemas.openxmlformats.org/officeDocument/2006/relationships/image" Target="../media/image14.wmf"/><Relationship Id="rId3" Type="http://schemas.openxmlformats.org/officeDocument/2006/relationships/tags" Target="../tags/tag172.xml"/><Relationship Id="rId21" Type="http://schemas.openxmlformats.org/officeDocument/2006/relationships/notesSlide" Target="../notesSlides/notesSlide15.xml"/><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image" Target="../media/image22.emf"/><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slideLayout" Target="../slideLayouts/slideLayout10.xml"/><Relationship Id="rId29" Type="http://schemas.openxmlformats.org/officeDocument/2006/relationships/image" Target="../media/image17.wmf"/><Relationship Id="rId1" Type="http://schemas.openxmlformats.org/officeDocument/2006/relationships/vmlDrawing" Target="../drawings/vmlDrawing7.vml"/><Relationship Id="rId6" Type="http://schemas.openxmlformats.org/officeDocument/2006/relationships/tags" Target="../tags/tag175.xml"/><Relationship Id="rId11" Type="http://schemas.openxmlformats.org/officeDocument/2006/relationships/tags" Target="../tags/tag180.xml"/><Relationship Id="rId24" Type="http://schemas.openxmlformats.org/officeDocument/2006/relationships/oleObject" Target="../embeddings/oleObject10.bin"/><Relationship Id="rId5" Type="http://schemas.openxmlformats.org/officeDocument/2006/relationships/tags" Target="../tags/tag174.xml"/><Relationship Id="rId15" Type="http://schemas.openxmlformats.org/officeDocument/2006/relationships/tags" Target="../tags/tag184.xml"/><Relationship Id="rId23" Type="http://schemas.openxmlformats.org/officeDocument/2006/relationships/image" Target="../media/image13.png"/><Relationship Id="rId28" Type="http://schemas.openxmlformats.org/officeDocument/2006/relationships/image" Target="../media/image16.wmf"/><Relationship Id="rId10" Type="http://schemas.openxmlformats.org/officeDocument/2006/relationships/tags" Target="../tags/tag179.xml"/><Relationship Id="rId19" Type="http://schemas.openxmlformats.org/officeDocument/2006/relationships/tags" Target="../tags/tag188.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oleObject" Target="../embeddings/oleObject9.bin"/><Relationship Id="rId27" Type="http://schemas.openxmlformats.org/officeDocument/2006/relationships/image" Target="../media/image15.wmf"/><Relationship Id="rId30" Type="http://schemas.openxmlformats.org/officeDocument/2006/relationships/image" Target="../media/image1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89.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slideLayout" Target="../slideLayouts/slideLayout9.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notesSlide" Target="../notesSlides/notesSlide3.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103188" y="42863"/>
            <a:ext cx="860425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smtClean="0"/>
              <a:t>Management Practices in Europe, the US and Emerging Markets</a:t>
            </a:r>
          </a:p>
        </p:txBody>
      </p:sp>
      <p:sp>
        <p:nvSpPr>
          <p:cNvPr id="2051" name="Rectangle 3"/>
          <p:cNvSpPr>
            <a:spLocks noGrp="1" noChangeArrowheads="1"/>
          </p:cNvSpPr>
          <p:nvPr>
            <p:ph type="subTitle" idx="4294967295"/>
          </p:nvPr>
        </p:nvSpPr>
        <p:spPr bwMode="auto">
          <a:xfrm>
            <a:off x="103188" y="1565275"/>
            <a:ext cx="9294812"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buFontTx/>
              <a:buNone/>
            </a:pPr>
            <a:r>
              <a:rPr lang="en-US" sz="2800" dirty="0" smtClean="0">
                <a:cs typeface="Arial" charset="0"/>
              </a:rPr>
              <a:t>Nick Bloom (Stanford Economics and GSB)</a:t>
            </a:r>
          </a:p>
          <a:p>
            <a:pPr marL="0" indent="0" eaLnBrk="1" hangingPunct="1">
              <a:lnSpc>
                <a:spcPct val="80000"/>
              </a:lnSpc>
              <a:buFontTx/>
              <a:buNone/>
            </a:pPr>
            <a:r>
              <a:rPr lang="en-US" sz="2800" dirty="0" smtClean="0">
                <a:cs typeface="Arial" charset="0"/>
              </a:rPr>
              <a:t>John Van Reenen (LSE and Stanford GSB)</a:t>
            </a:r>
          </a:p>
          <a:p>
            <a:pPr marL="0" indent="0" eaLnBrk="1" hangingPunct="1">
              <a:lnSpc>
                <a:spcPct val="80000"/>
              </a:lnSpc>
              <a:buFontTx/>
              <a:buNone/>
            </a:pPr>
            <a:r>
              <a:rPr lang="en-US" sz="2800" b="1" dirty="0" smtClean="0">
                <a:cs typeface="Arial" charset="0"/>
              </a:rPr>
              <a:t>Lecture 6: Management in </a:t>
            </a:r>
            <a:r>
              <a:rPr lang="en-US" sz="2800" b="1" dirty="0" smtClean="0">
                <a:cs typeface="Arial" charset="0"/>
              </a:rPr>
              <a:t>hospitals</a:t>
            </a:r>
            <a:endParaRPr lang="en-US" sz="2800" b="1" dirty="0" smtClean="0">
              <a:cs typeface="Arial" charset="0"/>
            </a:endParaRPr>
          </a:p>
        </p:txBody>
      </p:sp>
      <p:sp>
        <p:nvSpPr>
          <p:cNvPr id="2052" name="Slide Number Placeholder 5"/>
          <p:cNvSpPr>
            <a:spLocks noGrp="1"/>
          </p:cNvSpPr>
          <p:nvPr>
            <p:ph type="sldNum" sz="quarter" idx="4294967295"/>
          </p:nvPr>
        </p:nvSpPr>
        <p:spPr bwMode="auto">
          <a:xfrm>
            <a:off x="7010400" y="63246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EBAFAC8D-051F-444F-AD52-B5E16405E893}" type="slidenum">
              <a:rPr lang="en-US" sz="1400"/>
              <a:pPr eaLnBrk="1" hangingPunct="1"/>
              <a:t>1</a:t>
            </a:fld>
            <a:endParaRPr lang="en-US" sz="1400"/>
          </a:p>
        </p:txBody>
      </p:sp>
      <p:pic>
        <p:nvPicPr>
          <p:cNvPr id="2053" name="Picture 2" descr="http://t0.gstatic.com/images?q=tbn:ANd9GcTBqXN6iHc5reVoIzcFGK8pB4S3krEl1fGZQqUMGd-Vr5gmY5v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3016250"/>
            <a:ext cx="27813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http://t0.gstatic.com/images?q=tbn:ANd9GcRExbYGnZJmlOaCCTByxcq7-xgZfM4zFh3Q7XrmmDk-XzcXlbBA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2970213"/>
            <a:ext cx="290512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t1.gstatic.com/images?q=tbn:ANd9GcQatASlNZBv6HAbzl3hA3OBDYxdf_7_v0X94iQv8EO2olkDl0JXW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075" y="3482975"/>
            <a:ext cx="3055938"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17" y="587375"/>
            <a:ext cx="8281987" cy="639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3"/>
          <p:cNvSpPr>
            <a:spLocks noGrp="1"/>
          </p:cNvSpPr>
          <p:nvPr>
            <p:ph type="title"/>
          </p:nvPr>
        </p:nvSpPr>
        <p:spPr>
          <a:xfrm>
            <a:off x="136525" y="81888"/>
            <a:ext cx="9206980" cy="806450"/>
          </a:xfrm>
          <a:noFill/>
        </p:spPr>
        <p:txBody>
          <a:bodyPr/>
          <a:lstStyle/>
          <a:p>
            <a:r>
              <a:rPr lang="en-US" dirty="0" smtClean="0"/>
              <a:t>TYPICAL PROCESS IMPROVEMENT (AFTER)</a:t>
            </a:r>
          </a:p>
        </p:txBody>
      </p:sp>
    </p:spTree>
    <p:extLst>
      <p:ext uri="{BB962C8B-B14F-4D97-AF65-F5344CB8AC3E}">
        <p14:creationId xmlns:p14="http://schemas.microsoft.com/office/powerpoint/2010/main" val="631724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3" name="Group 21"/>
          <p:cNvGraphicFramePr>
            <a:graphicFrameLocks noGrp="1"/>
          </p:cNvGraphicFramePr>
          <p:nvPr>
            <p:ph idx="4294967295"/>
            <p:extLst>
              <p:ext uri="{D42A27DB-BD31-4B8C-83A1-F6EECF244321}">
                <p14:modId xmlns:p14="http://schemas.microsoft.com/office/powerpoint/2010/main" val="3138232814"/>
              </p:ext>
            </p:extLst>
          </p:nvPr>
        </p:nvGraphicFramePr>
        <p:xfrm>
          <a:off x="20638" y="2026438"/>
          <a:ext cx="9096375" cy="4569693"/>
        </p:xfrm>
        <a:graphic>
          <a:graphicData uri="http://schemas.openxmlformats.org/drawingml/2006/table">
            <a:tbl>
              <a:tblPr/>
              <a:tblGrid>
                <a:gridCol w="1023937"/>
                <a:gridCol w="2114261"/>
                <a:gridCol w="2672052"/>
                <a:gridCol w="3286125"/>
              </a:tblGrid>
              <a:tr h="4569693">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111" charset="0"/>
                        </a:rPr>
                        <a:t>Score</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(1): Performance is reviewed infrequently or in an un-meaningful way e.g. only success or failure is noted</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(3): Performance is reviewed periodically with both successes and failures identified.  Results are communicated to senior staff. No clear follow up plan is adopted.</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(5): Performance is continually reviewed, based on the indicators tracked. All aspects are followed up to ensure continuous improvement. Results are communicated to all staff.</a:t>
                      </a:r>
                      <a:r>
                        <a:rPr kumimoji="0" lang="en-GB" sz="2400" b="0" i="0" u="none" strike="noStrike" cap="none" normalizeH="0" baseline="0" dirty="0" smtClean="0">
                          <a:ln>
                            <a:noFill/>
                          </a:ln>
                          <a:solidFill>
                            <a:schemeClr val="tx1"/>
                          </a:solidFill>
                          <a:effectLst/>
                          <a:latin typeface="Arial" pitchFamily="34" charset="0"/>
                          <a:cs typeface="Arial" pitchFamily="34" charset="0"/>
                        </a:rPr>
                        <a:t> </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49" name="Text Box 11"/>
          <p:cNvSpPr txBox="1">
            <a:spLocks noChangeArrowheads="1"/>
          </p:cNvSpPr>
          <p:nvPr/>
        </p:nvSpPr>
        <p:spPr bwMode="auto">
          <a:xfrm>
            <a:off x="58738" y="17467"/>
            <a:ext cx="9302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91" rIns="91382" bIns="45691">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dirty="0">
                <a:solidFill>
                  <a:prstClr val="black"/>
                </a:solidFill>
                <a:latin typeface="Arial" pitchFamily="34" charset="0"/>
                <a:cs typeface="Arial" pitchFamily="34" charset="0"/>
              </a:rPr>
              <a:t>Q5 MONITORING – Performance review</a:t>
            </a:r>
          </a:p>
        </p:txBody>
      </p:sp>
      <p:sp>
        <p:nvSpPr>
          <p:cNvPr id="481292" name="Rectangle 12"/>
          <p:cNvSpPr>
            <a:spLocks noChangeArrowheads="1"/>
          </p:cNvSpPr>
          <p:nvPr/>
        </p:nvSpPr>
        <p:spPr bwMode="auto">
          <a:xfrm>
            <a:off x="914401" y="1981991"/>
            <a:ext cx="2128057" cy="4601693"/>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1" rIns="91402" bIns="45701" anchor="ctr"/>
          <a:lstStyle/>
          <a:p>
            <a:pPr eaLnBrk="1" hangingPunct="1"/>
            <a:endParaRPr lang="en-US" sz="1800" b="0">
              <a:solidFill>
                <a:prstClr val="black"/>
              </a:solidFill>
              <a:latin typeface="Arial" pitchFamily="34" charset="0"/>
              <a:cs typeface="Arial" pitchFamily="34" charset="0"/>
            </a:endParaRPr>
          </a:p>
        </p:txBody>
      </p:sp>
      <p:sp>
        <p:nvSpPr>
          <p:cNvPr id="481293" name="Rectangle 13"/>
          <p:cNvSpPr>
            <a:spLocks noChangeArrowheads="1"/>
          </p:cNvSpPr>
          <p:nvPr/>
        </p:nvSpPr>
        <p:spPr bwMode="auto">
          <a:xfrm>
            <a:off x="5715004" y="1977228"/>
            <a:ext cx="3357564" cy="4290571"/>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1" rIns="91402" bIns="45701" anchor="ctr"/>
          <a:lstStyle/>
          <a:p>
            <a:pPr eaLnBrk="1" hangingPunct="1"/>
            <a:endParaRPr lang="en-US" sz="1800" b="0">
              <a:solidFill>
                <a:prstClr val="black"/>
              </a:solidFill>
              <a:latin typeface="Calibri" pitchFamily="34" charset="0"/>
              <a:cs typeface="Arial" charset="0"/>
            </a:endParaRPr>
          </a:p>
        </p:txBody>
      </p:sp>
      <p:sp>
        <p:nvSpPr>
          <p:cNvPr id="10252" name="TextBox 6"/>
          <p:cNvSpPr txBox="1">
            <a:spLocks noChangeArrowheads="1"/>
          </p:cNvSpPr>
          <p:nvPr/>
        </p:nvSpPr>
        <p:spPr bwMode="auto">
          <a:xfrm>
            <a:off x="58742" y="575775"/>
            <a:ext cx="9013825" cy="147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1" rIns="91402" bIns="4570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0" dirty="0">
                <a:solidFill>
                  <a:prstClr val="black"/>
                </a:solidFill>
                <a:latin typeface="Arial" pitchFamily="34" charset="0"/>
                <a:cs typeface="Arial" pitchFamily="34" charset="0"/>
              </a:rPr>
              <a:t>How do you review your department’s performance? Tell me about a recent meeting. Who is involved in these meetings? Who gets to see the results. What is the follow-up plan? Can you tell me about the recent follow-up plan?</a:t>
            </a:r>
          </a:p>
        </p:txBody>
      </p:sp>
    </p:spTree>
    <p:extLst>
      <p:ext uri="{BB962C8B-B14F-4D97-AF65-F5344CB8AC3E}">
        <p14:creationId xmlns:p14="http://schemas.microsoft.com/office/powerpoint/2010/main" val="33104385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129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8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2" grpId="0" animBg="1"/>
      <p:bldP spid="481292" grpId="1" animBg="1"/>
      <p:bldP spid="4812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title"/>
          </p:nvPr>
        </p:nvSpPr>
        <p:spPr>
          <a:xfrm>
            <a:off x="1" y="-1237"/>
            <a:ext cx="9144000" cy="806450"/>
          </a:xfrm>
        </p:spPr>
        <p:txBody>
          <a:bodyPr/>
          <a:lstStyle/>
          <a:p>
            <a:r>
              <a:rPr lang="en-US" dirty="0" smtClean="0"/>
              <a:t>REGULAR PERFORMANCE MONITORING</a:t>
            </a:r>
          </a:p>
        </p:txBody>
      </p:sp>
      <p:pic>
        <p:nvPicPr>
          <p:cNvPr id="1546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99" t="2667" r="12592"/>
          <a:stretch/>
        </p:blipFill>
        <p:spPr bwMode="auto">
          <a:xfrm>
            <a:off x="498799" y="716156"/>
            <a:ext cx="8246225" cy="610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210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43" name="Group 15"/>
          <p:cNvGraphicFramePr>
            <a:graphicFrameLocks noGrp="1"/>
          </p:cNvGraphicFramePr>
          <p:nvPr>
            <p:ph idx="4294967295"/>
            <p:extLst>
              <p:ext uri="{D42A27DB-BD31-4B8C-83A1-F6EECF244321}">
                <p14:modId xmlns:p14="http://schemas.microsoft.com/office/powerpoint/2010/main" val="2241640890"/>
              </p:ext>
            </p:extLst>
          </p:nvPr>
        </p:nvGraphicFramePr>
        <p:xfrm>
          <a:off x="47629" y="2798763"/>
          <a:ext cx="9096375" cy="3294062"/>
        </p:xfrm>
        <a:graphic>
          <a:graphicData uri="http://schemas.openxmlformats.org/drawingml/2006/table">
            <a:tbl>
              <a:tblPr/>
              <a:tblGrid>
                <a:gridCol w="1143000"/>
                <a:gridCol w="2474913"/>
                <a:gridCol w="2324100"/>
                <a:gridCol w="3154362"/>
              </a:tblGrid>
              <a:tr h="3294062">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rPr>
                        <a:t>Score</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(1): Poor performers are rarely removed from their positions </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(3) Suspected poor performers stay in a position for a few years before action is taken </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(5): We move poor performers out of the hospital/department or to less critical roles as soon as a weakness is identified </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73" name="Text Box 11"/>
          <p:cNvSpPr txBox="1">
            <a:spLocks noChangeArrowheads="1"/>
          </p:cNvSpPr>
          <p:nvPr/>
        </p:nvSpPr>
        <p:spPr bwMode="auto">
          <a:xfrm>
            <a:off x="146054" y="17467"/>
            <a:ext cx="9302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91" rIns="91382" bIns="45691">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a:solidFill>
                  <a:prstClr val="black"/>
                </a:solidFill>
                <a:latin typeface="Arial" pitchFamily="34" charset="0"/>
                <a:cs typeface="Arial" pitchFamily="34" charset="0"/>
              </a:rPr>
              <a:t>Q15 INCENTIVES - Removing poor performers</a:t>
            </a:r>
          </a:p>
        </p:txBody>
      </p:sp>
      <p:sp>
        <p:nvSpPr>
          <p:cNvPr id="11274" name="TextBox 6"/>
          <p:cNvSpPr txBox="1">
            <a:spLocks noChangeArrowheads="1"/>
          </p:cNvSpPr>
          <p:nvPr/>
        </p:nvSpPr>
        <p:spPr bwMode="auto">
          <a:xfrm>
            <a:off x="-357188" y="620716"/>
            <a:ext cx="9501188" cy="181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1" rIns="91402" bIns="45701">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799761" lvl="1" indent="-342754" eaLnBrk="1" hangingPunct="1">
              <a:buFont typeface="Arial" pitchFamily="34" charset="0"/>
              <a:buChar char="•"/>
            </a:pPr>
            <a:r>
              <a:rPr lang="en-GB" sz="2200" b="0" dirty="0">
                <a:solidFill>
                  <a:prstClr val="black"/>
                </a:solidFill>
                <a:latin typeface="Arial" pitchFamily="34" charset="0"/>
                <a:cs typeface="Arial" pitchFamily="34" charset="0"/>
              </a:rPr>
              <a:t>If you had a nurse who could not do her job adequately, what would you do? Could you give me a recent example?</a:t>
            </a:r>
          </a:p>
          <a:p>
            <a:pPr marL="799761" lvl="1" indent="-342754" eaLnBrk="1" hangingPunct="1">
              <a:buFont typeface="Arial" pitchFamily="34" charset="0"/>
              <a:buChar char="•"/>
            </a:pPr>
            <a:r>
              <a:rPr lang="en-GB" sz="2200" b="0" dirty="0">
                <a:solidFill>
                  <a:prstClr val="black"/>
                </a:solidFill>
                <a:latin typeface="Arial" pitchFamily="34" charset="0"/>
                <a:cs typeface="Arial" pitchFamily="34" charset="0"/>
              </a:rPr>
              <a:t>How long would underperformance be tolerated?</a:t>
            </a:r>
          </a:p>
          <a:p>
            <a:pPr marL="799761" lvl="1" indent="-342754" eaLnBrk="1" hangingPunct="1">
              <a:buFont typeface="Arial" pitchFamily="34" charset="0"/>
              <a:buChar char="•"/>
            </a:pPr>
            <a:r>
              <a:rPr lang="en-GB" sz="2200" b="0" dirty="0">
                <a:solidFill>
                  <a:prstClr val="black"/>
                </a:solidFill>
                <a:latin typeface="Arial" pitchFamily="34" charset="0"/>
                <a:cs typeface="Arial" pitchFamily="34" charset="0"/>
              </a:rPr>
              <a:t>Do some individuals always just manage to avoid being re-trained/fired?</a:t>
            </a:r>
            <a:endParaRPr lang="en-US" sz="2200" b="0" dirty="0">
              <a:solidFill>
                <a:prstClr val="black"/>
              </a:solidFill>
              <a:latin typeface="Arial" pitchFamily="34" charset="0"/>
              <a:cs typeface="Arial" pitchFamily="34" charset="0"/>
            </a:endParaRPr>
          </a:p>
        </p:txBody>
      </p:sp>
      <p:sp>
        <p:nvSpPr>
          <p:cNvPr id="481292" name="Rectangle 12"/>
          <p:cNvSpPr>
            <a:spLocks noChangeArrowheads="1"/>
          </p:cNvSpPr>
          <p:nvPr/>
        </p:nvSpPr>
        <p:spPr bwMode="auto">
          <a:xfrm>
            <a:off x="1109668" y="2779713"/>
            <a:ext cx="2473325" cy="318882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1" rIns="91402" bIns="45701" anchor="ctr"/>
          <a:lstStyle/>
          <a:p>
            <a:pPr eaLnBrk="1" hangingPunct="1"/>
            <a:endParaRPr lang="en-US" sz="1800" b="0">
              <a:solidFill>
                <a:prstClr val="black"/>
              </a:solidFill>
              <a:latin typeface="Arial" pitchFamily="34" charset="0"/>
              <a:cs typeface="Arial" pitchFamily="34" charset="0"/>
            </a:endParaRPr>
          </a:p>
        </p:txBody>
      </p:sp>
      <p:sp>
        <p:nvSpPr>
          <p:cNvPr id="481293" name="Rectangle 13"/>
          <p:cNvSpPr>
            <a:spLocks noChangeArrowheads="1"/>
          </p:cNvSpPr>
          <p:nvPr/>
        </p:nvSpPr>
        <p:spPr bwMode="auto">
          <a:xfrm>
            <a:off x="5975682" y="2816225"/>
            <a:ext cx="3141660" cy="3152312"/>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1" rIns="91402" bIns="45701" anchor="ctr"/>
          <a:lstStyle/>
          <a:p>
            <a:pPr eaLnBrk="1" hangingPunct="1"/>
            <a:endParaRPr lang="en-US" sz="1800" b="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42586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129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8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2" grpId="0" animBg="1"/>
      <p:bldP spid="481292" grpId="1" animBg="1"/>
      <p:bldP spid="4812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8693534" indent="-38227153"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66381" eaLnBrk="0" fontAlgn="base" hangingPunct="0">
              <a:spcBef>
                <a:spcPct val="0"/>
              </a:spcBef>
              <a:spcAft>
                <a:spcPct val="0"/>
              </a:spcAft>
              <a:defRPr sz="1200">
                <a:solidFill>
                  <a:schemeClr val="tx1"/>
                </a:solidFill>
                <a:latin typeface="Arial" charset="0"/>
                <a:cs typeface="Arial" charset="0"/>
              </a:defRPr>
            </a:lvl6pPr>
            <a:lvl7pPr marL="932764" eaLnBrk="0" fontAlgn="base" hangingPunct="0">
              <a:spcBef>
                <a:spcPct val="0"/>
              </a:spcBef>
              <a:spcAft>
                <a:spcPct val="0"/>
              </a:spcAft>
              <a:defRPr sz="1200">
                <a:solidFill>
                  <a:schemeClr val="tx1"/>
                </a:solidFill>
                <a:latin typeface="Arial" charset="0"/>
                <a:cs typeface="Arial" charset="0"/>
              </a:defRPr>
            </a:lvl7pPr>
            <a:lvl8pPr marL="1399147" eaLnBrk="0" fontAlgn="base" hangingPunct="0">
              <a:spcBef>
                <a:spcPct val="0"/>
              </a:spcBef>
              <a:spcAft>
                <a:spcPct val="0"/>
              </a:spcAft>
              <a:defRPr sz="1200">
                <a:solidFill>
                  <a:schemeClr val="tx1"/>
                </a:solidFill>
                <a:latin typeface="Arial" charset="0"/>
                <a:cs typeface="Arial" charset="0"/>
              </a:defRPr>
            </a:lvl8pPr>
            <a:lvl9pPr marL="1865530" eaLnBrk="0" fontAlgn="base" hangingPunct="0">
              <a:spcBef>
                <a:spcPct val="0"/>
              </a:spcBef>
              <a:spcAft>
                <a:spcPct val="0"/>
              </a:spcAft>
              <a:defRPr sz="1200">
                <a:solidFill>
                  <a:schemeClr val="tx1"/>
                </a:solidFill>
                <a:latin typeface="Arial" charset="0"/>
                <a:cs typeface="Arial" charset="0"/>
              </a:defRPr>
            </a:lvl9pPr>
          </a:lstStyle>
          <a:p>
            <a:pPr eaLnBrk="1" hangingPunct="1"/>
            <a:fld id="{868CC98D-F06D-402F-9E05-BFBA41BBCB76}" type="slidenum">
              <a:rPr lang="en-US" sz="1000">
                <a:solidFill>
                  <a:srgbClr val="59595A"/>
                </a:solidFill>
              </a:rPr>
              <a:pPr eaLnBrk="1" hangingPunct="1"/>
              <a:t>14</a:t>
            </a:fld>
            <a:r>
              <a:rPr lang="en-US" sz="1000">
                <a:solidFill>
                  <a:srgbClr val="59595A"/>
                </a:solidFill>
              </a:rPr>
              <a:t> </a:t>
            </a:r>
          </a:p>
        </p:txBody>
      </p:sp>
      <p:graphicFrame>
        <p:nvGraphicFramePr>
          <p:cNvPr id="43010"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000" name="think-cell Slide" r:id="rId50" imgW="0" imgH="0" progId="TCLayout.ActiveDocument.1">
                  <p:embed/>
                </p:oleObj>
              </mc:Choice>
              <mc:Fallback>
                <p:oleObj name="think-cell Slide" r:id="rId50"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Rectangle 3"/>
          <p:cNvSpPr>
            <a:spLocks noGrp="1" noChangeArrowheads="1"/>
          </p:cNvSpPr>
          <p:nvPr>
            <p:ph type="title"/>
            <p:custDataLst>
              <p:tags r:id="rId3"/>
            </p:custDataLst>
          </p:nvPr>
        </p:nvSpPr>
        <p:spPr/>
        <p:txBody>
          <a:bodyPr/>
          <a:lstStyle/>
          <a:p>
            <a:pPr eaLnBrk="1" hangingPunct="1"/>
            <a:r>
              <a:rPr lang="en-GB" smtClean="0"/>
              <a:t>Agenda</a:t>
            </a:r>
            <a:endParaRPr lang="en-US" smtClean="0"/>
          </a:p>
        </p:txBody>
      </p:sp>
      <p:grpSp>
        <p:nvGrpSpPr>
          <p:cNvPr id="43013" name="Group 14"/>
          <p:cNvGrpSpPr>
            <a:grpSpLocks/>
          </p:cNvGrpSpPr>
          <p:nvPr/>
        </p:nvGrpSpPr>
        <p:grpSpPr bwMode="auto">
          <a:xfrm>
            <a:off x="903874" y="4263169"/>
            <a:ext cx="7389712" cy="724026"/>
            <a:chOff x="558" y="2632"/>
            <a:chExt cx="4562" cy="447"/>
          </a:xfrm>
        </p:grpSpPr>
        <p:sp>
          <p:nvSpPr>
            <p:cNvPr id="43055" name="Rectangle 15"/>
            <p:cNvSpPr>
              <a:spLocks noChangeArrowheads="1"/>
            </p:cNvSpPr>
            <p:nvPr>
              <p:custDataLst>
                <p:tags r:id="rId39"/>
              </p:custDataLst>
            </p:nvPr>
          </p:nvSpPr>
          <p:spPr bwMode="auto">
            <a:xfrm>
              <a:off x="726" y="2632"/>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200" b="0">
                <a:solidFill>
                  <a:srgbClr val="000000"/>
                </a:solidFill>
              </a:endParaRPr>
            </a:p>
          </p:txBody>
        </p:sp>
        <p:sp>
          <p:nvSpPr>
            <p:cNvPr id="43056" name="Rectangle 286"/>
            <p:cNvSpPr>
              <a:spLocks noChangeArrowheads="1"/>
            </p:cNvSpPr>
            <p:nvPr>
              <p:custDataLst>
                <p:tags r:id="rId40"/>
              </p:custDataLst>
            </p:nvPr>
          </p:nvSpPr>
          <p:spPr bwMode="auto">
            <a:xfrm>
              <a:off x="973" y="275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GB" sz="2000" b="0">
                  <a:solidFill>
                    <a:srgbClr val="969696"/>
                  </a:solidFill>
                </a:rPr>
                <a:t>“Drivers” of management practices</a:t>
              </a:r>
            </a:p>
          </p:txBody>
        </p:sp>
        <p:grpSp>
          <p:nvGrpSpPr>
            <p:cNvPr id="43057" name="Group 17"/>
            <p:cNvGrpSpPr>
              <a:grpSpLocks/>
            </p:cNvGrpSpPr>
            <p:nvPr>
              <p:custDataLst>
                <p:tags r:id="rId41"/>
              </p:custDataLst>
            </p:nvPr>
          </p:nvGrpSpPr>
          <p:grpSpPr bwMode="auto">
            <a:xfrm>
              <a:off x="558" y="2704"/>
              <a:ext cx="343" cy="375"/>
              <a:chOff x="690" y="1158"/>
              <a:chExt cx="486" cy="532"/>
            </a:xfrm>
          </p:grpSpPr>
          <p:sp>
            <p:nvSpPr>
              <p:cNvPr id="43058" name="Oval 18"/>
              <p:cNvSpPr>
                <a:spLocks noChangeArrowheads="1"/>
              </p:cNvSpPr>
              <p:nvPr>
                <p:custDataLst>
                  <p:tags r:id="rId42"/>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200" b="0">
                  <a:solidFill>
                    <a:srgbClr val="000000"/>
                  </a:solidFill>
                </a:endParaRPr>
              </a:p>
            </p:txBody>
          </p:sp>
          <p:sp>
            <p:nvSpPr>
              <p:cNvPr id="302099" name="Oval 19"/>
              <p:cNvSpPr>
                <a:spLocks noChangeArrowheads="1"/>
              </p:cNvSpPr>
              <p:nvPr>
                <p:custDataLst>
                  <p:tags r:id="rId43"/>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eaLnBrk="1" hangingPunct="1">
                  <a:defRPr/>
                </a:pPr>
                <a:endParaRPr lang="en-US" sz="1200" b="0">
                  <a:solidFill>
                    <a:srgbClr val="000000"/>
                  </a:solidFill>
                </a:endParaRPr>
              </a:p>
            </p:txBody>
          </p:sp>
          <p:sp>
            <p:nvSpPr>
              <p:cNvPr id="302100" name="Oval 20"/>
              <p:cNvSpPr>
                <a:spLocks noChangeArrowheads="1"/>
              </p:cNvSpPr>
              <p:nvPr>
                <p:custDataLst>
                  <p:tags r:id="rId44"/>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302101" name="Oval 21"/>
              <p:cNvSpPr>
                <a:spLocks noChangeArrowheads="1"/>
              </p:cNvSpPr>
              <p:nvPr>
                <p:custDataLst>
                  <p:tags r:id="rId45"/>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302102" name="Oval 22"/>
              <p:cNvSpPr>
                <a:spLocks noChangeArrowheads="1"/>
              </p:cNvSpPr>
              <p:nvPr>
                <p:custDataLst>
                  <p:tags r:id="rId46"/>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43063" name="Oval 23"/>
              <p:cNvSpPr>
                <a:spLocks noChangeArrowheads="1"/>
              </p:cNvSpPr>
              <p:nvPr>
                <p:custDataLst>
                  <p:tags r:id="rId47"/>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913332" eaLnBrk="1" hangingPunct="1">
                  <a:buClr>
                    <a:srgbClr val="002960"/>
                  </a:buClr>
                </a:pPr>
                <a:r>
                  <a:rPr lang="en-GB" sz="2000">
                    <a:solidFill>
                      <a:srgbClr val="808080"/>
                    </a:solidFill>
                  </a:rPr>
                  <a:t>4</a:t>
                </a:r>
                <a:endParaRPr lang="en-GB" sz="2000">
                  <a:solidFill>
                    <a:srgbClr val="808080"/>
                  </a:solidFill>
                  <a:cs typeface="Arial Unicode MS" charset="0"/>
                </a:endParaRPr>
              </a:p>
            </p:txBody>
          </p:sp>
        </p:grpSp>
      </p:grpSp>
      <p:grpSp>
        <p:nvGrpSpPr>
          <p:cNvPr id="43014" name="Group 24"/>
          <p:cNvGrpSpPr>
            <a:grpSpLocks/>
          </p:cNvGrpSpPr>
          <p:nvPr/>
        </p:nvGrpSpPr>
        <p:grpSpPr bwMode="auto">
          <a:xfrm>
            <a:off x="903874" y="5299805"/>
            <a:ext cx="7389712" cy="694871"/>
            <a:chOff x="558" y="3272"/>
            <a:chExt cx="4562" cy="429"/>
          </a:xfrm>
        </p:grpSpPr>
        <p:sp>
          <p:nvSpPr>
            <p:cNvPr id="43046" name="Rectangle 25"/>
            <p:cNvSpPr>
              <a:spLocks noChangeArrowheads="1"/>
            </p:cNvSpPr>
            <p:nvPr>
              <p:custDataLst>
                <p:tags r:id="rId30"/>
              </p:custDataLst>
            </p:nvPr>
          </p:nvSpPr>
          <p:spPr bwMode="auto">
            <a:xfrm>
              <a:off x="726" y="3272"/>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200" b="0">
                <a:solidFill>
                  <a:srgbClr val="000000"/>
                </a:solidFill>
              </a:endParaRPr>
            </a:p>
          </p:txBody>
        </p:sp>
        <p:sp>
          <p:nvSpPr>
            <p:cNvPr id="43047" name="Rectangle 286"/>
            <p:cNvSpPr>
              <a:spLocks noChangeArrowheads="1"/>
            </p:cNvSpPr>
            <p:nvPr>
              <p:custDataLst>
                <p:tags r:id="rId31"/>
              </p:custDataLst>
            </p:nvPr>
          </p:nvSpPr>
          <p:spPr bwMode="auto">
            <a:xfrm>
              <a:off x="973" y="3394"/>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GB" sz="2000" b="0">
                  <a:solidFill>
                    <a:srgbClr val="969696"/>
                  </a:solidFill>
                </a:rPr>
                <a:t>Implications for policy makers and others</a:t>
              </a:r>
            </a:p>
          </p:txBody>
        </p:sp>
        <p:grpSp>
          <p:nvGrpSpPr>
            <p:cNvPr id="43048" name="Group 27"/>
            <p:cNvGrpSpPr>
              <a:grpSpLocks/>
            </p:cNvGrpSpPr>
            <p:nvPr>
              <p:custDataLst>
                <p:tags r:id="rId32"/>
              </p:custDataLst>
            </p:nvPr>
          </p:nvGrpSpPr>
          <p:grpSpPr bwMode="auto">
            <a:xfrm>
              <a:off x="558" y="3296"/>
              <a:ext cx="343" cy="375"/>
              <a:chOff x="690" y="1158"/>
              <a:chExt cx="486" cy="532"/>
            </a:xfrm>
          </p:grpSpPr>
          <p:sp>
            <p:nvSpPr>
              <p:cNvPr id="43049" name="Oval 28"/>
              <p:cNvSpPr>
                <a:spLocks noChangeArrowheads="1"/>
              </p:cNvSpPr>
              <p:nvPr>
                <p:custDataLst>
                  <p:tags r:id="rId33"/>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200" b="0">
                  <a:solidFill>
                    <a:srgbClr val="000000"/>
                  </a:solidFill>
                </a:endParaRPr>
              </a:p>
            </p:txBody>
          </p:sp>
          <p:sp>
            <p:nvSpPr>
              <p:cNvPr id="302109" name="Oval 29"/>
              <p:cNvSpPr>
                <a:spLocks noChangeArrowheads="1"/>
              </p:cNvSpPr>
              <p:nvPr>
                <p:custDataLst>
                  <p:tags r:id="rId34"/>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eaLnBrk="1" hangingPunct="1">
                  <a:defRPr/>
                </a:pPr>
                <a:endParaRPr lang="en-US" sz="1200" b="0">
                  <a:solidFill>
                    <a:srgbClr val="000000"/>
                  </a:solidFill>
                </a:endParaRPr>
              </a:p>
            </p:txBody>
          </p:sp>
          <p:sp>
            <p:nvSpPr>
              <p:cNvPr id="302110" name="Oval 30"/>
              <p:cNvSpPr>
                <a:spLocks noChangeArrowheads="1"/>
              </p:cNvSpPr>
              <p:nvPr>
                <p:custDataLst>
                  <p:tags r:id="rId35"/>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302111" name="Oval 31"/>
              <p:cNvSpPr>
                <a:spLocks noChangeArrowheads="1"/>
              </p:cNvSpPr>
              <p:nvPr>
                <p:custDataLst>
                  <p:tags r:id="rId36"/>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302112" name="Oval 32"/>
              <p:cNvSpPr>
                <a:spLocks noChangeArrowheads="1"/>
              </p:cNvSpPr>
              <p:nvPr>
                <p:custDataLst>
                  <p:tags r:id="rId37"/>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43054" name="Oval 33"/>
              <p:cNvSpPr>
                <a:spLocks noChangeArrowheads="1"/>
              </p:cNvSpPr>
              <p:nvPr>
                <p:custDataLst>
                  <p:tags r:id="rId38"/>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913332" eaLnBrk="1" hangingPunct="1">
                  <a:buClr>
                    <a:srgbClr val="002960"/>
                  </a:buClr>
                </a:pPr>
                <a:r>
                  <a:rPr lang="en-GB" sz="2000">
                    <a:solidFill>
                      <a:srgbClr val="808080"/>
                    </a:solidFill>
                  </a:rPr>
                  <a:t>5</a:t>
                </a:r>
                <a:endParaRPr lang="en-GB" sz="2000">
                  <a:solidFill>
                    <a:srgbClr val="808080"/>
                  </a:solidFill>
                  <a:cs typeface="Arial Unicode MS" charset="0"/>
                </a:endParaRPr>
              </a:p>
            </p:txBody>
          </p:sp>
        </p:grpSp>
      </p:grpSp>
      <p:grpSp>
        <p:nvGrpSpPr>
          <p:cNvPr id="43015" name="Group 34"/>
          <p:cNvGrpSpPr>
            <a:grpSpLocks/>
          </p:cNvGrpSpPr>
          <p:nvPr>
            <p:custDataLst>
              <p:tags r:id="rId4"/>
            </p:custDataLst>
          </p:nvPr>
        </p:nvGrpSpPr>
        <p:grpSpPr bwMode="auto">
          <a:xfrm>
            <a:off x="903874" y="1148400"/>
            <a:ext cx="7389712" cy="694870"/>
            <a:chOff x="558" y="1390"/>
            <a:chExt cx="4562" cy="429"/>
          </a:xfrm>
        </p:grpSpPr>
        <p:sp>
          <p:nvSpPr>
            <p:cNvPr id="43037" name="Rectangle 35"/>
            <p:cNvSpPr>
              <a:spLocks noChangeArrowheads="1"/>
            </p:cNvSpPr>
            <p:nvPr/>
          </p:nvSpPr>
          <p:spPr bwMode="auto">
            <a:xfrm>
              <a:off x="726" y="1390"/>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200" b="0">
                <a:solidFill>
                  <a:srgbClr val="000000"/>
                </a:solidFill>
              </a:endParaRPr>
            </a:p>
          </p:txBody>
        </p:sp>
        <p:sp>
          <p:nvSpPr>
            <p:cNvPr id="43038" name="Rectangle 286"/>
            <p:cNvSpPr>
              <a:spLocks noChangeArrowheads="1"/>
            </p:cNvSpPr>
            <p:nvPr>
              <p:custDataLst>
                <p:tags r:id="rId22"/>
              </p:custDataLst>
            </p:nvPr>
          </p:nvSpPr>
          <p:spPr bwMode="auto">
            <a:xfrm>
              <a:off x="973" y="1505"/>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GB" sz="2000" b="0">
                  <a:solidFill>
                    <a:srgbClr val="969696"/>
                  </a:solidFill>
                </a:rPr>
                <a:t>An overview</a:t>
              </a:r>
            </a:p>
          </p:txBody>
        </p:sp>
        <p:grpSp>
          <p:nvGrpSpPr>
            <p:cNvPr id="43039" name="Group 37"/>
            <p:cNvGrpSpPr>
              <a:grpSpLocks/>
            </p:cNvGrpSpPr>
            <p:nvPr>
              <p:custDataLst>
                <p:tags r:id="rId23"/>
              </p:custDataLst>
            </p:nvPr>
          </p:nvGrpSpPr>
          <p:grpSpPr bwMode="auto">
            <a:xfrm>
              <a:off x="558" y="1438"/>
              <a:ext cx="343" cy="375"/>
              <a:chOff x="690" y="1158"/>
              <a:chExt cx="486" cy="532"/>
            </a:xfrm>
          </p:grpSpPr>
          <p:sp>
            <p:nvSpPr>
              <p:cNvPr id="43040" name="Oval 38"/>
              <p:cNvSpPr>
                <a:spLocks noChangeArrowheads="1"/>
              </p:cNvSpPr>
              <p:nvPr>
                <p:custDataLst>
                  <p:tags r:id="rId24"/>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200" b="0">
                  <a:solidFill>
                    <a:srgbClr val="000000"/>
                  </a:solidFill>
                </a:endParaRPr>
              </a:p>
            </p:txBody>
          </p:sp>
          <p:sp>
            <p:nvSpPr>
              <p:cNvPr id="302119" name="Oval 39"/>
              <p:cNvSpPr>
                <a:spLocks noChangeArrowheads="1"/>
              </p:cNvSpPr>
              <p:nvPr>
                <p:custDataLst>
                  <p:tags r:id="rId25"/>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eaLnBrk="1" hangingPunct="1">
                  <a:defRPr/>
                </a:pPr>
                <a:endParaRPr lang="en-US" sz="1200" b="0">
                  <a:solidFill>
                    <a:srgbClr val="000000"/>
                  </a:solidFill>
                </a:endParaRPr>
              </a:p>
            </p:txBody>
          </p:sp>
          <p:sp>
            <p:nvSpPr>
              <p:cNvPr id="302120" name="Oval 40"/>
              <p:cNvSpPr>
                <a:spLocks noChangeArrowheads="1"/>
              </p:cNvSpPr>
              <p:nvPr>
                <p:custDataLst>
                  <p:tags r:id="rId26"/>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302121" name="Oval 41"/>
              <p:cNvSpPr>
                <a:spLocks noChangeArrowheads="1"/>
              </p:cNvSpPr>
              <p:nvPr>
                <p:custDataLst>
                  <p:tags r:id="rId27"/>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302122" name="Oval 42"/>
              <p:cNvSpPr>
                <a:spLocks noChangeArrowheads="1"/>
              </p:cNvSpPr>
              <p:nvPr>
                <p:custDataLst>
                  <p:tags r:id="rId28"/>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43045" name="Oval 43"/>
              <p:cNvSpPr>
                <a:spLocks noChangeArrowheads="1"/>
              </p:cNvSpPr>
              <p:nvPr>
                <p:custDataLst>
                  <p:tags r:id="rId29"/>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913332" eaLnBrk="1" hangingPunct="1">
                  <a:buClr>
                    <a:srgbClr val="002960"/>
                  </a:buClr>
                </a:pPr>
                <a:r>
                  <a:rPr lang="en-GB" sz="2000">
                    <a:solidFill>
                      <a:srgbClr val="808080"/>
                    </a:solidFill>
                  </a:rPr>
                  <a:t>1</a:t>
                </a:r>
                <a:endParaRPr lang="en-GB" sz="2000">
                  <a:solidFill>
                    <a:srgbClr val="808080"/>
                  </a:solidFill>
                  <a:cs typeface="Arial Unicode MS" charset="0"/>
                </a:endParaRPr>
              </a:p>
            </p:txBody>
          </p:sp>
        </p:grpSp>
      </p:grpSp>
      <p:grpSp>
        <p:nvGrpSpPr>
          <p:cNvPr id="43016" name="Group 4"/>
          <p:cNvGrpSpPr>
            <a:grpSpLocks/>
          </p:cNvGrpSpPr>
          <p:nvPr/>
        </p:nvGrpSpPr>
        <p:grpSpPr bwMode="auto">
          <a:xfrm>
            <a:off x="903874" y="2154263"/>
            <a:ext cx="7389712" cy="694871"/>
            <a:chOff x="558" y="2011"/>
            <a:chExt cx="4562" cy="429"/>
          </a:xfrm>
        </p:grpSpPr>
        <p:sp>
          <p:nvSpPr>
            <p:cNvPr id="43028" name="Rectangle 5"/>
            <p:cNvSpPr>
              <a:spLocks noChangeArrowheads="1"/>
            </p:cNvSpPr>
            <p:nvPr>
              <p:custDataLst>
                <p:tags r:id="rId13"/>
              </p:custDataLst>
            </p:nvPr>
          </p:nvSpPr>
          <p:spPr bwMode="auto">
            <a:xfrm>
              <a:off x="726" y="2011"/>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200" b="0">
                <a:solidFill>
                  <a:srgbClr val="000000"/>
                </a:solidFill>
              </a:endParaRPr>
            </a:p>
          </p:txBody>
        </p:sp>
        <p:sp>
          <p:nvSpPr>
            <p:cNvPr id="43029" name="Rectangle 286"/>
            <p:cNvSpPr>
              <a:spLocks noChangeArrowheads="1"/>
            </p:cNvSpPr>
            <p:nvPr>
              <p:custDataLst>
                <p:tags r:id="rId14"/>
              </p:custDataLst>
            </p:nvPr>
          </p:nvSpPr>
          <p:spPr bwMode="auto">
            <a:xfrm>
              <a:off x="973" y="2129"/>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GB" sz="2000" b="0">
                  <a:solidFill>
                    <a:srgbClr val="969696"/>
                  </a:solidFill>
                </a:rPr>
                <a:t>Measuring management practices in healthcare</a:t>
              </a:r>
            </a:p>
          </p:txBody>
        </p:sp>
        <p:grpSp>
          <p:nvGrpSpPr>
            <p:cNvPr id="43030" name="Group 7"/>
            <p:cNvGrpSpPr>
              <a:grpSpLocks/>
            </p:cNvGrpSpPr>
            <p:nvPr>
              <p:custDataLst>
                <p:tags r:id="rId15"/>
              </p:custDataLst>
            </p:nvPr>
          </p:nvGrpSpPr>
          <p:grpSpPr bwMode="auto">
            <a:xfrm>
              <a:off x="558" y="2039"/>
              <a:ext cx="343" cy="375"/>
              <a:chOff x="690" y="1158"/>
              <a:chExt cx="486" cy="532"/>
            </a:xfrm>
          </p:grpSpPr>
          <p:sp>
            <p:nvSpPr>
              <p:cNvPr id="43031" name="Oval 8"/>
              <p:cNvSpPr>
                <a:spLocks noChangeArrowheads="1"/>
              </p:cNvSpPr>
              <p:nvPr>
                <p:custDataLst>
                  <p:tags r:id="rId16"/>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200" b="0">
                  <a:solidFill>
                    <a:srgbClr val="000000"/>
                  </a:solidFill>
                </a:endParaRPr>
              </a:p>
            </p:txBody>
          </p:sp>
          <p:sp>
            <p:nvSpPr>
              <p:cNvPr id="302089" name="Oval 9"/>
              <p:cNvSpPr>
                <a:spLocks noChangeArrowheads="1"/>
              </p:cNvSpPr>
              <p:nvPr>
                <p:custDataLst>
                  <p:tags r:id="rId17"/>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eaLnBrk="1" hangingPunct="1">
                  <a:defRPr/>
                </a:pPr>
                <a:endParaRPr lang="en-US" sz="1200" b="0">
                  <a:solidFill>
                    <a:srgbClr val="000000"/>
                  </a:solidFill>
                </a:endParaRPr>
              </a:p>
            </p:txBody>
          </p:sp>
          <p:sp>
            <p:nvSpPr>
              <p:cNvPr id="302090" name="Oval 10"/>
              <p:cNvSpPr>
                <a:spLocks noChangeArrowheads="1"/>
              </p:cNvSpPr>
              <p:nvPr>
                <p:custDataLst>
                  <p:tags r:id="rId18"/>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302091" name="Oval 11"/>
              <p:cNvSpPr>
                <a:spLocks noChangeArrowheads="1"/>
              </p:cNvSpPr>
              <p:nvPr>
                <p:custDataLst>
                  <p:tags r:id="rId19"/>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302092" name="Oval 12"/>
              <p:cNvSpPr>
                <a:spLocks noChangeArrowheads="1"/>
              </p:cNvSpPr>
              <p:nvPr>
                <p:custDataLst>
                  <p:tags r:id="rId20"/>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43036" name="Oval 13"/>
              <p:cNvSpPr>
                <a:spLocks noChangeArrowheads="1"/>
              </p:cNvSpPr>
              <p:nvPr>
                <p:custDataLst>
                  <p:tags r:id="rId21"/>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913332" eaLnBrk="1" hangingPunct="1">
                  <a:buClr>
                    <a:srgbClr val="002960"/>
                  </a:buClr>
                </a:pPr>
                <a:r>
                  <a:rPr lang="en-GB" sz="2000">
                    <a:solidFill>
                      <a:srgbClr val="808080"/>
                    </a:solidFill>
                  </a:rPr>
                  <a:t>2</a:t>
                </a:r>
                <a:endParaRPr lang="en-GB" sz="2000">
                  <a:solidFill>
                    <a:srgbClr val="808080"/>
                  </a:solidFill>
                  <a:cs typeface="Arial Unicode MS" charset="0"/>
                </a:endParaRPr>
              </a:p>
            </p:txBody>
          </p:sp>
        </p:grpSp>
      </p:grpSp>
      <p:grpSp>
        <p:nvGrpSpPr>
          <p:cNvPr id="43017" name="Group 44"/>
          <p:cNvGrpSpPr>
            <a:grpSpLocks/>
          </p:cNvGrpSpPr>
          <p:nvPr>
            <p:custDataLst>
              <p:tags r:id="rId5"/>
            </p:custDataLst>
          </p:nvPr>
        </p:nvGrpSpPr>
        <p:grpSpPr bwMode="auto">
          <a:xfrm>
            <a:off x="897394" y="3160125"/>
            <a:ext cx="7396192" cy="792055"/>
            <a:chOff x="554" y="709"/>
            <a:chExt cx="4566" cy="489"/>
          </a:xfrm>
        </p:grpSpPr>
        <p:sp>
          <p:nvSpPr>
            <p:cNvPr id="302125" name="Rectangle 45"/>
            <p:cNvSpPr>
              <a:spLocks noChangeArrowheads="1"/>
            </p:cNvSpPr>
            <p:nvPr/>
          </p:nvSpPr>
          <p:spPr bwMode="auto">
            <a:xfrm>
              <a:off x="726" y="1119"/>
              <a:ext cx="4394" cy="79"/>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eaLnBrk="1" hangingPunct="1">
                <a:defRPr/>
              </a:pPr>
              <a:endParaRPr lang="en-US" sz="1200" b="0">
                <a:solidFill>
                  <a:srgbClr val="000000"/>
                </a:solidFill>
              </a:endParaRPr>
            </a:p>
          </p:txBody>
        </p:sp>
        <p:sp>
          <p:nvSpPr>
            <p:cNvPr id="43019" name="Rectangle 46"/>
            <p:cNvSpPr>
              <a:spLocks noChangeArrowheads="1"/>
            </p:cNvSpPr>
            <p:nvPr/>
          </p:nvSpPr>
          <p:spPr bwMode="auto">
            <a:xfrm>
              <a:off x="726" y="709"/>
              <a:ext cx="4394" cy="4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200" b="0">
                <a:solidFill>
                  <a:srgbClr val="000000"/>
                </a:solidFill>
              </a:endParaRPr>
            </a:p>
          </p:txBody>
        </p:sp>
        <p:sp>
          <p:nvSpPr>
            <p:cNvPr id="43020" name="Rectangle 286"/>
            <p:cNvSpPr>
              <a:spLocks noChangeArrowheads="1"/>
            </p:cNvSpPr>
            <p:nvPr>
              <p:custDataLst>
                <p:tags r:id="rId6"/>
              </p:custDataLst>
            </p:nvPr>
          </p:nvSpPr>
          <p:spPr bwMode="auto">
            <a:xfrm>
              <a:off x="973" y="82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GB" sz="2000">
                  <a:solidFill>
                    <a:srgbClr val="000000"/>
                  </a:solidFill>
                </a:rPr>
                <a:t>Describing management across hospitals</a:t>
              </a:r>
            </a:p>
          </p:txBody>
        </p:sp>
        <p:grpSp>
          <p:nvGrpSpPr>
            <p:cNvPr id="43021" name="Group 48"/>
            <p:cNvGrpSpPr>
              <a:grpSpLocks/>
            </p:cNvGrpSpPr>
            <p:nvPr/>
          </p:nvGrpSpPr>
          <p:grpSpPr bwMode="auto">
            <a:xfrm>
              <a:off x="554" y="770"/>
              <a:ext cx="343" cy="375"/>
              <a:chOff x="404" y="818"/>
              <a:chExt cx="343" cy="375"/>
            </a:xfrm>
          </p:grpSpPr>
          <p:sp>
            <p:nvSpPr>
              <p:cNvPr id="43022" name="Oval 49"/>
              <p:cNvSpPr>
                <a:spLocks noChangeArrowheads="1"/>
              </p:cNvSpPr>
              <p:nvPr>
                <p:custDataLst>
                  <p:tags r:id="rId7"/>
                </p:custDataLst>
              </p:nvPr>
            </p:nvSpPr>
            <p:spPr bwMode="gray">
              <a:xfrm rot="-772996">
                <a:off x="425" y="1046"/>
                <a:ext cx="284" cy="147"/>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200" b="0">
                  <a:solidFill>
                    <a:srgbClr val="000000"/>
                  </a:solidFill>
                </a:endParaRPr>
              </a:p>
            </p:txBody>
          </p:sp>
          <p:sp>
            <p:nvSpPr>
              <p:cNvPr id="302130" name="Oval 50"/>
              <p:cNvSpPr>
                <a:spLocks noChangeArrowheads="1"/>
              </p:cNvSpPr>
              <p:nvPr>
                <p:custDataLst>
                  <p:tags r:id="rId8"/>
                </p:custDataLst>
              </p:nvPr>
            </p:nvSpPr>
            <p:spPr bwMode="gray">
              <a:xfrm>
                <a:off x="404" y="818"/>
                <a:ext cx="343" cy="344"/>
              </a:xfrm>
              <a:prstGeom prst="ellipse">
                <a:avLst/>
              </a:prstGeom>
              <a:gradFill rotWithShape="1">
                <a:gsLst>
                  <a:gs pos="0">
                    <a:schemeClr val="accent1">
                      <a:gamma/>
                      <a:shade val="69804"/>
                      <a:invGamma/>
                    </a:schemeClr>
                  </a:gs>
                  <a:gs pos="100000">
                    <a:schemeClr val="accent1"/>
                  </a:gs>
                </a:gsLst>
                <a:lin ang="5400000" scaled="1"/>
              </a:gradFill>
              <a:ln w="9525">
                <a:noFill/>
                <a:round/>
                <a:headEnd/>
                <a:tailEnd/>
              </a:ln>
              <a:effectLst/>
            </p:spPr>
            <p:txBody>
              <a:bodyPr wrap="none" anchor="ctr"/>
              <a:lstStyle/>
              <a:p>
                <a:pPr eaLnBrk="1" hangingPunct="1">
                  <a:defRPr/>
                </a:pPr>
                <a:endParaRPr lang="en-US" sz="1200" b="0">
                  <a:solidFill>
                    <a:srgbClr val="000000"/>
                  </a:solidFill>
                </a:endParaRPr>
              </a:p>
            </p:txBody>
          </p:sp>
          <p:sp>
            <p:nvSpPr>
              <p:cNvPr id="302131" name="Oval 51"/>
              <p:cNvSpPr>
                <a:spLocks noChangeArrowheads="1"/>
              </p:cNvSpPr>
              <p:nvPr>
                <p:custDataLst>
                  <p:tags r:id="rId9"/>
                </p:custDataLst>
              </p:nvPr>
            </p:nvSpPr>
            <p:spPr bwMode="gray">
              <a:xfrm>
                <a:off x="408" y="820"/>
                <a:ext cx="334" cy="333"/>
              </a:xfrm>
              <a:prstGeom prst="ellipse">
                <a:avLst/>
              </a:prstGeom>
              <a:gradFill rotWithShape="1">
                <a:gsLst>
                  <a:gs pos="0">
                    <a:schemeClr val="accent1">
                      <a:alpha val="0"/>
                    </a:schemeClr>
                  </a:gs>
                  <a:gs pos="100000">
                    <a:schemeClr val="accent1">
                      <a:gamma/>
                      <a:tint val="60392"/>
                      <a:invGamma/>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302132" name="Oval 52"/>
              <p:cNvSpPr>
                <a:spLocks noChangeArrowheads="1"/>
              </p:cNvSpPr>
              <p:nvPr>
                <p:custDataLst>
                  <p:tags r:id="rId10"/>
                </p:custDataLst>
              </p:nvPr>
            </p:nvSpPr>
            <p:spPr bwMode="gray">
              <a:xfrm>
                <a:off x="418" y="822"/>
                <a:ext cx="315" cy="313"/>
              </a:xfrm>
              <a:prstGeom prst="ellipse">
                <a:avLst/>
              </a:prstGeom>
              <a:gradFill rotWithShape="1">
                <a:gsLst>
                  <a:gs pos="0">
                    <a:schemeClr val="accent1">
                      <a:gamma/>
                      <a:shade val="95294"/>
                      <a:invGamma/>
                    </a:schemeClr>
                  </a:gs>
                  <a:gs pos="100000">
                    <a:schemeClr val="accent1">
                      <a:alpha val="4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302133" name="Oval 53"/>
              <p:cNvSpPr>
                <a:spLocks noChangeArrowheads="1"/>
              </p:cNvSpPr>
              <p:nvPr>
                <p:custDataLst>
                  <p:tags r:id="rId11"/>
                </p:custDataLst>
              </p:nvPr>
            </p:nvSpPr>
            <p:spPr bwMode="gray">
              <a:xfrm>
                <a:off x="434" y="826"/>
                <a:ext cx="282" cy="252"/>
              </a:xfrm>
              <a:prstGeom prst="ellipse">
                <a:avLst/>
              </a:prstGeom>
              <a:gradFill rotWithShape="1">
                <a:gsLst>
                  <a:gs pos="0">
                    <a:schemeClr val="accent1">
                      <a:gamma/>
                      <a:tint val="34902"/>
                      <a:invGamma/>
                    </a:schemeClr>
                  </a:gs>
                  <a:gs pos="100000">
                    <a:schemeClr val="accent1">
                      <a:alpha val="3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43027" name="Oval 54"/>
              <p:cNvSpPr>
                <a:spLocks noChangeArrowheads="1"/>
              </p:cNvSpPr>
              <p:nvPr>
                <p:custDataLst>
                  <p:tags r:id="rId12"/>
                </p:custDataLst>
              </p:nvPr>
            </p:nvSpPr>
            <p:spPr bwMode="gray">
              <a:xfrm>
                <a:off x="514" y="925"/>
                <a:ext cx="122" cy="12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913332" eaLnBrk="1" hangingPunct="1">
                  <a:buClr>
                    <a:srgbClr val="002960"/>
                  </a:buClr>
                </a:pPr>
                <a:r>
                  <a:rPr lang="en-GB" sz="2000">
                    <a:solidFill>
                      <a:srgbClr val="000000"/>
                    </a:solidFill>
                  </a:rPr>
                  <a:t>3</a:t>
                </a:r>
                <a:endParaRPr lang="en-GB" sz="2000">
                  <a:solidFill>
                    <a:srgbClr val="000000"/>
                  </a:solidFill>
                  <a:cs typeface="Arial Unicode MS" charset="0"/>
                </a:endParaRPr>
              </a:p>
            </p:txBody>
          </p:sp>
        </p:grpSp>
      </p:grpSp>
    </p:spTree>
    <p:extLst>
      <p:ext uri="{BB962C8B-B14F-4D97-AF65-F5344CB8AC3E}">
        <p14:creationId xmlns:p14="http://schemas.microsoft.com/office/powerpoint/2010/main" val="3501045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8693534" indent="-38227153"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66381" eaLnBrk="0" fontAlgn="base" hangingPunct="0">
              <a:spcBef>
                <a:spcPct val="0"/>
              </a:spcBef>
              <a:spcAft>
                <a:spcPct val="0"/>
              </a:spcAft>
              <a:defRPr sz="1200">
                <a:solidFill>
                  <a:schemeClr val="tx1"/>
                </a:solidFill>
                <a:latin typeface="Arial" charset="0"/>
                <a:cs typeface="Arial" charset="0"/>
              </a:defRPr>
            </a:lvl6pPr>
            <a:lvl7pPr marL="932764" eaLnBrk="0" fontAlgn="base" hangingPunct="0">
              <a:spcBef>
                <a:spcPct val="0"/>
              </a:spcBef>
              <a:spcAft>
                <a:spcPct val="0"/>
              </a:spcAft>
              <a:defRPr sz="1200">
                <a:solidFill>
                  <a:schemeClr val="tx1"/>
                </a:solidFill>
                <a:latin typeface="Arial" charset="0"/>
                <a:cs typeface="Arial" charset="0"/>
              </a:defRPr>
            </a:lvl7pPr>
            <a:lvl8pPr marL="1399147" eaLnBrk="0" fontAlgn="base" hangingPunct="0">
              <a:spcBef>
                <a:spcPct val="0"/>
              </a:spcBef>
              <a:spcAft>
                <a:spcPct val="0"/>
              </a:spcAft>
              <a:defRPr sz="1200">
                <a:solidFill>
                  <a:schemeClr val="tx1"/>
                </a:solidFill>
                <a:latin typeface="Arial" charset="0"/>
                <a:cs typeface="Arial" charset="0"/>
              </a:defRPr>
            </a:lvl8pPr>
            <a:lvl9pPr marL="1865530" eaLnBrk="0" fontAlgn="base" hangingPunct="0">
              <a:spcBef>
                <a:spcPct val="0"/>
              </a:spcBef>
              <a:spcAft>
                <a:spcPct val="0"/>
              </a:spcAft>
              <a:defRPr sz="1200">
                <a:solidFill>
                  <a:schemeClr val="tx1"/>
                </a:solidFill>
                <a:latin typeface="Arial" charset="0"/>
                <a:cs typeface="Arial" charset="0"/>
              </a:defRPr>
            </a:lvl9pPr>
          </a:lstStyle>
          <a:p>
            <a:pPr eaLnBrk="1" hangingPunct="1"/>
            <a:fld id="{30EB86A1-1E80-4D43-97B5-61A7DE6D4085}" type="slidenum">
              <a:rPr lang="en-US" sz="1000">
                <a:solidFill>
                  <a:srgbClr val="59595A"/>
                </a:solidFill>
              </a:rPr>
              <a:pPr eaLnBrk="1" hangingPunct="1"/>
              <a:t>15</a:t>
            </a:fld>
            <a:r>
              <a:rPr lang="en-US" sz="1000">
                <a:solidFill>
                  <a:srgbClr val="59595A"/>
                </a:solidFill>
              </a:rPr>
              <a:t> </a:t>
            </a:r>
          </a:p>
        </p:txBody>
      </p:sp>
      <p:graphicFrame>
        <p:nvGraphicFramePr>
          <p:cNvPr id="40962"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2062" name="think-cell Slide" r:id="rId23" imgW="0" imgH="0" progId="TCLayout.ActiveDocument.1">
                  <p:embed/>
                </p:oleObj>
              </mc:Choice>
              <mc:Fallback>
                <p:oleObj name="think-cell Slide" r:id="rId23"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5" name="Rectangle 3" hidden="1"/>
          <p:cNvSpPr>
            <a:spLocks noChangeArrowheads="1"/>
          </p:cNvSpPr>
          <p:nvPr>
            <p:custDataLst>
              <p:tags r:id="rId3"/>
            </p:custDataLst>
          </p:nvPr>
        </p:nvSpPr>
        <p:spPr bwMode="gray">
          <a:xfrm>
            <a:off x="0" y="0"/>
            <a:ext cx="161984" cy="161974"/>
          </a:xfrm>
          <a:prstGeom prst="rect">
            <a:avLst/>
          </a:prstGeom>
          <a:solidFill>
            <a:schemeClr val="accent1"/>
          </a:solidFill>
          <a:ln w="9525">
            <a:solidFill>
              <a:schemeClr val="tx1"/>
            </a:solidFill>
            <a:miter lim="800000"/>
            <a:headEnd/>
            <a:tailEnd/>
          </a:ln>
        </p:spPr>
        <p:txBody>
          <a:bodyPr wrap="none" lIns="0" tIns="0" rIns="0" bIns="0" anchor="ctr"/>
          <a:lstStyle/>
          <a:p>
            <a:pPr algn="ctr" eaLnBrk="1" hangingPunct="1"/>
            <a:r>
              <a:rPr lang="en-GB" altLang="zh-CN" sz="1600" b="0" baseline="30000">
                <a:solidFill>
                  <a:srgbClr val="000000"/>
                </a:solidFill>
                <a:latin typeface="Helvetica 45 Light" pitchFamily="34" charset="0"/>
                <a:ea typeface="SimSun" pitchFamily="2" charset="-122"/>
                <a:cs typeface="Arial Unicode MS" charset="0"/>
              </a:rPr>
              <a:t>l</a:t>
            </a:r>
          </a:p>
        </p:txBody>
      </p:sp>
      <p:sp>
        <p:nvSpPr>
          <p:cNvPr id="40966" name="Rectangle 12"/>
          <p:cNvSpPr>
            <a:spLocks noGrp="1" noChangeArrowheads="1"/>
          </p:cNvSpPr>
          <p:nvPr>
            <p:ph type="title"/>
            <p:custDataLst>
              <p:tags r:id="rId4"/>
            </p:custDataLst>
          </p:nvPr>
        </p:nvSpPr>
        <p:spPr bwMode="gray"/>
        <p:txBody>
          <a:bodyPr/>
          <a:lstStyle/>
          <a:p>
            <a:pPr eaLnBrk="1" hangingPunct="1"/>
            <a:r>
              <a:rPr lang="en-GB" altLang="zh-CN" smtClean="0">
                <a:ea typeface="SimSun" pitchFamily="2" charset="-122"/>
              </a:rPr>
              <a:t>We interviewed almost 1,200 hospitals across 7 countries</a:t>
            </a:r>
          </a:p>
        </p:txBody>
      </p:sp>
      <p:graphicFrame>
        <p:nvGraphicFramePr>
          <p:cNvPr id="40963" name="Object 22"/>
          <p:cNvGraphicFramePr>
            <a:graphicFrameLocks/>
          </p:cNvGraphicFramePr>
          <p:nvPr>
            <p:custDataLst>
              <p:tags r:id="rId5"/>
            </p:custDataLst>
          </p:nvPr>
        </p:nvGraphicFramePr>
        <p:xfrm>
          <a:off x="3591188" y="1389741"/>
          <a:ext cx="3536111" cy="4867334"/>
        </p:xfrm>
        <a:graphic>
          <a:graphicData uri="http://schemas.openxmlformats.org/presentationml/2006/ole">
            <mc:AlternateContent xmlns:mc="http://schemas.openxmlformats.org/markup-compatibility/2006">
              <mc:Choice xmlns:v="urn:schemas-microsoft-com:vml" Requires="v">
                <p:oleObj spid="_x0000_s42063" name="Chart" r:id="rId24" imgW="3467016" imgH="4770192" progId="MSGraph.Chart.8">
                  <p:embed followColorScheme="full"/>
                </p:oleObj>
              </mc:Choice>
              <mc:Fallback>
                <p:oleObj name="Chart" r:id="rId24" imgW="3467016" imgH="4770192" progId="MSGraph.Chart.8">
                  <p:embed followColorScheme="full"/>
                  <p:pic>
                    <p:nvPicPr>
                      <p:cNvPr id="0" name=""/>
                      <p:cNvPicPr>
                        <a:picLocks noChangeArrowheads="1"/>
                      </p:cNvPicPr>
                      <p:nvPr/>
                    </p:nvPicPr>
                    <p:blipFill>
                      <a:blip r:embed="rId25"/>
                      <a:srcRect/>
                      <a:stretch>
                        <a:fillRect/>
                      </a:stretch>
                    </p:blipFill>
                    <p:spPr bwMode="gray">
                      <a:xfrm>
                        <a:off x="3591188" y="1389741"/>
                        <a:ext cx="3536111" cy="4867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7" name="Rectangle 43"/>
          <p:cNvSpPr>
            <a:spLocks noChangeArrowheads="1"/>
          </p:cNvSpPr>
          <p:nvPr>
            <p:custDataLst>
              <p:tags r:id="rId6"/>
            </p:custDataLst>
          </p:nvPr>
        </p:nvSpPr>
        <p:spPr bwMode="gray">
          <a:xfrm>
            <a:off x="2403843" y="3631470"/>
            <a:ext cx="565325" cy="38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913332" eaLnBrk="1" hangingPunct="1">
              <a:buClr>
                <a:srgbClr val="002960"/>
              </a:buClr>
            </a:pPr>
            <a:r>
              <a:rPr lang="en-GB" sz="1800" b="0">
                <a:solidFill>
                  <a:srgbClr val="080808"/>
                </a:solidFill>
              </a:rPr>
              <a:t>Italy</a:t>
            </a:r>
          </a:p>
        </p:txBody>
      </p:sp>
      <p:sp>
        <p:nvSpPr>
          <p:cNvPr id="40968" name="Rectangle 49"/>
          <p:cNvSpPr>
            <a:spLocks noChangeArrowheads="1"/>
          </p:cNvSpPr>
          <p:nvPr>
            <p:custDataLst>
              <p:tags r:id="rId7"/>
            </p:custDataLst>
          </p:nvPr>
        </p:nvSpPr>
        <p:spPr bwMode="gray">
          <a:xfrm>
            <a:off x="2403844" y="5628614"/>
            <a:ext cx="1091772" cy="38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913332" eaLnBrk="1" hangingPunct="1">
              <a:buClr>
                <a:srgbClr val="002960"/>
              </a:buClr>
            </a:pPr>
            <a:r>
              <a:rPr lang="en-GB" sz="1800" b="0">
                <a:solidFill>
                  <a:srgbClr val="080808"/>
                </a:solidFill>
              </a:rPr>
              <a:t>Sweden</a:t>
            </a:r>
          </a:p>
        </p:txBody>
      </p:sp>
      <p:sp>
        <p:nvSpPr>
          <p:cNvPr id="40969" name="Rectangle 24"/>
          <p:cNvSpPr>
            <a:spLocks noChangeArrowheads="1"/>
          </p:cNvSpPr>
          <p:nvPr>
            <p:custDataLst>
              <p:tags r:id="rId8"/>
            </p:custDataLst>
          </p:nvPr>
        </p:nvSpPr>
        <p:spPr bwMode="gray">
          <a:xfrm>
            <a:off x="2403843" y="1634323"/>
            <a:ext cx="597722" cy="38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913332" eaLnBrk="1" hangingPunct="1">
              <a:buClr>
                <a:srgbClr val="002960"/>
              </a:buClr>
            </a:pPr>
            <a:r>
              <a:rPr lang="en-GB" sz="1800" b="0">
                <a:solidFill>
                  <a:srgbClr val="080808"/>
                </a:solidFill>
              </a:rPr>
              <a:t>U.S.</a:t>
            </a:r>
          </a:p>
        </p:txBody>
      </p:sp>
      <p:sp>
        <p:nvSpPr>
          <p:cNvPr id="40970" name="Rectangle 26"/>
          <p:cNvSpPr>
            <a:spLocks noChangeArrowheads="1"/>
          </p:cNvSpPr>
          <p:nvPr>
            <p:custDataLst>
              <p:tags r:id="rId9"/>
            </p:custDataLst>
          </p:nvPr>
        </p:nvSpPr>
        <p:spPr bwMode="gray">
          <a:xfrm>
            <a:off x="2403843" y="2300040"/>
            <a:ext cx="597722" cy="38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913332" eaLnBrk="1" hangingPunct="1">
              <a:buClr>
                <a:srgbClr val="002960"/>
              </a:buClr>
            </a:pPr>
            <a:r>
              <a:rPr lang="en-GB" sz="1800" b="0">
                <a:solidFill>
                  <a:srgbClr val="080808"/>
                </a:solidFill>
              </a:rPr>
              <a:t>U.K.</a:t>
            </a:r>
          </a:p>
        </p:txBody>
      </p:sp>
      <p:sp>
        <p:nvSpPr>
          <p:cNvPr id="40971" name="Rectangle 28"/>
          <p:cNvSpPr>
            <a:spLocks noChangeArrowheads="1"/>
          </p:cNvSpPr>
          <p:nvPr>
            <p:custDataLst>
              <p:tags r:id="rId10"/>
            </p:custDataLst>
          </p:nvPr>
        </p:nvSpPr>
        <p:spPr bwMode="gray">
          <a:xfrm>
            <a:off x="2403846" y="2965753"/>
            <a:ext cx="1059376" cy="38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913332" eaLnBrk="1" hangingPunct="1">
              <a:buClr>
                <a:srgbClr val="002960"/>
              </a:buClr>
            </a:pPr>
            <a:r>
              <a:rPr lang="en-GB" sz="1800" b="0">
                <a:solidFill>
                  <a:srgbClr val="080808"/>
                </a:solidFill>
              </a:rPr>
              <a:t>Canada</a:t>
            </a:r>
          </a:p>
        </p:txBody>
      </p:sp>
      <p:sp>
        <p:nvSpPr>
          <p:cNvPr id="40972" name="Text Box 15"/>
          <p:cNvSpPr txBox="1">
            <a:spLocks noChangeArrowheads="1"/>
          </p:cNvSpPr>
          <p:nvPr>
            <p:custDataLst>
              <p:tags r:id="rId11"/>
            </p:custDataLst>
          </p:nvPr>
        </p:nvSpPr>
        <p:spPr bwMode="gray">
          <a:xfrm>
            <a:off x="131210" y="607406"/>
            <a:ext cx="2058353" cy="34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5691" rIns="91382" bIns="45691">
            <a:spAutoFit/>
          </a:bodyPr>
          <a:lstStyle>
            <a:lvl1pPr marL="168275" indent="-168275" defTabSz="895350" eaLnBrk="0" hangingPunct="0">
              <a:defRPr sz="1200">
                <a:solidFill>
                  <a:schemeClr val="tx1"/>
                </a:solidFill>
                <a:latin typeface="Arial" charset="0"/>
                <a:cs typeface="Arial" charset="0"/>
              </a:defRPr>
            </a:lvl1pPr>
            <a:lvl2pPr marL="37931725" indent="-37474525" defTabSz="895350"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spcBef>
                <a:spcPct val="50000"/>
              </a:spcBef>
            </a:pPr>
            <a:r>
              <a:rPr lang="en-GB" sz="1600" b="0">
                <a:solidFill>
                  <a:srgbClr val="000000"/>
                </a:solidFill>
              </a:rPr>
              <a:t>Number of interviews</a:t>
            </a:r>
            <a:endParaRPr lang="en-GB" sz="1600" b="0" baseline="30000">
              <a:solidFill>
                <a:srgbClr val="000000"/>
              </a:solidFill>
            </a:endParaRPr>
          </a:p>
        </p:txBody>
      </p:sp>
      <p:pic>
        <p:nvPicPr>
          <p:cNvPr id="40973" name="Picture 16" descr="500px-Flag_of_Canada"/>
          <p:cNvPicPr>
            <a:picLocks noChangeAspect="1" noChangeArrowheads="1"/>
          </p:cNvPicPr>
          <p:nvPr>
            <p:custDataLst>
              <p:tags r:id="rId12"/>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1576105" y="2996528"/>
            <a:ext cx="544266" cy="3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25" descr="fl00022_[1]"/>
          <p:cNvPicPr>
            <a:picLocks noChangeArrowheads="1"/>
          </p:cNvPicPr>
          <p:nvPr>
            <p:custDataLst>
              <p:tags r:id="rId13"/>
            </p:custDataLst>
          </p:nvPr>
        </p:nvPicPr>
        <p:blipFill>
          <a:blip r:embed="rId27" cstate="print">
            <a:extLst>
              <a:ext uri="{28A0092B-C50C-407E-A947-70E740481C1C}">
                <a14:useLocalDpi xmlns:a14="http://schemas.microsoft.com/office/drawing/2010/main" val="0"/>
              </a:ext>
            </a:extLst>
          </a:blip>
          <a:srcRect/>
          <a:stretch>
            <a:fillRect/>
          </a:stretch>
        </p:blipFill>
        <p:spPr bwMode="gray">
          <a:xfrm>
            <a:off x="1576105" y="1666718"/>
            <a:ext cx="544266" cy="3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6" descr="fl00268_[1]"/>
          <p:cNvPicPr>
            <a:picLocks noChangeArrowheads="1"/>
          </p:cNvPicPr>
          <p:nvPr>
            <p:custDataLst>
              <p:tags r:id="rId14"/>
            </p:custDataLst>
          </p:nvPr>
        </p:nvPicPr>
        <p:blipFill>
          <a:blip r:embed="rId28" cstate="print">
            <a:extLst>
              <a:ext uri="{28A0092B-C50C-407E-A947-70E740481C1C}">
                <a14:useLocalDpi xmlns:a14="http://schemas.microsoft.com/office/drawing/2010/main" val="0"/>
              </a:ext>
            </a:extLst>
          </a:blip>
          <a:srcRect/>
          <a:stretch>
            <a:fillRect/>
          </a:stretch>
        </p:blipFill>
        <p:spPr bwMode="gray">
          <a:xfrm flipH="1">
            <a:off x="1576105" y="2332435"/>
            <a:ext cx="544266" cy="32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Rectangle 47"/>
          <p:cNvSpPr>
            <a:spLocks noChangeArrowheads="1"/>
          </p:cNvSpPr>
          <p:nvPr>
            <p:custDataLst>
              <p:tags r:id="rId15"/>
            </p:custDataLst>
          </p:nvPr>
        </p:nvSpPr>
        <p:spPr bwMode="gray">
          <a:xfrm>
            <a:off x="2403843" y="4962901"/>
            <a:ext cx="1245658" cy="38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913332" eaLnBrk="1" hangingPunct="1">
              <a:buClr>
                <a:srgbClr val="002960"/>
              </a:buClr>
            </a:pPr>
            <a:r>
              <a:rPr lang="en-GB" sz="1800" b="0">
                <a:solidFill>
                  <a:srgbClr val="080808"/>
                </a:solidFill>
              </a:rPr>
              <a:t>Germany</a:t>
            </a:r>
          </a:p>
        </p:txBody>
      </p:sp>
      <p:grpSp>
        <p:nvGrpSpPr>
          <p:cNvPr id="40977" name="Group 23"/>
          <p:cNvGrpSpPr>
            <a:grpSpLocks/>
          </p:cNvGrpSpPr>
          <p:nvPr/>
        </p:nvGrpSpPr>
        <p:grpSpPr bwMode="auto">
          <a:xfrm>
            <a:off x="1576105" y="4297184"/>
            <a:ext cx="1773725" cy="380640"/>
            <a:chOff x="973" y="3064"/>
            <a:chExt cx="1095" cy="235"/>
          </a:xfrm>
        </p:grpSpPr>
        <p:sp>
          <p:nvSpPr>
            <p:cNvPr id="40981" name="Rectangle 45"/>
            <p:cNvSpPr>
              <a:spLocks noChangeArrowheads="1"/>
            </p:cNvSpPr>
            <p:nvPr>
              <p:custDataLst>
                <p:tags r:id="rId19"/>
              </p:custDataLst>
            </p:nvPr>
          </p:nvSpPr>
          <p:spPr bwMode="gray">
            <a:xfrm>
              <a:off x="1484" y="3064"/>
              <a:ext cx="58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913332" eaLnBrk="1" hangingPunct="1">
                <a:buClr>
                  <a:srgbClr val="002960"/>
                </a:buClr>
              </a:pPr>
              <a:r>
                <a:rPr lang="en-GB" sz="1800" b="0">
                  <a:solidFill>
                    <a:srgbClr val="080808"/>
                  </a:solidFill>
                </a:rPr>
                <a:t>France</a:t>
              </a:r>
            </a:p>
          </p:txBody>
        </p:sp>
        <p:pic>
          <p:nvPicPr>
            <p:cNvPr id="40982" name="Picture 27" descr="fl00036_[1]"/>
            <p:cNvPicPr>
              <a:picLocks noChangeArrowheads="1"/>
            </p:cNvPicPr>
            <p:nvPr>
              <p:custDataLst>
                <p:tags r:id="rId20"/>
              </p:custDataLst>
            </p:nvPr>
          </p:nvPicPr>
          <p:blipFill>
            <a:blip r:embed="rId29" cstate="print">
              <a:extLst>
                <a:ext uri="{28A0092B-C50C-407E-A947-70E740481C1C}">
                  <a14:useLocalDpi xmlns:a14="http://schemas.microsoft.com/office/drawing/2010/main" val="0"/>
                </a:ext>
              </a:extLst>
            </a:blip>
            <a:srcRect/>
            <a:stretch>
              <a:fillRect/>
            </a:stretch>
          </p:blipFill>
          <p:spPr bwMode="gray">
            <a:xfrm>
              <a:off x="973" y="3083"/>
              <a:ext cx="33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78" name="Picture 28" descr="fl00255_[1]"/>
          <p:cNvPicPr>
            <a:picLocks noChangeArrowheads="1"/>
          </p:cNvPicPr>
          <p:nvPr>
            <p:custDataLst>
              <p:tags r:id="rId16"/>
            </p:custDataLst>
          </p:nvPr>
        </p:nvPicPr>
        <p:blipFill>
          <a:blip r:embed="rId30" cstate="print">
            <a:extLst>
              <a:ext uri="{28A0092B-C50C-407E-A947-70E740481C1C}">
                <a14:useLocalDpi xmlns:a14="http://schemas.microsoft.com/office/drawing/2010/main" val="0"/>
              </a:ext>
            </a:extLst>
          </a:blip>
          <a:srcRect/>
          <a:stretch>
            <a:fillRect/>
          </a:stretch>
        </p:blipFill>
        <p:spPr bwMode="gray">
          <a:xfrm flipH="1">
            <a:off x="1576105" y="4982335"/>
            <a:ext cx="544266" cy="3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9" descr="fl00263_[1]"/>
          <p:cNvPicPr>
            <a:picLocks noChangeArrowheads="1"/>
          </p:cNvPicPr>
          <p:nvPr>
            <p:custDataLst>
              <p:tags r:id="rId17"/>
            </p:custDataLst>
          </p:nvPr>
        </p:nvPicPr>
        <p:blipFill>
          <a:blip r:embed="rId31" cstate="print">
            <a:extLst>
              <a:ext uri="{28A0092B-C50C-407E-A947-70E740481C1C}">
                <a14:useLocalDpi xmlns:a14="http://schemas.microsoft.com/office/drawing/2010/main" val="0"/>
              </a:ext>
            </a:extLst>
          </a:blip>
          <a:srcRect/>
          <a:stretch>
            <a:fillRect/>
          </a:stretch>
        </p:blipFill>
        <p:spPr bwMode="gray">
          <a:xfrm>
            <a:off x="1576105" y="5661012"/>
            <a:ext cx="544266" cy="33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2" descr="fl00046_[1]"/>
          <p:cNvPicPr>
            <a:picLocks noChangeArrowheads="1"/>
          </p:cNvPicPr>
          <p:nvPr>
            <p:custDataLst>
              <p:tags r:id="rId18"/>
            </p:custDataLst>
          </p:nvPr>
        </p:nvPicPr>
        <p:blipFill>
          <a:blip r:embed="rId32" cstate="print">
            <a:extLst>
              <a:ext uri="{28A0092B-C50C-407E-A947-70E740481C1C}">
                <a14:useLocalDpi xmlns:a14="http://schemas.microsoft.com/office/drawing/2010/main" val="0"/>
              </a:ext>
            </a:extLst>
          </a:blip>
          <a:srcRect/>
          <a:stretch>
            <a:fillRect/>
          </a:stretch>
        </p:blipFill>
        <p:spPr bwMode="gray">
          <a:xfrm>
            <a:off x="1576105" y="3662244"/>
            <a:ext cx="544266" cy="3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503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1"/>
          <p:cNvSpPr>
            <a:spLocks noGrp="1"/>
          </p:cNvSpPr>
          <p:nvPr>
            <p:ph type="sldNum" sz="quarter" idx="10"/>
          </p:nvPr>
        </p:nvSpPr>
        <p:spPr>
          <a:xfrm>
            <a:off x="8719602" y="6566446"/>
            <a:ext cx="199240" cy="1554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8693534" indent="-38227153"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66381" eaLnBrk="0" fontAlgn="base" hangingPunct="0">
              <a:spcBef>
                <a:spcPct val="0"/>
              </a:spcBef>
              <a:spcAft>
                <a:spcPct val="0"/>
              </a:spcAft>
              <a:defRPr sz="1200">
                <a:solidFill>
                  <a:schemeClr val="tx1"/>
                </a:solidFill>
                <a:latin typeface="Arial" charset="0"/>
                <a:cs typeface="Arial" charset="0"/>
              </a:defRPr>
            </a:lvl6pPr>
            <a:lvl7pPr marL="932764" eaLnBrk="0" fontAlgn="base" hangingPunct="0">
              <a:spcBef>
                <a:spcPct val="0"/>
              </a:spcBef>
              <a:spcAft>
                <a:spcPct val="0"/>
              </a:spcAft>
              <a:defRPr sz="1200">
                <a:solidFill>
                  <a:schemeClr val="tx1"/>
                </a:solidFill>
                <a:latin typeface="Arial" charset="0"/>
                <a:cs typeface="Arial" charset="0"/>
              </a:defRPr>
            </a:lvl7pPr>
            <a:lvl8pPr marL="1399147" eaLnBrk="0" fontAlgn="base" hangingPunct="0">
              <a:spcBef>
                <a:spcPct val="0"/>
              </a:spcBef>
              <a:spcAft>
                <a:spcPct val="0"/>
              </a:spcAft>
              <a:defRPr sz="1200">
                <a:solidFill>
                  <a:schemeClr val="tx1"/>
                </a:solidFill>
                <a:latin typeface="Arial" charset="0"/>
                <a:cs typeface="Arial" charset="0"/>
              </a:defRPr>
            </a:lvl8pPr>
            <a:lvl9pPr marL="1865530" eaLnBrk="0" fontAlgn="base" hangingPunct="0">
              <a:spcBef>
                <a:spcPct val="0"/>
              </a:spcBef>
              <a:spcAft>
                <a:spcPct val="0"/>
              </a:spcAft>
              <a:defRPr sz="1200">
                <a:solidFill>
                  <a:schemeClr val="tx1"/>
                </a:solidFill>
                <a:latin typeface="Arial" charset="0"/>
                <a:cs typeface="Arial" charset="0"/>
              </a:defRPr>
            </a:lvl9pPr>
          </a:lstStyle>
          <a:p>
            <a:pPr eaLnBrk="1" hangingPunct="1"/>
            <a:fld id="{0040BE40-FDB5-4885-A8E5-6249E1CA5649}" type="slidenum">
              <a:rPr lang="en-US" sz="1000">
                <a:solidFill>
                  <a:srgbClr val="59595A"/>
                </a:solidFill>
              </a:rPr>
              <a:pPr eaLnBrk="1" hangingPunct="1"/>
              <a:t>16</a:t>
            </a:fld>
            <a:r>
              <a:rPr lang="en-US" sz="1000">
                <a:solidFill>
                  <a:srgbClr val="59595A"/>
                </a:solidFill>
              </a:rPr>
              <a:t> </a:t>
            </a:r>
          </a:p>
        </p:txBody>
      </p:sp>
      <p:sp>
        <p:nvSpPr>
          <p:cNvPr id="45060" name="Slide Number Placeholder 2"/>
          <p:cNvSpPr txBox="1">
            <a:spLocks noGrp="1"/>
          </p:cNvSpPr>
          <p:nvPr/>
        </p:nvSpPr>
        <p:spPr bwMode="auto">
          <a:xfrm>
            <a:off x="8719602" y="6566446"/>
            <a:ext cx="199240" cy="15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402E3CF8-1B7F-4485-9E65-9A38F0BE7CB7}" type="slidenum">
              <a:rPr lang="en-US" sz="1000" b="0">
                <a:solidFill>
                  <a:srgbClr val="59595A"/>
                </a:solidFill>
              </a:rPr>
              <a:pPr eaLnBrk="1" hangingPunct="1"/>
              <a:t>16</a:t>
            </a:fld>
            <a:r>
              <a:rPr lang="en-US" sz="1000" b="0">
                <a:solidFill>
                  <a:srgbClr val="59595A"/>
                </a:solidFill>
              </a:rPr>
              <a:t> </a:t>
            </a:r>
          </a:p>
        </p:txBody>
      </p:sp>
      <p:graphicFrame>
        <p:nvGraphicFramePr>
          <p:cNvPr id="45058"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3048" name="think-cell Slide" r:id="rId13" imgW="0" imgH="0" progId="TCLayout.ActiveDocument.1">
                  <p:embed/>
                </p:oleObj>
              </mc:Choice>
              <mc:Fallback>
                <p:oleObj name="think-cell Slide" r:id="rId13"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1" name="Rectangle 32"/>
          <p:cNvSpPr>
            <a:spLocks noGrp="1" noChangeArrowheads="1"/>
          </p:cNvSpPr>
          <p:nvPr>
            <p:ph type="title" idx="4294967295"/>
            <p:custDataLst>
              <p:tags r:id="rId3"/>
            </p:custDataLst>
          </p:nvPr>
        </p:nvSpPr>
        <p:spPr>
          <a:xfrm>
            <a:off x="121491" y="234863"/>
            <a:ext cx="8794113" cy="753668"/>
          </a:xfrm>
        </p:spPr>
        <p:txBody>
          <a:bodyPr/>
          <a:lstStyle/>
          <a:p>
            <a:pPr eaLnBrk="1" hangingPunct="1"/>
            <a:r>
              <a:rPr lang="en-GB" dirty="0" smtClean="0"/>
              <a:t>We found good management is strongly correlated with better clinical and financial performance</a:t>
            </a:r>
            <a:endParaRPr lang="en-US" dirty="0" smtClean="0"/>
          </a:p>
        </p:txBody>
      </p:sp>
      <p:sp>
        <p:nvSpPr>
          <p:cNvPr id="45062" name="Rectangle 7"/>
          <p:cNvSpPr>
            <a:spLocks noChangeArrowheads="1"/>
          </p:cNvSpPr>
          <p:nvPr>
            <p:custDataLst>
              <p:tags r:id="rId4"/>
            </p:custDataLst>
          </p:nvPr>
        </p:nvSpPr>
        <p:spPr bwMode="gray">
          <a:xfrm>
            <a:off x="298051" y="1321714"/>
            <a:ext cx="8202872" cy="31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US" sz="2000">
                <a:solidFill>
                  <a:srgbClr val="080808"/>
                </a:solidFill>
              </a:rPr>
              <a:t>A one point increase in management practice is associated with:</a:t>
            </a:r>
            <a:endParaRPr lang="en-GB" sz="2000">
              <a:solidFill>
                <a:srgbClr val="080808"/>
              </a:solidFill>
            </a:endParaRPr>
          </a:p>
        </p:txBody>
      </p:sp>
      <p:grpSp>
        <p:nvGrpSpPr>
          <p:cNvPr id="45063" name="Group 12"/>
          <p:cNvGrpSpPr>
            <a:grpSpLocks/>
          </p:cNvGrpSpPr>
          <p:nvPr/>
        </p:nvGrpSpPr>
        <p:grpSpPr bwMode="auto">
          <a:xfrm>
            <a:off x="283473" y="4328649"/>
            <a:ext cx="8287104" cy="2048978"/>
            <a:chOff x="285750" y="3962400"/>
            <a:chExt cx="8121650" cy="2008188"/>
          </a:xfrm>
        </p:grpSpPr>
        <p:sp>
          <p:nvSpPr>
            <p:cNvPr id="45068" name="Rectangle 13"/>
            <p:cNvSpPr>
              <a:spLocks noChangeArrowheads="1"/>
            </p:cNvSpPr>
            <p:nvPr>
              <p:custDataLst>
                <p:tags r:id="rId8"/>
              </p:custDataLst>
            </p:nvPr>
          </p:nvSpPr>
          <p:spPr bwMode="auto">
            <a:xfrm>
              <a:off x="285750" y="3962400"/>
              <a:ext cx="8045450" cy="20081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GB" sz="1200" b="0">
                <a:solidFill>
                  <a:srgbClr val="000000"/>
                </a:solidFill>
              </a:endParaRPr>
            </a:p>
          </p:txBody>
        </p:sp>
        <p:sp>
          <p:nvSpPr>
            <p:cNvPr id="45069" name="Rectangle 286"/>
            <p:cNvSpPr>
              <a:spLocks noChangeArrowheads="1"/>
            </p:cNvSpPr>
            <p:nvPr>
              <p:custDataLst>
                <p:tags r:id="rId9"/>
              </p:custDataLst>
            </p:nvPr>
          </p:nvSpPr>
          <p:spPr bwMode="auto">
            <a:xfrm>
              <a:off x="466725" y="4546600"/>
              <a:ext cx="7935913" cy="10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7565" lvl="1" indent="-195946" defTabSz="913332" eaLnBrk="1" hangingPunct="1">
                <a:spcBef>
                  <a:spcPct val="20000"/>
                </a:spcBef>
                <a:buClr>
                  <a:srgbClr val="002960"/>
                </a:buClr>
                <a:buSzPct val="125000"/>
                <a:buFont typeface="Arial Unicode MS" charset="0"/>
                <a:buChar char="▪"/>
              </a:pPr>
              <a:r>
                <a:rPr lang="en-US" sz="2000" b="0" dirty="0" smtClean="0">
                  <a:solidFill>
                    <a:srgbClr val="080808"/>
                  </a:solidFill>
                </a:rPr>
                <a:t>Health: 7</a:t>
              </a:r>
              <a:r>
                <a:rPr lang="en-US" sz="2000" b="0" dirty="0">
                  <a:solidFill>
                    <a:srgbClr val="080808"/>
                  </a:solidFill>
                </a:rPr>
                <a:t>% reduction in risk adjusted 30 days AMI mortality </a:t>
              </a:r>
              <a:r>
                <a:rPr lang="en-US" sz="2000" b="0" dirty="0" smtClean="0">
                  <a:solidFill>
                    <a:srgbClr val="080808"/>
                  </a:solidFill>
                </a:rPr>
                <a:t>rates</a:t>
              </a:r>
              <a:endParaRPr lang="en-US" sz="2000" b="0" baseline="30000" dirty="0">
                <a:solidFill>
                  <a:srgbClr val="080808"/>
                </a:solidFill>
              </a:endParaRPr>
            </a:p>
            <a:p>
              <a:pPr marL="197565" lvl="1" indent="-195946" defTabSz="913332" eaLnBrk="1" hangingPunct="1">
                <a:spcBef>
                  <a:spcPct val="20000"/>
                </a:spcBef>
                <a:buClr>
                  <a:srgbClr val="002960"/>
                </a:buClr>
                <a:buSzPct val="125000"/>
                <a:buFont typeface="Arial Unicode MS" charset="0"/>
                <a:buChar char="▪"/>
              </a:pPr>
              <a:r>
                <a:rPr lang="en-US" sz="2000" b="0" dirty="0" smtClean="0">
                  <a:solidFill>
                    <a:srgbClr val="080808"/>
                  </a:solidFill>
                </a:rPr>
                <a:t>Financial: 14</a:t>
              </a:r>
              <a:r>
                <a:rPr lang="en-US" sz="2000" b="0" dirty="0">
                  <a:solidFill>
                    <a:srgbClr val="080808"/>
                  </a:solidFill>
                </a:rPr>
                <a:t>% increase in EBITDA per bed</a:t>
              </a:r>
            </a:p>
            <a:p>
              <a:pPr marL="197565" lvl="1" indent="-195946" defTabSz="913332" eaLnBrk="1" hangingPunct="1">
                <a:spcBef>
                  <a:spcPct val="20000"/>
                </a:spcBef>
                <a:buClr>
                  <a:srgbClr val="002960"/>
                </a:buClr>
                <a:buSzPct val="125000"/>
                <a:buFont typeface="Arial Unicode MS" charset="0"/>
                <a:buChar char="▪"/>
              </a:pPr>
              <a:r>
                <a:rPr lang="en-US" sz="2000" b="0" dirty="0" smtClean="0">
                  <a:solidFill>
                    <a:srgbClr val="080808"/>
                  </a:solidFill>
                </a:rPr>
                <a:t>Patient: 0.8 </a:t>
              </a:r>
              <a:r>
                <a:rPr lang="en-US" sz="2000" b="0" dirty="0">
                  <a:solidFill>
                    <a:srgbClr val="080808"/>
                  </a:solidFill>
                </a:rPr>
                <a:t>increase in % </a:t>
              </a:r>
              <a:r>
                <a:rPr lang="en-US" sz="2000" b="0" dirty="0" smtClean="0">
                  <a:solidFill>
                    <a:srgbClr val="080808"/>
                  </a:solidFill>
                </a:rPr>
                <a:t>people would </a:t>
              </a:r>
              <a:r>
                <a:rPr lang="en-US" sz="2000" b="0" dirty="0">
                  <a:solidFill>
                    <a:srgbClr val="080808"/>
                  </a:solidFill>
                </a:rPr>
                <a:t>recommend the hospital</a:t>
              </a:r>
              <a:endParaRPr lang="en-GB" sz="2000" b="0" dirty="0">
                <a:solidFill>
                  <a:srgbClr val="080808"/>
                </a:solidFill>
              </a:endParaRPr>
            </a:p>
          </p:txBody>
        </p:sp>
        <p:sp>
          <p:nvSpPr>
            <p:cNvPr id="45070" name="Rectangle 15"/>
            <p:cNvSpPr>
              <a:spLocks noChangeArrowheads="1"/>
            </p:cNvSpPr>
            <p:nvPr>
              <p:custDataLst>
                <p:tags r:id="rId10"/>
              </p:custDataLst>
            </p:nvPr>
          </p:nvSpPr>
          <p:spPr bwMode="gray">
            <a:xfrm>
              <a:off x="463550" y="4114800"/>
              <a:ext cx="794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US" sz="2000">
                  <a:solidFill>
                    <a:srgbClr val="002960"/>
                  </a:solidFill>
                </a:rPr>
                <a:t>US Hospitals</a:t>
              </a:r>
            </a:p>
          </p:txBody>
        </p:sp>
      </p:grpSp>
      <p:grpSp>
        <p:nvGrpSpPr>
          <p:cNvPr id="45064" name="Group 13"/>
          <p:cNvGrpSpPr>
            <a:grpSpLocks/>
          </p:cNvGrpSpPr>
          <p:nvPr/>
        </p:nvGrpSpPr>
        <p:grpSpPr bwMode="auto">
          <a:xfrm>
            <a:off x="291574" y="1876077"/>
            <a:ext cx="8290344" cy="2048977"/>
            <a:chOff x="285750" y="1674813"/>
            <a:chExt cx="8124825" cy="2008187"/>
          </a:xfrm>
        </p:grpSpPr>
        <p:sp>
          <p:nvSpPr>
            <p:cNvPr id="45065" name="Rectangle 14"/>
            <p:cNvSpPr>
              <a:spLocks noChangeArrowheads="1"/>
            </p:cNvSpPr>
            <p:nvPr>
              <p:custDataLst>
                <p:tags r:id="rId5"/>
              </p:custDataLst>
            </p:nvPr>
          </p:nvSpPr>
          <p:spPr bwMode="auto">
            <a:xfrm>
              <a:off x="285750" y="1674813"/>
              <a:ext cx="8045450" cy="20081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GB" sz="1200" b="0">
                <a:solidFill>
                  <a:srgbClr val="000000"/>
                </a:solidFill>
              </a:endParaRPr>
            </a:p>
          </p:txBody>
        </p:sp>
        <p:sp>
          <p:nvSpPr>
            <p:cNvPr id="45066" name="Rectangle 12"/>
            <p:cNvSpPr>
              <a:spLocks noChangeArrowheads="1"/>
            </p:cNvSpPr>
            <p:nvPr>
              <p:custDataLst>
                <p:tags r:id="rId6"/>
              </p:custDataLst>
            </p:nvPr>
          </p:nvSpPr>
          <p:spPr bwMode="gray">
            <a:xfrm>
              <a:off x="466725" y="1819275"/>
              <a:ext cx="794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US" sz="2000">
                  <a:solidFill>
                    <a:srgbClr val="002960"/>
                  </a:solidFill>
                </a:rPr>
                <a:t>UK Hospitals</a:t>
              </a:r>
            </a:p>
          </p:txBody>
        </p:sp>
        <p:sp>
          <p:nvSpPr>
            <p:cNvPr id="45067" name="Rectangle 286"/>
            <p:cNvSpPr>
              <a:spLocks noChangeArrowheads="1"/>
            </p:cNvSpPr>
            <p:nvPr>
              <p:custDataLst>
                <p:tags r:id="rId7"/>
              </p:custDataLst>
            </p:nvPr>
          </p:nvSpPr>
          <p:spPr bwMode="auto">
            <a:xfrm>
              <a:off x="463550" y="2266950"/>
              <a:ext cx="755808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7565" lvl="1" indent="-195946" defTabSz="913332" eaLnBrk="1" hangingPunct="1">
                <a:spcBef>
                  <a:spcPct val="20000"/>
                </a:spcBef>
                <a:buClr>
                  <a:srgbClr val="002960"/>
                </a:buClr>
                <a:buSzPct val="125000"/>
                <a:buFont typeface="Arial Unicode MS" charset="0"/>
                <a:buChar char="▪"/>
              </a:pPr>
              <a:r>
                <a:rPr lang="en-US" sz="2000" b="0" dirty="0" smtClean="0">
                  <a:solidFill>
                    <a:srgbClr val="080808"/>
                  </a:solidFill>
                </a:rPr>
                <a:t>Health: 6.5</a:t>
              </a:r>
              <a:r>
                <a:rPr lang="en-US" sz="2000" b="0" dirty="0">
                  <a:solidFill>
                    <a:srgbClr val="080808"/>
                  </a:solidFill>
                </a:rPr>
                <a:t>% reduction in risk adjusted 30 days AMI mortality rates</a:t>
              </a:r>
            </a:p>
            <a:p>
              <a:pPr marL="197565" lvl="1" indent="-195946" defTabSz="913332" eaLnBrk="1" hangingPunct="1">
                <a:spcBef>
                  <a:spcPct val="20000"/>
                </a:spcBef>
                <a:buClr>
                  <a:srgbClr val="002960"/>
                </a:buClr>
                <a:buSzPct val="125000"/>
                <a:buFont typeface="Arial Unicode MS" charset="0"/>
                <a:buChar char="▪"/>
              </a:pPr>
              <a:r>
                <a:rPr lang="en-GB" sz="2000" b="0" dirty="0" smtClean="0">
                  <a:solidFill>
                    <a:srgbClr val="080808"/>
                  </a:solidFill>
                </a:rPr>
                <a:t>Financial: 33</a:t>
              </a:r>
              <a:r>
                <a:rPr lang="en-GB" sz="2000" b="0" dirty="0">
                  <a:solidFill>
                    <a:srgbClr val="080808"/>
                  </a:solidFill>
                </a:rPr>
                <a:t>% increase in income per bed</a:t>
              </a:r>
            </a:p>
            <a:p>
              <a:pPr marL="197565" lvl="1" indent="-195946" defTabSz="913332" eaLnBrk="1" hangingPunct="1">
                <a:spcBef>
                  <a:spcPct val="20000"/>
                </a:spcBef>
                <a:buClr>
                  <a:srgbClr val="002960"/>
                </a:buClr>
                <a:buSzPct val="125000"/>
                <a:buFont typeface="Arial Unicode MS" charset="0"/>
                <a:buChar char="▪"/>
              </a:pPr>
              <a:r>
                <a:rPr lang="en-US" sz="2000" b="0" dirty="0" smtClean="0">
                  <a:solidFill>
                    <a:srgbClr val="080808"/>
                  </a:solidFill>
                </a:rPr>
                <a:t>Patient: 20</a:t>
              </a:r>
              <a:r>
                <a:rPr lang="en-US" sz="2000" b="0" dirty="0">
                  <a:solidFill>
                    <a:srgbClr val="080808"/>
                  </a:solidFill>
                </a:rPr>
                <a:t>% increase in above average patients satisfaction</a:t>
              </a:r>
              <a:endParaRPr lang="en-GB" sz="2000" b="0" dirty="0">
                <a:solidFill>
                  <a:srgbClr val="080808"/>
                </a:solidFill>
              </a:endParaRPr>
            </a:p>
          </p:txBody>
        </p:sp>
      </p:grpSp>
    </p:spTree>
    <p:extLst>
      <p:ext uri="{BB962C8B-B14F-4D97-AF65-F5344CB8AC3E}">
        <p14:creationId xmlns:p14="http://schemas.microsoft.com/office/powerpoint/2010/main" val="816820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6665"/>
          <p:cNvGrpSpPr>
            <a:grpSpLocks/>
          </p:cNvGrpSpPr>
          <p:nvPr/>
        </p:nvGrpSpPr>
        <p:grpSpPr bwMode="auto">
          <a:xfrm>
            <a:off x="-491067" y="552946"/>
            <a:ext cx="9101667" cy="5792475"/>
            <a:chOff x="164319" y="576263"/>
            <a:chExt cx="4625707" cy="5658227"/>
          </a:xfrm>
        </p:grpSpPr>
        <p:grpSp>
          <p:nvGrpSpPr>
            <p:cNvPr id="4157" name="Group 26663"/>
            <p:cNvGrpSpPr>
              <a:grpSpLocks/>
            </p:cNvGrpSpPr>
            <p:nvPr/>
          </p:nvGrpSpPr>
          <p:grpSpPr bwMode="auto">
            <a:xfrm>
              <a:off x="164319" y="576263"/>
              <a:ext cx="4615495" cy="5313524"/>
              <a:chOff x="222968" y="576263"/>
              <a:chExt cx="3498308" cy="5313524"/>
            </a:xfrm>
          </p:grpSpPr>
          <p:sp>
            <p:nvSpPr>
              <p:cNvPr id="4164" name="Rectangle 8"/>
              <p:cNvSpPr>
                <a:spLocks noChangeArrowheads="1"/>
              </p:cNvSpPr>
              <p:nvPr/>
            </p:nvSpPr>
            <p:spPr bwMode="auto">
              <a:xfrm>
                <a:off x="1156316" y="868214"/>
                <a:ext cx="2560270" cy="4942745"/>
              </a:xfrm>
              <a:prstGeom prst="rect">
                <a:avLst/>
              </a:prstGeom>
              <a:solidFill>
                <a:srgbClr val="FFFFFF"/>
              </a:solidFill>
              <a:ln w="4">
                <a:solidFill>
                  <a:srgbClr val="FFFFFF"/>
                </a:solidFill>
                <a:miter lim="800000"/>
                <a:headEnd/>
                <a:tailEnd/>
              </a:ln>
            </p:spPr>
            <p:txBody>
              <a:bodyPr/>
              <a:lstStyle/>
              <a:p>
                <a:pPr eaLnBrk="1" hangingPunct="1"/>
                <a:endParaRPr lang="en-US" sz="2000" b="0">
                  <a:solidFill>
                    <a:srgbClr val="000000"/>
                  </a:solidFill>
                </a:endParaRPr>
              </a:p>
            </p:txBody>
          </p:sp>
          <p:sp>
            <p:nvSpPr>
              <p:cNvPr id="4165" name="Line 9"/>
              <p:cNvSpPr>
                <a:spLocks noChangeShapeType="1"/>
              </p:cNvSpPr>
              <p:nvPr/>
            </p:nvSpPr>
            <p:spPr bwMode="auto">
              <a:xfrm flipV="1">
                <a:off x="1636953" y="868214"/>
                <a:ext cx="0" cy="4942745"/>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66" name="Line 10"/>
              <p:cNvSpPr>
                <a:spLocks noChangeShapeType="1"/>
              </p:cNvSpPr>
              <p:nvPr/>
            </p:nvSpPr>
            <p:spPr bwMode="auto">
              <a:xfrm flipV="1">
                <a:off x="2117590" y="868214"/>
                <a:ext cx="0" cy="4942745"/>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67" name="Line 11"/>
              <p:cNvSpPr>
                <a:spLocks noChangeShapeType="1"/>
              </p:cNvSpPr>
              <p:nvPr/>
            </p:nvSpPr>
            <p:spPr bwMode="auto">
              <a:xfrm flipV="1">
                <a:off x="2600570" y="868214"/>
                <a:ext cx="0" cy="4942745"/>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68" name="Line 12"/>
              <p:cNvSpPr>
                <a:spLocks noChangeShapeType="1"/>
              </p:cNvSpPr>
              <p:nvPr/>
            </p:nvSpPr>
            <p:spPr bwMode="auto">
              <a:xfrm flipV="1">
                <a:off x="3076520" y="868214"/>
                <a:ext cx="0" cy="4942745"/>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69" name="Rectangle 18"/>
              <p:cNvSpPr>
                <a:spLocks noChangeArrowheads="1"/>
              </p:cNvSpPr>
              <p:nvPr/>
            </p:nvSpPr>
            <p:spPr bwMode="auto">
              <a:xfrm>
                <a:off x="1156316" y="1142649"/>
                <a:ext cx="1934271" cy="399975"/>
              </a:xfrm>
              <a:prstGeom prst="rect">
                <a:avLst/>
              </a:prstGeom>
              <a:solidFill>
                <a:srgbClr val="1A476F"/>
              </a:solidFill>
              <a:ln w="0">
                <a:solidFill>
                  <a:srgbClr val="1A476F"/>
                </a:solidFill>
                <a:miter lim="800000"/>
                <a:headEnd/>
                <a:tailEnd/>
              </a:ln>
            </p:spPr>
            <p:txBody>
              <a:bodyPr/>
              <a:lstStyle/>
              <a:p>
                <a:pPr eaLnBrk="1" hangingPunct="1"/>
                <a:endParaRPr lang="en-US" sz="2000" b="0">
                  <a:solidFill>
                    <a:srgbClr val="000000"/>
                  </a:solidFill>
                </a:endParaRPr>
              </a:p>
            </p:txBody>
          </p:sp>
          <p:sp>
            <p:nvSpPr>
              <p:cNvPr id="4170" name="Rectangle 19"/>
              <p:cNvSpPr>
                <a:spLocks noChangeArrowheads="1"/>
              </p:cNvSpPr>
              <p:nvPr/>
            </p:nvSpPr>
            <p:spPr bwMode="auto">
              <a:xfrm>
                <a:off x="1156316" y="1811220"/>
                <a:ext cx="1493492" cy="391215"/>
              </a:xfrm>
              <a:prstGeom prst="rect">
                <a:avLst/>
              </a:prstGeom>
              <a:solidFill>
                <a:srgbClr val="1A476F"/>
              </a:solidFill>
              <a:ln w="0">
                <a:solidFill>
                  <a:srgbClr val="1A476F"/>
                </a:solidFill>
                <a:miter lim="800000"/>
                <a:headEnd/>
                <a:tailEnd/>
              </a:ln>
            </p:spPr>
            <p:txBody>
              <a:bodyPr/>
              <a:lstStyle/>
              <a:p>
                <a:pPr eaLnBrk="1" hangingPunct="1"/>
                <a:endParaRPr lang="en-US" sz="2000" b="0">
                  <a:solidFill>
                    <a:srgbClr val="000000"/>
                  </a:solidFill>
                </a:endParaRPr>
              </a:p>
            </p:txBody>
          </p:sp>
          <p:sp>
            <p:nvSpPr>
              <p:cNvPr id="4171" name="Rectangle 20"/>
              <p:cNvSpPr>
                <a:spLocks noChangeArrowheads="1"/>
              </p:cNvSpPr>
              <p:nvPr/>
            </p:nvSpPr>
            <p:spPr bwMode="auto">
              <a:xfrm>
                <a:off x="1156316" y="2471032"/>
                <a:ext cx="1057401" cy="397054"/>
              </a:xfrm>
              <a:prstGeom prst="rect">
                <a:avLst/>
              </a:prstGeom>
              <a:solidFill>
                <a:srgbClr val="1A476F"/>
              </a:solidFill>
              <a:ln w="0">
                <a:solidFill>
                  <a:srgbClr val="1A476F"/>
                </a:solidFill>
                <a:miter lim="800000"/>
                <a:headEnd/>
                <a:tailEnd/>
              </a:ln>
            </p:spPr>
            <p:txBody>
              <a:bodyPr/>
              <a:lstStyle/>
              <a:p>
                <a:pPr eaLnBrk="1" hangingPunct="1"/>
                <a:endParaRPr lang="en-US" sz="2000" b="0">
                  <a:solidFill>
                    <a:srgbClr val="000000"/>
                  </a:solidFill>
                </a:endParaRPr>
              </a:p>
            </p:txBody>
          </p:sp>
          <p:sp>
            <p:nvSpPr>
              <p:cNvPr id="4172" name="Rectangle 21"/>
              <p:cNvSpPr>
                <a:spLocks noChangeArrowheads="1"/>
              </p:cNvSpPr>
              <p:nvPr/>
            </p:nvSpPr>
            <p:spPr bwMode="auto">
              <a:xfrm>
                <a:off x="1156316" y="3139600"/>
                <a:ext cx="876869" cy="391215"/>
              </a:xfrm>
              <a:prstGeom prst="rect">
                <a:avLst/>
              </a:prstGeom>
              <a:solidFill>
                <a:srgbClr val="1A476F"/>
              </a:solidFill>
              <a:ln w="0">
                <a:solidFill>
                  <a:srgbClr val="1A476F"/>
                </a:solidFill>
                <a:miter lim="800000"/>
                <a:headEnd/>
                <a:tailEnd/>
              </a:ln>
            </p:spPr>
            <p:txBody>
              <a:bodyPr/>
              <a:lstStyle/>
              <a:p>
                <a:pPr eaLnBrk="1" hangingPunct="1"/>
                <a:endParaRPr lang="en-US" sz="2000" b="0">
                  <a:solidFill>
                    <a:srgbClr val="000000"/>
                  </a:solidFill>
                </a:endParaRPr>
              </a:p>
            </p:txBody>
          </p:sp>
          <p:sp>
            <p:nvSpPr>
              <p:cNvPr id="4173" name="Rectangle 22"/>
              <p:cNvSpPr>
                <a:spLocks noChangeArrowheads="1"/>
              </p:cNvSpPr>
              <p:nvPr/>
            </p:nvSpPr>
            <p:spPr bwMode="auto">
              <a:xfrm>
                <a:off x="1156316" y="3805250"/>
                <a:ext cx="778397" cy="397054"/>
              </a:xfrm>
              <a:prstGeom prst="rect">
                <a:avLst/>
              </a:prstGeom>
              <a:solidFill>
                <a:srgbClr val="1A476F"/>
              </a:solidFill>
              <a:ln w="0">
                <a:solidFill>
                  <a:srgbClr val="1A476F"/>
                </a:solidFill>
                <a:miter lim="800000"/>
                <a:headEnd/>
                <a:tailEnd/>
              </a:ln>
            </p:spPr>
            <p:txBody>
              <a:bodyPr/>
              <a:lstStyle/>
              <a:p>
                <a:pPr eaLnBrk="1" hangingPunct="1"/>
                <a:endParaRPr lang="en-US" sz="2000" b="0">
                  <a:solidFill>
                    <a:srgbClr val="000000"/>
                  </a:solidFill>
                </a:endParaRPr>
              </a:p>
            </p:txBody>
          </p:sp>
          <p:sp>
            <p:nvSpPr>
              <p:cNvPr id="4174" name="Rectangle 23"/>
              <p:cNvSpPr>
                <a:spLocks noChangeArrowheads="1"/>
              </p:cNvSpPr>
              <p:nvPr/>
            </p:nvSpPr>
            <p:spPr bwMode="auto">
              <a:xfrm>
                <a:off x="1156316" y="4465061"/>
                <a:ext cx="670547" cy="394136"/>
              </a:xfrm>
              <a:prstGeom prst="rect">
                <a:avLst/>
              </a:prstGeom>
              <a:solidFill>
                <a:srgbClr val="1A476F"/>
              </a:solidFill>
              <a:ln w="0">
                <a:solidFill>
                  <a:srgbClr val="1A476F"/>
                </a:solidFill>
                <a:miter lim="800000"/>
                <a:headEnd/>
                <a:tailEnd/>
              </a:ln>
            </p:spPr>
            <p:txBody>
              <a:bodyPr/>
              <a:lstStyle/>
              <a:p>
                <a:pPr eaLnBrk="1" hangingPunct="1"/>
                <a:endParaRPr lang="en-US" sz="2000" b="0">
                  <a:solidFill>
                    <a:srgbClr val="000000"/>
                  </a:solidFill>
                </a:endParaRPr>
              </a:p>
            </p:txBody>
          </p:sp>
          <p:sp>
            <p:nvSpPr>
              <p:cNvPr id="4175" name="Rectangle 24"/>
              <p:cNvSpPr>
                <a:spLocks noChangeArrowheads="1"/>
              </p:cNvSpPr>
              <p:nvPr/>
            </p:nvSpPr>
            <p:spPr bwMode="auto">
              <a:xfrm>
                <a:off x="1156316" y="5133631"/>
                <a:ext cx="485327" cy="391215"/>
              </a:xfrm>
              <a:prstGeom prst="rect">
                <a:avLst/>
              </a:prstGeom>
              <a:solidFill>
                <a:srgbClr val="1A476F"/>
              </a:solidFill>
              <a:ln w="0">
                <a:solidFill>
                  <a:srgbClr val="1A476F"/>
                </a:solidFill>
                <a:miter lim="800000"/>
                <a:headEnd/>
                <a:tailEnd/>
              </a:ln>
            </p:spPr>
            <p:txBody>
              <a:bodyPr/>
              <a:lstStyle/>
              <a:p>
                <a:pPr eaLnBrk="1" hangingPunct="1"/>
                <a:endParaRPr lang="en-US" sz="2000" b="0">
                  <a:solidFill>
                    <a:srgbClr val="000000"/>
                  </a:solidFill>
                </a:endParaRPr>
              </a:p>
            </p:txBody>
          </p:sp>
          <p:sp>
            <p:nvSpPr>
              <p:cNvPr id="4176" name="Line 30"/>
              <p:cNvSpPr>
                <a:spLocks noChangeShapeType="1"/>
              </p:cNvSpPr>
              <p:nvPr/>
            </p:nvSpPr>
            <p:spPr bwMode="auto">
              <a:xfrm>
                <a:off x="1156316" y="5810959"/>
                <a:ext cx="256496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77" name="Line 31"/>
              <p:cNvSpPr>
                <a:spLocks noChangeShapeType="1"/>
              </p:cNvSpPr>
              <p:nvPr/>
            </p:nvSpPr>
            <p:spPr bwMode="auto">
              <a:xfrm>
                <a:off x="1156316"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78" name="Line 33"/>
              <p:cNvSpPr>
                <a:spLocks noChangeShapeType="1"/>
              </p:cNvSpPr>
              <p:nvPr/>
            </p:nvSpPr>
            <p:spPr bwMode="auto">
              <a:xfrm>
                <a:off x="1636953"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79" name="Line 35"/>
              <p:cNvSpPr>
                <a:spLocks noChangeShapeType="1"/>
              </p:cNvSpPr>
              <p:nvPr/>
            </p:nvSpPr>
            <p:spPr bwMode="auto">
              <a:xfrm>
                <a:off x="2117590"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80" name="Line 37"/>
              <p:cNvSpPr>
                <a:spLocks noChangeShapeType="1"/>
              </p:cNvSpPr>
              <p:nvPr/>
            </p:nvSpPr>
            <p:spPr bwMode="auto">
              <a:xfrm>
                <a:off x="2600571"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81" name="Line 39"/>
              <p:cNvSpPr>
                <a:spLocks noChangeShapeType="1"/>
              </p:cNvSpPr>
              <p:nvPr/>
            </p:nvSpPr>
            <p:spPr bwMode="auto">
              <a:xfrm>
                <a:off x="3076520"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82" name="Line 41"/>
              <p:cNvSpPr>
                <a:spLocks noChangeShapeType="1"/>
              </p:cNvSpPr>
              <p:nvPr/>
            </p:nvSpPr>
            <p:spPr bwMode="auto">
              <a:xfrm>
                <a:off x="3596888"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83" name="Line 56"/>
              <p:cNvSpPr>
                <a:spLocks noChangeShapeType="1"/>
              </p:cNvSpPr>
              <p:nvPr/>
            </p:nvSpPr>
            <p:spPr bwMode="auto">
              <a:xfrm flipV="1">
                <a:off x="1156316" y="868214"/>
                <a:ext cx="0" cy="4942745"/>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200" b="0">
                  <a:solidFill>
                    <a:srgbClr val="000000"/>
                  </a:solidFill>
                </a:endParaRPr>
              </a:p>
            </p:txBody>
          </p:sp>
          <p:sp>
            <p:nvSpPr>
              <p:cNvPr id="4184" name="Rectangle 57"/>
              <p:cNvSpPr>
                <a:spLocks noChangeArrowheads="1"/>
              </p:cNvSpPr>
              <p:nvPr/>
            </p:nvSpPr>
            <p:spPr bwMode="auto">
              <a:xfrm>
                <a:off x="790499" y="1238994"/>
                <a:ext cx="291613"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r>
                  <a:rPr lang="en-US" sz="2000" b="0">
                    <a:solidFill>
                      <a:srgbClr val="000000"/>
                    </a:solidFill>
                  </a:rPr>
                  <a:t>US</a:t>
                </a:r>
              </a:p>
            </p:txBody>
          </p:sp>
          <p:sp>
            <p:nvSpPr>
              <p:cNvPr id="4185" name="Rectangle 58"/>
              <p:cNvSpPr>
                <a:spLocks noChangeArrowheads="1"/>
              </p:cNvSpPr>
              <p:nvPr/>
            </p:nvSpPr>
            <p:spPr bwMode="auto">
              <a:xfrm>
                <a:off x="790503" y="1904644"/>
                <a:ext cx="291613"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r>
                  <a:rPr lang="en-US" sz="2000" b="0">
                    <a:solidFill>
                      <a:srgbClr val="000000"/>
                    </a:solidFill>
                  </a:rPr>
                  <a:t>UK</a:t>
                </a:r>
              </a:p>
            </p:txBody>
          </p:sp>
          <p:sp>
            <p:nvSpPr>
              <p:cNvPr id="4186" name="Rectangle 59"/>
              <p:cNvSpPr>
                <a:spLocks noChangeArrowheads="1"/>
              </p:cNvSpPr>
              <p:nvPr/>
            </p:nvSpPr>
            <p:spPr bwMode="auto">
              <a:xfrm>
                <a:off x="222968" y="2567375"/>
                <a:ext cx="859145"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r>
                  <a:rPr lang="en-US" sz="2000" b="0">
                    <a:solidFill>
                      <a:srgbClr val="000000"/>
                    </a:solidFill>
                  </a:rPr>
                  <a:t>Germany</a:t>
                </a:r>
              </a:p>
            </p:txBody>
          </p:sp>
          <p:sp>
            <p:nvSpPr>
              <p:cNvPr id="4187" name="Rectangle 60"/>
              <p:cNvSpPr>
                <a:spLocks noChangeArrowheads="1"/>
              </p:cNvSpPr>
              <p:nvPr/>
            </p:nvSpPr>
            <p:spPr bwMode="auto">
              <a:xfrm>
                <a:off x="324968" y="3233024"/>
                <a:ext cx="757146"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r>
                  <a:rPr lang="en-US" sz="2000" b="0">
                    <a:solidFill>
                      <a:srgbClr val="000000"/>
                    </a:solidFill>
                  </a:rPr>
                  <a:t>Sweden</a:t>
                </a:r>
              </a:p>
            </p:txBody>
          </p:sp>
          <p:sp>
            <p:nvSpPr>
              <p:cNvPr id="4188" name="Rectangle 61"/>
              <p:cNvSpPr>
                <a:spLocks noChangeArrowheads="1"/>
              </p:cNvSpPr>
              <p:nvPr/>
            </p:nvSpPr>
            <p:spPr bwMode="auto">
              <a:xfrm>
                <a:off x="348506" y="3901595"/>
                <a:ext cx="733608"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r>
                  <a:rPr lang="en-US" sz="2000" b="0">
                    <a:solidFill>
                      <a:srgbClr val="000000"/>
                    </a:solidFill>
                  </a:rPr>
                  <a:t>Canada</a:t>
                </a:r>
              </a:p>
            </p:txBody>
          </p:sp>
          <p:sp>
            <p:nvSpPr>
              <p:cNvPr id="4189" name="Rectangle 62"/>
              <p:cNvSpPr>
                <a:spLocks noChangeArrowheads="1"/>
              </p:cNvSpPr>
              <p:nvPr/>
            </p:nvSpPr>
            <p:spPr bwMode="auto">
              <a:xfrm>
                <a:off x="698964" y="4561406"/>
                <a:ext cx="383149"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r>
                  <a:rPr lang="en-US" sz="2000" b="0">
                    <a:solidFill>
                      <a:srgbClr val="000000"/>
                    </a:solidFill>
                  </a:rPr>
                  <a:t>Italy</a:t>
                </a:r>
              </a:p>
            </p:txBody>
          </p:sp>
          <p:sp>
            <p:nvSpPr>
              <p:cNvPr id="4190" name="Rectangle 63"/>
              <p:cNvSpPr>
                <a:spLocks noChangeArrowheads="1"/>
              </p:cNvSpPr>
              <p:nvPr/>
            </p:nvSpPr>
            <p:spPr bwMode="auto">
              <a:xfrm>
                <a:off x="430888" y="5227057"/>
                <a:ext cx="65122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r>
                  <a:rPr lang="en-US" sz="2000" b="0">
                    <a:solidFill>
                      <a:srgbClr val="000000"/>
                    </a:solidFill>
                  </a:rPr>
                  <a:t>France</a:t>
                </a:r>
              </a:p>
            </p:txBody>
          </p:sp>
          <p:sp>
            <p:nvSpPr>
              <p:cNvPr id="4191" name="Rectangle 72"/>
              <p:cNvSpPr>
                <a:spLocks noChangeArrowheads="1"/>
              </p:cNvSpPr>
              <p:nvPr/>
            </p:nvSpPr>
            <p:spPr bwMode="auto">
              <a:xfrm>
                <a:off x="1156316" y="576263"/>
                <a:ext cx="2560270" cy="291951"/>
              </a:xfrm>
              <a:prstGeom prst="rect">
                <a:avLst/>
              </a:prstGeom>
              <a:solidFill>
                <a:srgbClr val="D9E6EB"/>
              </a:solidFill>
              <a:ln w="4">
                <a:solidFill>
                  <a:srgbClr val="D9E6EB"/>
                </a:solidFill>
                <a:miter lim="800000"/>
                <a:headEnd/>
                <a:tailEnd/>
              </a:ln>
            </p:spPr>
            <p:txBody>
              <a:bodyPr/>
              <a:lstStyle/>
              <a:p>
                <a:pPr eaLnBrk="1" hangingPunct="1"/>
                <a:endParaRPr lang="en-US" sz="2000" b="0">
                  <a:solidFill>
                    <a:srgbClr val="000000"/>
                  </a:solidFill>
                </a:endParaRPr>
              </a:p>
            </p:txBody>
          </p:sp>
          <p:sp>
            <p:nvSpPr>
              <p:cNvPr id="4192" name="Rectangle 73"/>
              <p:cNvSpPr>
                <a:spLocks noChangeArrowheads="1"/>
              </p:cNvSpPr>
              <p:nvPr/>
            </p:nvSpPr>
            <p:spPr bwMode="auto">
              <a:xfrm>
                <a:off x="2077732" y="590862"/>
                <a:ext cx="861761"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0">
                    <a:solidFill>
                      <a:srgbClr val="000000"/>
                    </a:solidFill>
                  </a:rPr>
                  <a:t>Hospitals</a:t>
                </a:r>
              </a:p>
            </p:txBody>
          </p:sp>
        </p:grpSp>
        <p:sp>
          <p:nvSpPr>
            <p:cNvPr id="4158" name="Rectangle 32"/>
            <p:cNvSpPr>
              <a:spLocks noChangeArrowheads="1"/>
            </p:cNvSpPr>
            <p:nvPr/>
          </p:nvSpPr>
          <p:spPr bwMode="auto">
            <a:xfrm>
              <a:off x="1226237"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0">
                  <a:solidFill>
                    <a:srgbClr val="000000"/>
                  </a:solidFill>
                </a:rPr>
                <a:t>2.2</a:t>
              </a:r>
            </a:p>
          </p:txBody>
        </p:sp>
        <p:sp>
          <p:nvSpPr>
            <p:cNvPr id="4159" name="Rectangle 34"/>
            <p:cNvSpPr>
              <a:spLocks noChangeArrowheads="1"/>
            </p:cNvSpPr>
            <p:nvPr/>
          </p:nvSpPr>
          <p:spPr bwMode="auto">
            <a:xfrm>
              <a:off x="1856091"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0">
                  <a:solidFill>
                    <a:srgbClr val="000000"/>
                  </a:solidFill>
                </a:rPr>
                <a:t>2.4</a:t>
              </a:r>
            </a:p>
          </p:txBody>
        </p:sp>
        <p:sp>
          <p:nvSpPr>
            <p:cNvPr id="4160" name="Rectangle 36"/>
            <p:cNvSpPr>
              <a:spLocks noChangeArrowheads="1"/>
            </p:cNvSpPr>
            <p:nvPr/>
          </p:nvSpPr>
          <p:spPr bwMode="auto">
            <a:xfrm>
              <a:off x="2485946"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0">
                  <a:solidFill>
                    <a:srgbClr val="000000"/>
                  </a:solidFill>
                </a:rPr>
                <a:t>2.6</a:t>
              </a:r>
            </a:p>
          </p:txBody>
        </p:sp>
        <p:sp>
          <p:nvSpPr>
            <p:cNvPr id="4161" name="Rectangle 38"/>
            <p:cNvSpPr>
              <a:spLocks noChangeArrowheads="1"/>
            </p:cNvSpPr>
            <p:nvPr/>
          </p:nvSpPr>
          <p:spPr bwMode="auto">
            <a:xfrm>
              <a:off x="3185074"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0">
                  <a:solidFill>
                    <a:srgbClr val="000000"/>
                  </a:solidFill>
                </a:rPr>
                <a:t>2.8</a:t>
              </a:r>
            </a:p>
          </p:txBody>
        </p:sp>
        <p:sp>
          <p:nvSpPr>
            <p:cNvPr id="4162" name="Rectangle 40"/>
            <p:cNvSpPr>
              <a:spLocks noChangeArrowheads="1"/>
            </p:cNvSpPr>
            <p:nvPr/>
          </p:nvSpPr>
          <p:spPr bwMode="auto">
            <a:xfrm>
              <a:off x="3828783"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0">
                  <a:solidFill>
                    <a:srgbClr val="000000"/>
                  </a:solidFill>
                </a:rPr>
                <a:t>3.0</a:t>
              </a:r>
            </a:p>
          </p:txBody>
        </p:sp>
        <p:sp>
          <p:nvSpPr>
            <p:cNvPr id="4163" name="Rectangle 42"/>
            <p:cNvSpPr>
              <a:spLocks noChangeArrowheads="1"/>
            </p:cNvSpPr>
            <p:nvPr/>
          </p:nvSpPr>
          <p:spPr bwMode="auto">
            <a:xfrm>
              <a:off x="4407012"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0">
                  <a:solidFill>
                    <a:srgbClr val="000000"/>
                  </a:solidFill>
                </a:rPr>
                <a:t>3.2</a:t>
              </a:r>
            </a:p>
          </p:txBody>
        </p:sp>
      </p:grpSp>
      <p:sp>
        <p:nvSpPr>
          <p:cNvPr id="4099" name="Text Box 2"/>
          <p:cNvSpPr txBox="1">
            <a:spLocks noChangeArrowheads="1"/>
          </p:cNvSpPr>
          <p:nvPr/>
        </p:nvSpPr>
        <p:spPr bwMode="auto">
          <a:xfrm>
            <a:off x="88900" y="2"/>
            <a:ext cx="9139238" cy="46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6" rIns="91411"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00"/>
                </a:solidFill>
              </a:rPr>
              <a:t>Hospital Management Practices Vary Across Countries</a:t>
            </a:r>
          </a:p>
        </p:txBody>
      </p:sp>
      <p:sp>
        <p:nvSpPr>
          <p:cNvPr id="4100" name="Text Box 63"/>
          <p:cNvSpPr txBox="1">
            <a:spLocks noChangeArrowheads="1"/>
          </p:cNvSpPr>
          <p:nvPr/>
        </p:nvSpPr>
        <p:spPr bwMode="auto">
          <a:xfrm>
            <a:off x="130175" y="6621466"/>
            <a:ext cx="8772525" cy="28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0" dirty="0">
                <a:solidFill>
                  <a:srgbClr val="000000"/>
                </a:solidFill>
              </a:rPr>
              <a:t>Note: Averages taken across all organizations within each country. 1,183 </a:t>
            </a:r>
            <a:r>
              <a:rPr lang="en-US" sz="1200" b="0" dirty="0" smtClean="0">
                <a:solidFill>
                  <a:srgbClr val="000000"/>
                </a:solidFill>
              </a:rPr>
              <a:t>hospitals</a:t>
            </a:r>
            <a:endParaRPr lang="en-US" sz="1200" b="0" dirty="0">
              <a:solidFill>
                <a:srgbClr val="000000"/>
              </a:solidFill>
            </a:endParaRPr>
          </a:p>
        </p:txBody>
      </p:sp>
    </p:spTree>
    <p:extLst>
      <p:ext uri="{BB962C8B-B14F-4D97-AF65-F5344CB8AC3E}">
        <p14:creationId xmlns:p14="http://schemas.microsoft.com/office/powerpoint/2010/main" val="2932231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59"/>
          <p:cNvSpPr txBox="1">
            <a:spLocks noChangeArrowheads="1"/>
          </p:cNvSpPr>
          <p:nvPr/>
        </p:nvSpPr>
        <p:spPr bwMode="auto">
          <a:xfrm rot="-5400000">
            <a:off x="-906884" y="2843926"/>
            <a:ext cx="2684462" cy="37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a:solidFill>
                  <a:srgbClr val="000000"/>
                </a:solidFill>
              </a:rPr>
              <a:t>Fraction of Hospitals</a:t>
            </a:r>
          </a:p>
        </p:txBody>
      </p:sp>
      <p:sp>
        <p:nvSpPr>
          <p:cNvPr id="5123" name="Text Box 862"/>
          <p:cNvSpPr txBox="1">
            <a:spLocks noChangeArrowheads="1"/>
          </p:cNvSpPr>
          <p:nvPr/>
        </p:nvSpPr>
        <p:spPr bwMode="auto">
          <a:xfrm>
            <a:off x="1004728" y="5987480"/>
            <a:ext cx="8305800" cy="3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smtClean="0">
                <a:solidFill>
                  <a:srgbClr val="000000"/>
                </a:solidFill>
              </a:rPr>
              <a:t>Management </a:t>
            </a:r>
            <a:r>
              <a:rPr lang="en-US" sz="1800" dirty="0">
                <a:solidFill>
                  <a:srgbClr val="000000"/>
                </a:solidFill>
              </a:rPr>
              <a:t>scores, from 1 (worst practice) to 5 (best practice)</a:t>
            </a:r>
          </a:p>
        </p:txBody>
      </p:sp>
      <p:sp>
        <p:nvSpPr>
          <p:cNvPr id="5124" name="Text Box 871"/>
          <p:cNvSpPr txBox="1">
            <a:spLocks noChangeArrowheads="1"/>
          </p:cNvSpPr>
          <p:nvPr/>
        </p:nvSpPr>
        <p:spPr bwMode="auto">
          <a:xfrm>
            <a:off x="338926" y="6366762"/>
            <a:ext cx="9144000" cy="28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0" dirty="0">
                <a:solidFill>
                  <a:srgbClr val="000000"/>
                </a:solidFill>
              </a:rPr>
              <a:t>Note: Bars are the histogram of the actual density. The line is the smoothed (kernel) of the US density for comparison.</a:t>
            </a:r>
          </a:p>
        </p:txBody>
      </p:sp>
      <p:grpSp>
        <p:nvGrpSpPr>
          <p:cNvPr id="5127" name="Group 28948"/>
          <p:cNvGrpSpPr>
            <a:grpSpLocks/>
          </p:cNvGrpSpPr>
          <p:nvPr/>
        </p:nvGrpSpPr>
        <p:grpSpPr bwMode="auto">
          <a:xfrm>
            <a:off x="1109134" y="591488"/>
            <a:ext cx="6942666" cy="5214862"/>
            <a:chOff x="359866" y="526696"/>
            <a:chExt cx="2846600" cy="5446076"/>
          </a:xfrm>
        </p:grpSpPr>
        <p:sp>
          <p:nvSpPr>
            <p:cNvPr id="5129" name="Rectangle 8"/>
            <p:cNvSpPr>
              <a:spLocks noChangeArrowheads="1"/>
            </p:cNvSpPr>
            <p:nvPr/>
          </p:nvSpPr>
          <p:spPr bwMode="auto">
            <a:xfrm>
              <a:off x="539054" y="1236541"/>
              <a:ext cx="2624197" cy="1162141"/>
            </a:xfrm>
            <a:prstGeom prst="rect">
              <a:avLst/>
            </a:prstGeom>
            <a:solidFill>
              <a:srgbClr val="FFFFFF"/>
            </a:solidFill>
            <a:ln w="4">
              <a:solidFill>
                <a:srgbClr val="FFFFFF"/>
              </a:solidFill>
              <a:miter lim="800000"/>
              <a:headEnd/>
              <a:tailEnd/>
            </a:ln>
          </p:spPr>
          <p:txBody>
            <a:bodyPr/>
            <a:lstStyle/>
            <a:p>
              <a:pPr eaLnBrk="1" hangingPunct="1"/>
              <a:endParaRPr lang="en-US" sz="1800" b="0">
                <a:solidFill>
                  <a:srgbClr val="000000"/>
                </a:solidFill>
              </a:endParaRPr>
            </a:p>
          </p:txBody>
        </p:sp>
        <p:sp>
          <p:nvSpPr>
            <p:cNvPr id="5130" name="Line 9"/>
            <p:cNvSpPr>
              <a:spLocks noChangeShapeType="1"/>
            </p:cNvSpPr>
            <p:nvPr/>
          </p:nvSpPr>
          <p:spPr bwMode="auto">
            <a:xfrm>
              <a:off x="539054" y="2274463"/>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31" name="Line 10"/>
            <p:cNvSpPr>
              <a:spLocks noChangeShapeType="1"/>
            </p:cNvSpPr>
            <p:nvPr/>
          </p:nvSpPr>
          <p:spPr bwMode="auto">
            <a:xfrm>
              <a:off x="539054" y="1835554"/>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32" name="Line 11"/>
            <p:cNvSpPr>
              <a:spLocks noChangeShapeType="1"/>
            </p:cNvSpPr>
            <p:nvPr/>
          </p:nvSpPr>
          <p:spPr bwMode="auto">
            <a:xfrm>
              <a:off x="539054" y="1391125"/>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33" name="Rectangle 12"/>
            <p:cNvSpPr>
              <a:spLocks noChangeArrowheads="1"/>
            </p:cNvSpPr>
            <p:nvPr/>
          </p:nvSpPr>
          <p:spPr bwMode="auto">
            <a:xfrm>
              <a:off x="539054" y="2821028"/>
              <a:ext cx="2624197" cy="1159381"/>
            </a:xfrm>
            <a:prstGeom prst="rect">
              <a:avLst/>
            </a:prstGeom>
            <a:solidFill>
              <a:srgbClr val="FFFFFF"/>
            </a:solidFill>
            <a:ln w="4">
              <a:solidFill>
                <a:srgbClr val="FFFFFF"/>
              </a:solidFill>
              <a:miter lim="800000"/>
              <a:headEnd/>
              <a:tailEnd/>
            </a:ln>
          </p:spPr>
          <p:txBody>
            <a:bodyPr/>
            <a:lstStyle/>
            <a:p>
              <a:pPr eaLnBrk="1" hangingPunct="1"/>
              <a:endParaRPr lang="en-US" sz="1800" b="0">
                <a:solidFill>
                  <a:srgbClr val="000000"/>
                </a:solidFill>
              </a:endParaRPr>
            </a:p>
          </p:txBody>
        </p:sp>
        <p:sp>
          <p:nvSpPr>
            <p:cNvPr id="5134" name="Line 13"/>
            <p:cNvSpPr>
              <a:spLocks noChangeShapeType="1"/>
            </p:cNvSpPr>
            <p:nvPr/>
          </p:nvSpPr>
          <p:spPr bwMode="auto">
            <a:xfrm>
              <a:off x="539054" y="3858950"/>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35" name="Line 14"/>
            <p:cNvSpPr>
              <a:spLocks noChangeShapeType="1"/>
            </p:cNvSpPr>
            <p:nvPr/>
          </p:nvSpPr>
          <p:spPr bwMode="auto">
            <a:xfrm>
              <a:off x="539054" y="3420041"/>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36" name="Line 15"/>
            <p:cNvSpPr>
              <a:spLocks noChangeShapeType="1"/>
            </p:cNvSpPr>
            <p:nvPr/>
          </p:nvSpPr>
          <p:spPr bwMode="auto">
            <a:xfrm>
              <a:off x="539054" y="2975612"/>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37" name="Rectangle 16"/>
            <p:cNvSpPr>
              <a:spLocks noChangeArrowheads="1"/>
            </p:cNvSpPr>
            <p:nvPr/>
          </p:nvSpPr>
          <p:spPr bwMode="auto">
            <a:xfrm>
              <a:off x="539054" y="4405515"/>
              <a:ext cx="2624197" cy="1159381"/>
            </a:xfrm>
            <a:prstGeom prst="rect">
              <a:avLst/>
            </a:prstGeom>
            <a:solidFill>
              <a:srgbClr val="FFFFFF"/>
            </a:solidFill>
            <a:ln w="4">
              <a:solidFill>
                <a:srgbClr val="FFFFFF"/>
              </a:solidFill>
              <a:miter lim="800000"/>
              <a:headEnd/>
              <a:tailEnd/>
            </a:ln>
          </p:spPr>
          <p:txBody>
            <a:bodyPr/>
            <a:lstStyle/>
            <a:p>
              <a:pPr eaLnBrk="1" hangingPunct="1"/>
              <a:endParaRPr lang="en-US" sz="1800" b="0">
                <a:solidFill>
                  <a:srgbClr val="000000"/>
                </a:solidFill>
              </a:endParaRPr>
            </a:p>
          </p:txBody>
        </p:sp>
        <p:sp>
          <p:nvSpPr>
            <p:cNvPr id="5138" name="Line 17"/>
            <p:cNvSpPr>
              <a:spLocks noChangeShapeType="1"/>
            </p:cNvSpPr>
            <p:nvPr/>
          </p:nvSpPr>
          <p:spPr bwMode="auto">
            <a:xfrm>
              <a:off x="539054" y="5443437"/>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39" name="Line 18"/>
            <p:cNvSpPr>
              <a:spLocks noChangeShapeType="1"/>
            </p:cNvSpPr>
            <p:nvPr/>
          </p:nvSpPr>
          <p:spPr bwMode="auto">
            <a:xfrm>
              <a:off x="539054" y="5004528"/>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40" name="Line 19"/>
            <p:cNvSpPr>
              <a:spLocks noChangeShapeType="1"/>
            </p:cNvSpPr>
            <p:nvPr/>
          </p:nvSpPr>
          <p:spPr bwMode="auto">
            <a:xfrm>
              <a:off x="539054" y="4560099"/>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41" name="Rectangle 20"/>
            <p:cNvSpPr>
              <a:spLocks noChangeArrowheads="1"/>
            </p:cNvSpPr>
            <p:nvPr/>
          </p:nvSpPr>
          <p:spPr bwMode="auto">
            <a:xfrm>
              <a:off x="833209" y="2205452"/>
              <a:ext cx="75163" cy="69011"/>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42" name="Rectangle 21"/>
            <p:cNvSpPr>
              <a:spLocks noChangeArrowheads="1"/>
            </p:cNvSpPr>
            <p:nvPr/>
          </p:nvSpPr>
          <p:spPr bwMode="auto">
            <a:xfrm>
              <a:off x="908372" y="2255140"/>
              <a:ext cx="72379" cy="19323"/>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43" name="Rectangle 22"/>
            <p:cNvSpPr>
              <a:spLocks noChangeArrowheads="1"/>
            </p:cNvSpPr>
            <p:nvPr/>
          </p:nvSpPr>
          <p:spPr bwMode="auto">
            <a:xfrm>
              <a:off x="982607" y="2205452"/>
              <a:ext cx="77018" cy="69011"/>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44" name="Rectangle 23"/>
            <p:cNvSpPr>
              <a:spLocks noChangeArrowheads="1"/>
            </p:cNvSpPr>
            <p:nvPr/>
          </p:nvSpPr>
          <p:spPr bwMode="auto">
            <a:xfrm>
              <a:off x="1059625" y="2186129"/>
              <a:ext cx="72379" cy="88334"/>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45" name="Rectangle 24"/>
            <p:cNvSpPr>
              <a:spLocks noChangeArrowheads="1"/>
            </p:cNvSpPr>
            <p:nvPr/>
          </p:nvSpPr>
          <p:spPr bwMode="auto">
            <a:xfrm>
              <a:off x="1133860" y="2205452"/>
              <a:ext cx="75163" cy="69011"/>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46" name="Rectangle 25"/>
            <p:cNvSpPr>
              <a:spLocks noChangeArrowheads="1"/>
            </p:cNvSpPr>
            <p:nvPr/>
          </p:nvSpPr>
          <p:spPr bwMode="auto">
            <a:xfrm>
              <a:off x="1209022" y="2117118"/>
              <a:ext cx="73307" cy="15734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47" name="Rectangle 26"/>
            <p:cNvSpPr>
              <a:spLocks noChangeArrowheads="1"/>
            </p:cNvSpPr>
            <p:nvPr/>
          </p:nvSpPr>
          <p:spPr bwMode="auto">
            <a:xfrm>
              <a:off x="1284186" y="2117118"/>
              <a:ext cx="74235" cy="15734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48" name="Rectangle 27"/>
            <p:cNvSpPr>
              <a:spLocks noChangeArrowheads="1"/>
            </p:cNvSpPr>
            <p:nvPr/>
          </p:nvSpPr>
          <p:spPr bwMode="auto">
            <a:xfrm>
              <a:off x="1358420" y="2136441"/>
              <a:ext cx="73307" cy="138022"/>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49" name="Rectangle 28"/>
            <p:cNvSpPr>
              <a:spLocks noChangeArrowheads="1"/>
            </p:cNvSpPr>
            <p:nvPr/>
          </p:nvSpPr>
          <p:spPr bwMode="auto">
            <a:xfrm>
              <a:off x="1433582" y="1863159"/>
              <a:ext cx="74235" cy="411304"/>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50" name="Rectangle 29"/>
            <p:cNvSpPr>
              <a:spLocks noChangeArrowheads="1"/>
            </p:cNvSpPr>
            <p:nvPr/>
          </p:nvSpPr>
          <p:spPr bwMode="auto">
            <a:xfrm>
              <a:off x="1507817" y="2048108"/>
              <a:ext cx="73307" cy="22635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51" name="Rectangle 30"/>
            <p:cNvSpPr>
              <a:spLocks noChangeArrowheads="1"/>
            </p:cNvSpPr>
            <p:nvPr/>
          </p:nvSpPr>
          <p:spPr bwMode="auto">
            <a:xfrm>
              <a:off x="1582980" y="1888003"/>
              <a:ext cx="77018" cy="386460"/>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52" name="Rectangle 31"/>
            <p:cNvSpPr>
              <a:spLocks noChangeArrowheads="1"/>
            </p:cNvSpPr>
            <p:nvPr/>
          </p:nvSpPr>
          <p:spPr bwMode="auto">
            <a:xfrm>
              <a:off x="1659999" y="1427011"/>
              <a:ext cx="74235" cy="847452"/>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53" name="Rectangle 32"/>
            <p:cNvSpPr>
              <a:spLocks noChangeArrowheads="1"/>
            </p:cNvSpPr>
            <p:nvPr/>
          </p:nvSpPr>
          <p:spPr bwMode="auto">
            <a:xfrm>
              <a:off x="1734233" y="1634043"/>
              <a:ext cx="73307" cy="640420"/>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54" name="Rectangle 33"/>
            <p:cNvSpPr>
              <a:spLocks noChangeArrowheads="1"/>
            </p:cNvSpPr>
            <p:nvPr/>
          </p:nvSpPr>
          <p:spPr bwMode="auto">
            <a:xfrm>
              <a:off x="1809396" y="1680970"/>
              <a:ext cx="74235" cy="593493"/>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55" name="Rectangle 34"/>
            <p:cNvSpPr>
              <a:spLocks noChangeArrowheads="1"/>
            </p:cNvSpPr>
            <p:nvPr/>
          </p:nvSpPr>
          <p:spPr bwMode="auto">
            <a:xfrm>
              <a:off x="1883630" y="1703054"/>
              <a:ext cx="73307" cy="571409"/>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56" name="Rectangle 35"/>
            <p:cNvSpPr>
              <a:spLocks noChangeArrowheads="1"/>
            </p:cNvSpPr>
            <p:nvPr/>
          </p:nvSpPr>
          <p:spPr bwMode="auto">
            <a:xfrm>
              <a:off x="1958793" y="1680970"/>
              <a:ext cx="75163" cy="593493"/>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57" name="Rectangle 36"/>
            <p:cNvSpPr>
              <a:spLocks noChangeArrowheads="1"/>
            </p:cNvSpPr>
            <p:nvPr/>
          </p:nvSpPr>
          <p:spPr bwMode="auto">
            <a:xfrm>
              <a:off x="2033956" y="1449094"/>
              <a:ext cx="72379" cy="825369"/>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58" name="Rectangle 37"/>
            <p:cNvSpPr>
              <a:spLocks noChangeArrowheads="1"/>
            </p:cNvSpPr>
            <p:nvPr/>
          </p:nvSpPr>
          <p:spPr bwMode="auto">
            <a:xfrm>
              <a:off x="2108190" y="1749981"/>
              <a:ext cx="75163" cy="524482"/>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59" name="Rectangle 38"/>
            <p:cNvSpPr>
              <a:spLocks noChangeArrowheads="1"/>
            </p:cNvSpPr>
            <p:nvPr/>
          </p:nvSpPr>
          <p:spPr bwMode="auto">
            <a:xfrm>
              <a:off x="2183353" y="1932169"/>
              <a:ext cx="73307" cy="342293"/>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60" name="Rectangle 39"/>
            <p:cNvSpPr>
              <a:spLocks noChangeArrowheads="1"/>
            </p:cNvSpPr>
            <p:nvPr/>
          </p:nvSpPr>
          <p:spPr bwMode="auto">
            <a:xfrm>
              <a:off x="2258516" y="2048108"/>
              <a:ext cx="76091" cy="22635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61" name="Rectangle 40"/>
            <p:cNvSpPr>
              <a:spLocks noChangeArrowheads="1"/>
            </p:cNvSpPr>
            <p:nvPr/>
          </p:nvSpPr>
          <p:spPr bwMode="auto">
            <a:xfrm>
              <a:off x="2334607" y="2164046"/>
              <a:ext cx="73307" cy="110417"/>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62" name="Rectangle 41"/>
            <p:cNvSpPr>
              <a:spLocks noChangeArrowheads="1"/>
            </p:cNvSpPr>
            <p:nvPr/>
          </p:nvSpPr>
          <p:spPr bwMode="auto">
            <a:xfrm>
              <a:off x="2409769" y="2164046"/>
              <a:ext cx="74235" cy="110417"/>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63" name="Rectangle 42"/>
            <p:cNvSpPr>
              <a:spLocks noChangeArrowheads="1"/>
            </p:cNvSpPr>
            <p:nvPr/>
          </p:nvSpPr>
          <p:spPr bwMode="auto">
            <a:xfrm>
              <a:off x="2484003" y="2136441"/>
              <a:ext cx="75163" cy="138022"/>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64" name="Rectangle 43"/>
            <p:cNvSpPr>
              <a:spLocks noChangeArrowheads="1"/>
            </p:cNvSpPr>
            <p:nvPr/>
          </p:nvSpPr>
          <p:spPr bwMode="auto">
            <a:xfrm>
              <a:off x="2558238" y="2205452"/>
              <a:ext cx="73307" cy="69011"/>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65" name="Rectangle 44"/>
            <p:cNvSpPr>
              <a:spLocks noChangeArrowheads="1"/>
            </p:cNvSpPr>
            <p:nvPr/>
          </p:nvSpPr>
          <p:spPr bwMode="auto">
            <a:xfrm>
              <a:off x="2633401" y="2205452"/>
              <a:ext cx="74235" cy="69011"/>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166" name="Freeform 45"/>
            <p:cNvSpPr>
              <a:spLocks/>
            </p:cNvSpPr>
            <p:nvPr/>
          </p:nvSpPr>
          <p:spPr bwMode="auto">
            <a:xfrm>
              <a:off x="674533" y="1656126"/>
              <a:ext cx="2192708" cy="610055"/>
            </a:xfrm>
            <a:custGeom>
              <a:avLst/>
              <a:gdLst>
                <a:gd name="T0" fmla="*/ 2147483647 w 1231"/>
                <a:gd name="T1" fmla="*/ 2147483647 h 115"/>
                <a:gd name="T2" fmla="*/ 2147483647 w 1231"/>
                <a:gd name="T3" fmla="*/ 2147483647 h 115"/>
                <a:gd name="T4" fmla="*/ 2147483647 w 1231"/>
                <a:gd name="T5" fmla="*/ 2147483647 h 115"/>
                <a:gd name="T6" fmla="*/ 2147483647 w 1231"/>
                <a:gd name="T7" fmla="*/ 2147483647 h 115"/>
                <a:gd name="T8" fmla="*/ 2147483647 w 1231"/>
                <a:gd name="T9" fmla="*/ 2147483647 h 115"/>
                <a:gd name="T10" fmla="*/ 2147483647 w 1231"/>
                <a:gd name="T11" fmla="*/ 2147483647 h 115"/>
                <a:gd name="T12" fmla="*/ 2147483647 w 1231"/>
                <a:gd name="T13" fmla="*/ 2147483647 h 115"/>
                <a:gd name="T14" fmla="*/ 2147483647 w 1231"/>
                <a:gd name="T15" fmla="*/ 2147483647 h 115"/>
                <a:gd name="T16" fmla="*/ 2147483647 w 1231"/>
                <a:gd name="T17" fmla="*/ 2147483647 h 115"/>
                <a:gd name="T18" fmla="*/ 2147483647 w 1231"/>
                <a:gd name="T19" fmla="*/ 2147483647 h 115"/>
                <a:gd name="T20" fmla="*/ 2147483647 w 1231"/>
                <a:gd name="T21" fmla="*/ 2147483647 h 115"/>
                <a:gd name="T22" fmla="*/ 2147483647 w 1231"/>
                <a:gd name="T23" fmla="*/ 2147483647 h 115"/>
                <a:gd name="T24" fmla="*/ 2147483647 w 1231"/>
                <a:gd name="T25" fmla="*/ 2147483647 h 115"/>
                <a:gd name="T26" fmla="*/ 2147483647 w 1231"/>
                <a:gd name="T27" fmla="*/ 2147483647 h 115"/>
                <a:gd name="T28" fmla="*/ 2147483647 w 1231"/>
                <a:gd name="T29" fmla="*/ 2147483647 h 115"/>
                <a:gd name="T30" fmla="*/ 2147483647 w 1231"/>
                <a:gd name="T31" fmla="*/ 2147483647 h 115"/>
                <a:gd name="T32" fmla="*/ 2147483647 w 1231"/>
                <a:gd name="T33" fmla="*/ 2147483647 h 115"/>
                <a:gd name="T34" fmla="*/ 2147483647 w 1231"/>
                <a:gd name="T35" fmla="*/ 2147483647 h 115"/>
                <a:gd name="T36" fmla="*/ 2147483647 w 1231"/>
                <a:gd name="T37" fmla="*/ 2147483647 h 115"/>
                <a:gd name="T38" fmla="*/ 2147483647 w 1231"/>
                <a:gd name="T39" fmla="*/ 2147483647 h 115"/>
                <a:gd name="T40" fmla="*/ 2147483647 w 1231"/>
                <a:gd name="T41" fmla="*/ 2147483647 h 115"/>
                <a:gd name="T42" fmla="*/ 2147483647 w 1231"/>
                <a:gd name="T43" fmla="*/ 2147483647 h 115"/>
                <a:gd name="T44" fmla="*/ 2147483647 w 1231"/>
                <a:gd name="T45" fmla="*/ 2147483647 h 115"/>
                <a:gd name="T46" fmla="*/ 2147483647 w 1231"/>
                <a:gd name="T47" fmla="*/ 2147483647 h 115"/>
                <a:gd name="T48" fmla="*/ 2147483647 w 1231"/>
                <a:gd name="T49" fmla="*/ 2147483647 h 115"/>
                <a:gd name="T50" fmla="*/ 2147483647 w 1231"/>
                <a:gd name="T51" fmla="*/ 2147483647 h 115"/>
                <a:gd name="T52" fmla="*/ 2147483647 w 1231"/>
                <a:gd name="T53" fmla="*/ 2147483647 h 115"/>
                <a:gd name="T54" fmla="*/ 2147483647 w 1231"/>
                <a:gd name="T55" fmla="*/ 0 h 115"/>
                <a:gd name="T56" fmla="*/ 2147483647 w 1231"/>
                <a:gd name="T57" fmla="*/ 2147483647 h 115"/>
                <a:gd name="T58" fmla="*/ 2147483647 w 1231"/>
                <a:gd name="T59" fmla="*/ 2147483647 h 115"/>
                <a:gd name="T60" fmla="*/ 2147483647 w 1231"/>
                <a:gd name="T61" fmla="*/ 2147483647 h 115"/>
                <a:gd name="T62" fmla="*/ 2147483647 w 1231"/>
                <a:gd name="T63" fmla="*/ 2147483647 h 115"/>
                <a:gd name="T64" fmla="*/ 2147483647 w 1231"/>
                <a:gd name="T65" fmla="*/ 2147483647 h 115"/>
                <a:gd name="T66" fmla="*/ 2147483647 w 1231"/>
                <a:gd name="T67" fmla="*/ 2147483647 h 115"/>
                <a:gd name="T68" fmla="*/ 2147483647 w 1231"/>
                <a:gd name="T69" fmla="*/ 2147483647 h 115"/>
                <a:gd name="T70" fmla="*/ 2147483647 w 1231"/>
                <a:gd name="T71" fmla="*/ 2147483647 h 115"/>
                <a:gd name="T72" fmla="*/ 2147483647 w 1231"/>
                <a:gd name="T73" fmla="*/ 2147483647 h 115"/>
                <a:gd name="T74" fmla="*/ 2147483647 w 1231"/>
                <a:gd name="T75" fmla="*/ 2147483647 h 115"/>
                <a:gd name="T76" fmla="*/ 2147483647 w 1231"/>
                <a:gd name="T77" fmla="*/ 2147483647 h 115"/>
                <a:gd name="T78" fmla="*/ 2147483647 w 1231"/>
                <a:gd name="T79" fmla="*/ 2147483647 h 115"/>
                <a:gd name="T80" fmla="*/ 2147483647 w 1231"/>
                <a:gd name="T81" fmla="*/ 2147483647 h 115"/>
                <a:gd name="T82" fmla="*/ 2147483647 w 1231"/>
                <a:gd name="T83" fmla="*/ 2147483647 h 115"/>
                <a:gd name="T84" fmla="*/ 2147483647 w 1231"/>
                <a:gd name="T85" fmla="*/ 2147483647 h 115"/>
                <a:gd name="T86" fmla="*/ 2147483647 w 1231"/>
                <a:gd name="T87" fmla="*/ 2147483647 h 115"/>
                <a:gd name="T88" fmla="*/ 2147483647 w 1231"/>
                <a:gd name="T89" fmla="*/ 2147483647 h 115"/>
                <a:gd name="T90" fmla="*/ 2147483647 w 1231"/>
                <a:gd name="T91" fmla="*/ 2147483647 h 115"/>
                <a:gd name="T92" fmla="*/ 2147483647 w 1231"/>
                <a:gd name="T93" fmla="*/ 2147483647 h 115"/>
                <a:gd name="T94" fmla="*/ 2147483647 w 1231"/>
                <a:gd name="T95" fmla="*/ 2147483647 h 115"/>
                <a:gd name="T96" fmla="*/ 2147483647 w 1231"/>
                <a:gd name="T97" fmla="*/ 2147483647 h 115"/>
                <a:gd name="T98" fmla="*/ 2147483647 w 1231"/>
                <a:gd name="T99" fmla="*/ 2147483647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1" h="115">
                  <a:moveTo>
                    <a:pt x="0" y="115"/>
                  </a:moveTo>
                  <a:lnTo>
                    <a:pt x="12" y="115"/>
                  </a:lnTo>
                  <a:lnTo>
                    <a:pt x="25" y="115"/>
                  </a:lnTo>
                  <a:lnTo>
                    <a:pt x="37" y="114"/>
                  </a:lnTo>
                  <a:lnTo>
                    <a:pt x="50" y="114"/>
                  </a:lnTo>
                  <a:lnTo>
                    <a:pt x="62" y="113"/>
                  </a:lnTo>
                  <a:lnTo>
                    <a:pt x="75" y="112"/>
                  </a:lnTo>
                  <a:lnTo>
                    <a:pt x="87" y="112"/>
                  </a:lnTo>
                  <a:lnTo>
                    <a:pt x="100" y="111"/>
                  </a:lnTo>
                  <a:lnTo>
                    <a:pt x="112" y="111"/>
                  </a:lnTo>
                  <a:lnTo>
                    <a:pt x="124" y="110"/>
                  </a:lnTo>
                  <a:lnTo>
                    <a:pt x="137" y="109"/>
                  </a:lnTo>
                  <a:lnTo>
                    <a:pt x="149" y="109"/>
                  </a:lnTo>
                  <a:lnTo>
                    <a:pt x="162" y="108"/>
                  </a:lnTo>
                  <a:lnTo>
                    <a:pt x="174" y="107"/>
                  </a:lnTo>
                  <a:lnTo>
                    <a:pt x="187" y="106"/>
                  </a:lnTo>
                  <a:lnTo>
                    <a:pt x="199" y="105"/>
                  </a:lnTo>
                  <a:lnTo>
                    <a:pt x="211" y="103"/>
                  </a:lnTo>
                  <a:lnTo>
                    <a:pt x="224" y="102"/>
                  </a:lnTo>
                  <a:lnTo>
                    <a:pt x="236" y="101"/>
                  </a:lnTo>
                  <a:lnTo>
                    <a:pt x="249" y="100"/>
                  </a:lnTo>
                  <a:lnTo>
                    <a:pt x="261" y="99"/>
                  </a:lnTo>
                  <a:lnTo>
                    <a:pt x="274" y="97"/>
                  </a:lnTo>
                  <a:lnTo>
                    <a:pt x="286" y="95"/>
                  </a:lnTo>
                  <a:lnTo>
                    <a:pt x="299" y="93"/>
                  </a:lnTo>
                  <a:lnTo>
                    <a:pt x="311" y="91"/>
                  </a:lnTo>
                  <a:lnTo>
                    <a:pt x="323" y="89"/>
                  </a:lnTo>
                  <a:lnTo>
                    <a:pt x="336" y="87"/>
                  </a:lnTo>
                  <a:lnTo>
                    <a:pt x="348" y="85"/>
                  </a:lnTo>
                  <a:lnTo>
                    <a:pt x="361" y="82"/>
                  </a:lnTo>
                  <a:lnTo>
                    <a:pt x="373" y="79"/>
                  </a:lnTo>
                  <a:lnTo>
                    <a:pt x="386" y="76"/>
                  </a:lnTo>
                  <a:lnTo>
                    <a:pt x="398" y="73"/>
                  </a:lnTo>
                  <a:lnTo>
                    <a:pt x="410" y="69"/>
                  </a:lnTo>
                  <a:lnTo>
                    <a:pt x="423" y="65"/>
                  </a:lnTo>
                  <a:lnTo>
                    <a:pt x="435" y="61"/>
                  </a:lnTo>
                  <a:lnTo>
                    <a:pt x="448" y="56"/>
                  </a:lnTo>
                  <a:lnTo>
                    <a:pt x="460" y="52"/>
                  </a:lnTo>
                  <a:lnTo>
                    <a:pt x="473" y="48"/>
                  </a:lnTo>
                  <a:lnTo>
                    <a:pt x="485" y="44"/>
                  </a:lnTo>
                  <a:lnTo>
                    <a:pt x="498" y="40"/>
                  </a:lnTo>
                  <a:lnTo>
                    <a:pt x="510" y="36"/>
                  </a:lnTo>
                  <a:lnTo>
                    <a:pt x="522" y="32"/>
                  </a:lnTo>
                  <a:lnTo>
                    <a:pt x="535" y="29"/>
                  </a:lnTo>
                  <a:lnTo>
                    <a:pt x="547" y="25"/>
                  </a:lnTo>
                  <a:lnTo>
                    <a:pt x="560" y="22"/>
                  </a:lnTo>
                  <a:lnTo>
                    <a:pt x="572" y="19"/>
                  </a:lnTo>
                  <a:lnTo>
                    <a:pt x="585" y="16"/>
                  </a:lnTo>
                  <a:lnTo>
                    <a:pt x="597" y="13"/>
                  </a:lnTo>
                  <a:lnTo>
                    <a:pt x="609" y="10"/>
                  </a:lnTo>
                  <a:lnTo>
                    <a:pt x="622" y="8"/>
                  </a:lnTo>
                  <a:lnTo>
                    <a:pt x="634" y="6"/>
                  </a:lnTo>
                  <a:lnTo>
                    <a:pt x="647" y="4"/>
                  </a:lnTo>
                  <a:lnTo>
                    <a:pt x="659" y="2"/>
                  </a:lnTo>
                  <a:lnTo>
                    <a:pt x="672" y="1"/>
                  </a:lnTo>
                  <a:lnTo>
                    <a:pt x="684" y="0"/>
                  </a:lnTo>
                  <a:lnTo>
                    <a:pt x="697" y="0"/>
                  </a:lnTo>
                  <a:lnTo>
                    <a:pt x="709" y="1"/>
                  </a:lnTo>
                  <a:lnTo>
                    <a:pt x="721" y="2"/>
                  </a:lnTo>
                  <a:lnTo>
                    <a:pt x="734" y="4"/>
                  </a:lnTo>
                  <a:lnTo>
                    <a:pt x="746" y="6"/>
                  </a:lnTo>
                  <a:lnTo>
                    <a:pt x="759" y="9"/>
                  </a:lnTo>
                  <a:lnTo>
                    <a:pt x="771" y="13"/>
                  </a:lnTo>
                  <a:lnTo>
                    <a:pt x="784" y="16"/>
                  </a:lnTo>
                  <a:lnTo>
                    <a:pt x="796" y="20"/>
                  </a:lnTo>
                  <a:lnTo>
                    <a:pt x="808" y="24"/>
                  </a:lnTo>
                  <a:lnTo>
                    <a:pt x="821" y="28"/>
                  </a:lnTo>
                  <a:lnTo>
                    <a:pt x="833" y="31"/>
                  </a:lnTo>
                  <a:lnTo>
                    <a:pt x="846" y="35"/>
                  </a:lnTo>
                  <a:lnTo>
                    <a:pt x="858" y="39"/>
                  </a:lnTo>
                  <a:lnTo>
                    <a:pt x="871" y="44"/>
                  </a:lnTo>
                  <a:lnTo>
                    <a:pt x="883" y="48"/>
                  </a:lnTo>
                  <a:lnTo>
                    <a:pt x="896" y="53"/>
                  </a:lnTo>
                  <a:lnTo>
                    <a:pt x="908" y="57"/>
                  </a:lnTo>
                  <a:lnTo>
                    <a:pt x="920" y="62"/>
                  </a:lnTo>
                  <a:lnTo>
                    <a:pt x="933" y="67"/>
                  </a:lnTo>
                  <a:lnTo>
                    <a:pt x="945" y="71"/>
                  </a:lnTo>
                  <a:lnTo>
                    <a:pt x="958" y="75"/>
                  </a:lnTo>
                  <a:lnTo>
                    <a:pt x="970" y="79"/>
                  </a:lnTo>
                  <a:lnTo>
                    <a:pt x="983" y="83"/>
                  </a:lnTo>
                  <a:lnTo>
                    <a:pt x="995" y="87"/>
                  </a:lnTo>
                  <a:lnTo>
                    <a:pt x="1007" y="90"/>
                  </a:lnTo>
                  <a:lnTo>
                    <a:pt x="1020" y="93"/>
                  </a:lnTo>
                  <a:lnTo>
                    <a:pt x="1032" y="96"/>
                  </a:lnTo>
                  <a:lnTo>
                    <a:pt x="1045" y="98"/>
                  </a:lnTo>
                  <a:lnTo>
                    <a:pt x="1057" y="100"/>
                  </a:lnTo>
                  <a:lnTo>
                    <a:pt x="1070" y="102"/>
                  </a:lnTo>
                  <a:lnTo>
                    <a:pt x="1082" y="103"/>
                  </a:lnTo>
                  <a:lnTo>
                    <a:pt x="1095" y="105"/>
                  </a:lnTo>
                  <a:lnTo>
                    <a:pt x="1107" y="106"/>
                  </a:lnTo>
                  <a:lnTo>
                    <a:pt x="1119" y="107"/>
                  </a:lnTo>
                  <a:lnTo>
                    <a:pt x="1132" y="108"/>
                  </a:lnTo>
                  <a:lnTo>
                    <a:pt x="1144" y="109"/>
                  </a:lnTo>
                  <a:lnTo>
                    <a:pt x="1157" y="110"/>
                  </a:lnTo>
                  <a:lnTo>
                    <a:pt x="1169" y="111"/>
                  </a:lnTo>
                  <a:lnTo>
                    <a:pt x="1182" y="112"/>
                  </a:lnTo>
                  <a:lnTo>
                    <a:pt x="1194" y="112"/>
                  </a:lnTo>
                  <a:lnTo>
                    <a:pt x="1206" y="113"/>
                  </a:lnTo>
                  <a:lnTo>
                    <a:pt x="1219" y="114"/>
                  </a:lnTo>
                  <a:lnTo>
                    <a:pt x="1231" y="115"/>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b="0">
                <a:solidFill>
                  <a:srgbClr val="000000"/>
                </a:solidFill>
              </a:endParaRPr>
            </a:p>
          </p:txBody>
        </p:sp>
        <p:sp>
          <p:nvSpPr>
            <p:cNvPr id="5167" name="Line 46"/>
            <p:cNvSpPr>
              <a:spLocks noChangeShapeType="1"/>
            </p:cNvSpPr>
            <p:nvPr/>
          </p:nvSpPr>
          <p:spPr bwMode="auto">
            <a:xfrm>
              <a:off x="674533"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68" name="Line 47"/>
            <p:cNvSpPr>
              <a:spLocks noChangeShapeType="1"/>
            </p:cNvSpPr>
            <p:nvPr/>
          </p:nvSpPr>
          <p:spPr bwMode="auto">
            <a:xfrm>
              <a:off x="695875"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69" name="Line 48"/>
            <p:cNvSpPr>
              <a:spLocks noChangeShapeType="1"/>
            </p:cNvSpPr>
            <p:nvPr/>
          </p:nvSpPr>
          <p:spPr bwMode="auto">
            <a:xfrm>
              <a:off x="719073"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70" name="Line 49"/>
            <p:cNvSpPr>
              <a:spLocks noChangeShapeType="1"/>
            </p:cNvSpPr>
            <p:nvPr/>
          </p:nvSpPr>
          <p:spPr bwMode="auto">
            <a:xfrm>
              <a:off x="740416" y="22606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71" name="Line 50"/>
            <p:cNvSpPr>
              <a:spLocks noChangeShapeType="1"/>
            </p:cNvSpPr>
            <p:nvPr/>
          </p:nvSpPr>
          <p:spPr bwMode="auto">
            <a:xfrm>
              <a:off x="763614" y="22606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72" name="Line 51"/>
            <p:cNvSpPr>
              <a:spLocks noChangeShapeType="1"/>
            </p:cNvSpPr>
            <p:nvPr/>
          </p:nvSpPr>
          <p:spPr bwMode="auto">
            <a:xfrm>
              <a:off x="784957" y="225514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73" name="Line 52"/>
            <p:cNvSpPr>
              <a:spLocks noChangeShapeType="1"/>
            </p:cNvSpPr>
            <p:nvPr/>
          </p:nvSpPr>
          <p:spPr bwMode="auto">
            <a:xfrm>
              <a:off x="808155"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74" name="Line 53"/>
            <p:cNvSpPr>
              <a:spLocks noChangeShapeType="1"/>
            </p:cNvSpPr>
            <p:nvPr/>
          </p:nvSpPr>
          <p:spPr bwMode="auto">
            <a:xfrm>
              <a:off x="829498"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75" name="Line 54"/>
            <p:cNvSpPr>
              <a:spLocks noChangeShapeType="1"/>
            </p:cNvSpPr>
            <p:nvPr/>
          </p:nvSpPr>
          <p:spPr bwMode="auto">
            <a:xfrm>
              <a:off x="852696" y="224409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76" name="Line 55"/>
            <p:cNvSpPr>
              <a:spLocks noChangeShapeType="1"/>
            </p:cNvSpPr>
            <p:nvPr/>
          </p:nvSpPr>
          <p:spPr bwMode="auto">
            <a:xfrm>
              <a:off x="874038" y="224409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77" name="Line 56"/>
            <p:cNvSpPr>
              <a:spLocks noChangeShapeType="1"/>
            </p:cNvSpPr>
            <p:nvPr/>
          </p:nvSpPr>
          <p:spPr bwMode="auto">
            <a:xfrm>
              <a:off x="895381" y="22385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78" name="Line 57"/>
            <p:cNvSpPr>
              <a:spLocks noChangeShapeType="1"/>
            </p:cNvSpPr>
            <p:nvPr/>
          </p:nvSpPr>
          <p:spPr bwMode="auto">
            <a:xfrm>
              <a:off x="918579" y="22330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79" name="Line 58"/>
            <p:cNvSpPr>
              <a:spLocks noChangeShapeType="1"/>
            </p:cNvSpPr>
            <p:nvPr/>
          </p:nvSpPr>
          <p:spPr bwMode="auto">
            <a:xfrm>
              <a:off x="939922" y="22330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80" name="Line 59"/>
            <p:cNvSpPr>
              <a:spLocks noChangeShapeType="1"/>
            </p:cNvSpPr>
            <p:nvPr/>
          </p:nvSpPr>
          <p:spPr bwMode="auto">
            <a:xfrm>
              <a:off x="963120" y="22275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81" name="Line 60"/>
            <p:cNvSpPr>
              <a:spLocks noChangeShapeType="1"/>
            </p:cNvSpPr>
            <p:nvPr/>
          </p:nvSpPr>
          <p:spPr bwMode="auto">
            <a:xfrm>
              <a:off x="984463" y="222201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82" name="Line 61"/>
            <p:cNvSpPr>
              <a:spLocks noChangeShapeType="1"/>
            </p:cNvSpPr>
            <p:nvPr/>
          </p:nvSpPr>
          <p:spPr bwMode="auto">
            <a:xfrm>
              <a:off x="1007661" y="221649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83" name="Line 62"/>
            <p:cNvSpPr>
              <a:spLocks noChangeShapeType="1"/>
            </p:cNvSpPr>
            <p:nvPr/>
          </p:nvSpPr>
          <p:spPr bwMode="auto">
            <a:xfrm>
              <a:off x="1029003" y="22109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84" name="Line 63"/>
            <p:cNvSpPr>
              <a:spLocks noChangeShapeType="1"/>
            </p:cNvSpPr>
            <p:nvPr/>
          </p:nvSpPr>
          <p:spPr bwMode="auto">
            <a:xfrm>
              <a:off x="1050346" y="220269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85" name="Line 64"/>
            <p:cNvSpPr>
              <a:spLocks noChangeShapeType="1"/>
            </p:cNvSpPr>
            <p:nvPr/>
          </p:nvSpPr>
          <p:spPr bwMode="auto">
            <a:xfrm>
              <a:off x="1073544" y="21971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86" name="Line 65"/>
            <p:cNvSpPr>
              <a:spLocks noChangeShapeType="1"/>
            </p:cNvSpPr>
            <p:nvPr/>
          </p:nvSpPr>
          <p:spPr bwMode="auto">
            <a:xfrm>
              <a:off x="1094887" y="219165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87" name="Line 66"/>
            <p:cNvSpPr>
              <a:spLocks noChangeShapeType="1"/>
            </p:cNvSpPr>
            <p:nvPr/>
          </p:nvSpPr>
          <p:spPr bwMode="auto">
            <a:xfrm>
              <a:off x="1118085" y="21861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88" name="Line 67"/>
            <p:cNvSpPr>
              <a:spLocks noChangeShapeType="1"/>
            </p:cNvSpPr>
            <p:nvPr/>
          </p:nvSpPr>
          <p:spPr bwMode="auto">
            <a:xfrm>
              <a:off x="1139427" y="21806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89" name="Line 68"/>
            <p:cNvSpPr>
              <a:spLocks noChangeShapeType="1"/>
            </p:cNvSpPr>
            <p:nvPr/>
          </p:nvSpPr>
          <p:spPr bwMode="auto">
            <a:xfrm>
              <a:off x="1162626" y="216956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90" name="Line 69"/>
            <p:cNvSpPr>
              <a:spLocks noChangeShapeType="1"/>
            </p:cNvSpPr>
            <p:nvPr/>
          </p:nvSpPr>
          <p:spPr bwMode="auto">
            <a:xfrm>
              <a:off x="1183968" y="215852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91" name="Line 70"/>
            <p:cNvSpPr>
              <a:spLocks noChangeShapeType="1"/>
            </p:cNvSpPr>
            <p:nvPr/>
          </p:nvSpPr>
          <p:spPr bwMode="auto">
            <a:xfrm>
              <a:off x="1207167" y="214748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92" name="Line 71"/>
            <p:cNvSpPr>
              <a:spLocks noChangeShapeType="1"/>
            </p:cNvSpPr>
            <p:nvPr/>
          </p:nvSpPr>
          <p:spPr bwMode="auto">
            <a:xfrm>
              <a:off x="1228509" y="213644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93" name="Line 72"/>
            <p:cNvSpPr>
              <a:spLocks noChangeShapeType="1"/>
            </p:cNvSpPr>
            <p:nvPr/>
          </p:nvSpPr>
          <p:spPr bwMode="auto">
            <a:xfrm>
              <a:off x="1249852" y="212816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94" name="Line 73"/>
            <p:cNvSpPr>
              <a:spLocks noChangeShapeType="1"/>
            </p:cNvSpPr>
            <p:nvPr/>
          </p:nvSpPr>
          <p:spPr bwMode="auto">
            <a:xfrm>
              <a:off x="1273050" y="211711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95" name="Line 74"/>
            <p:cNvSpPr>
              <a:spLocks noChangeShapeType="1"/>
            </p:cNvSpPr>
            <p:nvPr/>
          </p:nvSpPr>
          <p:spPr bwMode="auto">
            <a:xfrm>
              <a:off x="1294392" y="21060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96" name="Line 75"/>
            <p:cNvSpPr>
              <a:spLocks noChangeShapeType="1"/>
            </p:cNvSpPr>
            <p:nvPr/>
          </p:nvSpPr>
          <p:spPr bwMode="auto">
            <a:xfrm>
              <a:off x="1317591" y="20895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97" name="Line 76"/>
            <p:cNvSpPr>
              <a:spLocks noChangeShapeType="1"/>
            </p:cNvSpPr>
            <p:nvPr/>
          </p:nvSpPr>
          <p:spPr bwMode="auto">
            <a:xfrm>
              <a:off x="1338933" y="20729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98" name="Line 77"/>
            <p:cNvSpPr>
              <a:spLocks noChangeShapeType="1"/>
            </p:cNvSpPr>
            <p:nvPr/>
          </p:nvSpPr>
          <p:spPr bwMode="auto">
            <a:xfrm>
              <a:off x="1362132" y="205914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199" name="Line 78"/>
            <p:cNvSpPr>
              <a:spLocks noChangeShapeType="1"/>
            </p:cNvSpPr>
            <p:nvPr/>
          </p:nvSpPr>
          <p:spPr bwMode="auto">
            <a:xfrm>
              <a:off x="1383474" y="204258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00" name="Line 79"/>
            <p:cNvSpPr>
              <a:spLocks noChangeShapeType="1"/>
            </p:cNvSpPr>
            <p:nvPr/>
          </p:nvSpPr>
          <p:spPr bwMode="auto">
            <a:xfrm>
              <a:off x="1404817" y="202050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01" name="Line 80"/>
            <p:cNvSpPr>
              <a:spLocks noChangeShapeType="1"/>
            </p:cNvSpPr>
            <p:nvPr/>
          </p:nvSpPr>
          <p:spPr bwMode="auto">
            <a:xfrm>
              <a:off x="1428015" y="200118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02" name="Line 81"/>
            <p:cNvSpPr>
              <a:spLocks noChangeShapeType="1"/>
            </p:cNvSpPr>
            <p:nvPr/>
          </p:nvSpPr>
          <p:spPr bwMode="auto">
            <a:xfrm>
              <a:off x="1449357" y="197909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03" name="Line 82"/>
            <p:cNvSpPr>
              <a:spLocks noChangeShapeType="1"/>
            </p:cNvSpPr>
            <p:nvPr/>
          </p:nvSpPr>
          <p:spPr bwMode="auto">
            <a:xfrm>
              <a:off x="1472556" y="195149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04" name="Line 83"/>
            <p:cNvSpPr>
              <a:spLocks noChangeShapeType="1"/>
            </p:cNvSpPr>
            <p:nvPr/>
          </p:nvSpPr>
          <p:spPr bwMode="auto">
            <a:xfrm>
              <a:off x="1493898" y="193216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05" name="Line 84"/>
            <p:cNvSpPr>
              <a:spLocks noChangeShapeType="1"/>
            </p:cNvSpPr>
            <p:nvPr/>
          </p:nvSpPr>
          <p:spPr bwMode="auto">
            <a:xfrm>
              <a:off x="1517096" y="19100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06" name="Line 85"/>
            <p:cNvSpPr>
              <a:spLocks noChangeShapeType="1"/>
            </p:cNvSpPr>
            <p:nvPr/>
          </p:nvSpPr>
          <p:spPr bwMode="auto">
            <a:xfrm>
              <a:off x="1538439" y="188800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07" name="Line 86"/>
            <p:cNvSpPr>
              <a:spLocks noChangeShapeType="1"/>
            </p:cNvSpPr>
            <p:nvPr/>
          </p:nvSpPr>
          <p:spPr bwMode="auto">
            <a:xfrm>
              <a:off x="1561637" y="186868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08" name="Line 87"/>
            <p:cNvSpPr>
              <a:spLocks noChangeShapeType="1"/>
            </p:cNvSpPr>
            <p:nvPr/>
          </p:nvSpPr>
          <p:spPr bwMode="auto">
            <a:xfrm>
              <a:off x="1582980" y="184659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09" name="Line 88"/>
            <p:cNvSpPr>
              <a:spLocks noChangeShapeType="1"/>
            </p:cNvSpPr>
            <p:nvPr/>
          </p:nvSpPr>
          <p:spPr bwMode="auto">
            <a:xfrm>
              <a:off x="1604322" y="18245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10" name="Line 89"/>
            <p:cNvSpPr>
              <a:spLocks noChangeShapeType="1"/>
            </p:cNvSpPr>
            <p:nvPr/>
          </p:nvSpPr>
          <p:spPr bwMode="auto">
            <a:xfrm>
              <a:off x="1627521" y="180795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11" name="Line 90"/>
            <p:cNvSpPr>
              <a:spLocks noChangeShapeType="1"/>
            </p:cNvSpPr>
            <p:nvPr/>
          </p:nvSpPr>
          <p:spPr bwMode="auto">
            <a:xfrm>
              <a:off x="1648863" y="178862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12" name="Line 91"/>
            <p:cNvSpPr>
              <a:spLocks noChangeShapeType="1"/>
            </p:cNvSpPr>
            <p:nvPr/>
          </p:nvSpPr>
          <p:spPr bwMode="auto">
            <a:xfrm>
              <a:off x="1672061" y="177206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13" name="Line 92"/>
            <p:cNvSpPr>
              <a:spLocks noChangeShapeType="1"/>
            </p:cNvSpPr>
            <p:nvPr/>
          </p:nvSpPr>
          <p:spPr bwMode="auto">
            <a:xfrm>
              <a:off x="1693404" y="17555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14" name="Line 93"/>
            <p:cNvSpPr>
              <a:spLocks noChangeShapeType="1"/>
            </p:cNvSpPr>
            <p:nvPr/>
          </p:nvSpPr>
          <p:spPr bwMode="auto">
            <a:xfrm>
              <a:off x="1716602" y="174170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15" name="Line 94"/>
            <p:cNvSpPr>
              <a:spLocks noChangeShapeType="1"/>
            </p:cNvSpPr>
            <p:nvPr/>
          </p:nvSpPr>
          <p:spPr bwMode="auto">
            <a:xfrm>
              <a:off x="1737945" y="17251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16" name="Line 95"/>
            <p:cNvSpPr>
              <a:spLocks noChangeShapeType="1"/>
            </p:cNvSpPr>
            <p:nvPr/>
          </p:nvSpPr>
          <p:spPr bwMode="auto">
            <a:xfrm>
              <a:off x="1759287" y="17085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17" name="Line 96"/>
            <p:cNvSpPr>
              <a:spLocks noChangeShapeType="1"/>
            </p:cNvSpPr>
            <p:nvPr/>
          </p:nvSpPr>
          <p:spPr bwMode="auto">
            <a:xfrm>
              <a:off x="1782486" y="169753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18" name="Line 97"/>
            <p:cNvSpPr>
              <a:spLocks noChangeShapeType="1"/>
            </p:cNvSpPr>
            <p:nvPr/>
          </p:nvSpPr>
          <p:spPr bwMode="auto">
            <a:xfrm>
              <a:off x="1803828" y="168649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19" name="Line 98"/>
            <p:cNvSpPr>
              <a:spLocks noChangeShapeType="1"/>
            </p:cNvSpPr>
            <p:nvPr/>
          </p:nvSpPr>
          <p:spPr bwMode="auto">
            <a:xfrm>
              <a:off x="1827026" y="167821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20" name="Line 99"/>
            <p:cNvSpPr>
              <a:spLocks noChangeShapeType="1"/>
            </p:cNvSpPr>
            <p:nvPr/>
          </p:nvSpPr>
          <p:spPr bwMode="auto">
            <a:xfrm>
              <a:off x="1848369" y="16671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21" name="Line 100"/>
            <p:cNvSpPr>
              <a:spLocks noChangeShapeType="1"/>
            </p:cNvSpPr>
            <p:nvPr/>
          </p:nvSpPr>
          <p:spPr bwMode="auto">
            <a:xfrm>
              <a:off x="1871567" y="16616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22" name="Line 101"/>
            <p:cNvSpPr>
              <a:spLocks noChangeShapeType="1"/>
            </p:cNvSpPr>
            <p:nvPr/>
          </p:nvSpPr>
          <p:spPr bwMode="auto">
            <a:xfrm>
              <a:off x="1892910" y="16561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23" name="Line 102"/>
            <p:cNvSpPr>
              <a:spLocks noChangeShapeType="1"/>
            </p:cNvSpPr>
            <p:nvPr/>
          </p:nvSpPr>
          <p:spPr bwMode="auto">
            <a:xfrm>
              <a:off x="1916108" y="16561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24" name="Line 103"/>
            <p:cNvSpPr>
              <a:spLocks noChangeShapeType="1"/>
            </p:cNvSpPr>
            <p:nvPr/>
          </p:nvSpPr>
          <p:spPr bwMode="auto">
            <a:xfrm>
              <a:off x="1937450" y="16616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25" name="Line 104"/>
            <p:cNvSpPr>
              <a:spLocks noChangeShapeType="1"/>
            </p:cNvSpPr>
            <p:nvPr/>
          </p:nvSpPr>
          <p:spPr bwMode="auto">
            <a:xfrm>
              <a:off x="1958793" y="16671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26" name="Line 105"/>
            <p:cNvSpPr>
              <a:spLocks noChangeShapeType="1"/>
            </p:cNvSpPr>
            <p:nvPr/>
          </p:nvSpPr>
          <p:spPr bwMode="auto">
            <a:xfrm>
              <a:off x="1981991" y="167821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27" name="Line 106"/>
            <p:cNvSpPr>
              <a:spLocks noChangeShapeType="1"/>
            </p:cNvSpPr>
            <p:nvPr/>
          </p:nvSpPr>
          <p:spPr bwMode="auto">
            <a:xfrm>
              <a:off x="2003334" y="168649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28" name="Line 107"/>
            <p:cNvSpPr>
              <a:spLocks noChangeShapeType="1"/>
            </p:cNvSpPr>
            <p:nvPr/>
          </p:nvSpPr>
          <p:spPr bwMode="auto">
            <a:xfrm>
              <a:off x="2026533" y="170305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29" name="Line 108"/>
            <p:cNvSpPr>
              <a:spLocks noChangeShapeType="1"/>
            </p:cNvSpPr>
            <p:nvPr/>
          </p:nvSpPr>
          <p:spPr bwMode="auto">
            <a:xfrm>
              <a:off x="2047875" y="17251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30" name="Line 109"/>
            <p:cNvSpPr>
              <a:spLocks noChangeShapeType="1"/>
            </p:cNvSpPr>
            <p:nvPr/>
          </p:nvSpPr>
          <p:spPr bwMode="auto">
            <a:xfrm>
              <a:off x="2071073" y="174170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31" name="Line 110"/>
            <p:cNvSpPr>
              <a:spLocks noChangeShapeType="1"/>
            </p:cNvSpPr>
            <p:nvPr/>
          </p:nvSpPr>
          <p:spPr bwMode="auto">
            <a:xfrm>
              <a:off x="2092416" y="176102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32" name="Line 111"/>
            <p:cNvSpPr>
              <a:spLocks noChangeShapeType="1"/>
            </p:cNvSpPr>
            <p:nvPr/>
          </p:nvSpPr>
          <p:spPr bwMode="auto">
            <a:xfrm>
              <a:off x="2113758" y="1783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33" name="Line 112"/>
            <p:cNvSpPr>
              <a:spLocks noChangeShapeType="1"/>
            </p:cNvSpPr>
            <p:nvPr/>
          </p:nvSpPr>
          <p:spPr bwMode="auto">
            <a:xfrm>
              <a:off x="2136957" y="180519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34" name="Line 113"/>
            <p:cNvSpPr>
              <a:spLocks noChangeShapeType="1"/>
            </p:cNvSpPr>
            <p:nvPr/>
          </p:nvSpPr>
          <p:spPr bwMode="auto">
            <a:xfrm>
              <a:off x="2158299" y="181899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35" name="Line 114"/>
            <p:cNvSpPr>
              <a:spLocks noChangeShapeType="1"/>
            </p:cNvSpPr>
            <p:nvPr/>
          </p:nvSpPr>
          <p:spPr bwMode="auto">
            <a:xfrm>
              <a:off x="2181498" y="18410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36" name="Line 115"/>
            <p:cNvSpPr>
              <a:spLocks noChangeShapeType="1"/>
            </p:cNvSpPr>
            <p:nvPr/>
          </p:nvSpPr>
          <p:spPr bwMode="auto">
            <a:xfrm>
              <a:off x="2202840" y="186315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37" name="Line 116"/>
            <p:cNvSpPr>
              <a:spLocks noChangeShapeType="1"/>
            </p:cNvSpPr>
            <p:nvPr/>
          </p:nvSpPr>
          <p:spPr bwMode="auto">
            <a:xfrm>
              <a:off x="2226038" y="188800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38" name="Line 117"/>
            <p:cNvSpPr>
              <a:spLocks noChangeShapeType="1"/>
            </p:cNvSpPr>
            <p:nvPr/>
          </p:nvSpPr>
          <p:spPr bwMode="auto">
            <a:xfrm>
              <a:off x="2247381" y="19100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39" name="Line 118"/>
            <p:cNvSpPr>
              <a:spLocks noChangeShapeType="1"/>
            </p:cNvSpPr>
            <p:nvPr/>
          </p:nvSpPr>
          <p:spPr bwMode="auto">
            <a:xfrm>
              <a:off x="2270579" y="193769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40" name="Line 119"/>
            <p:cNvSpPr>
              <a:spLocks noChangeShapeType="1"/>
            </p:cNvSpPr>
            <p:nvPr/>
          </p:nvSpPr>
          <p:spPr bwMode="auto">
            <a:xfrm>
              <a:off x="2291922" y="19570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41" name="Line 120"/>
            <p:cNvSpPr>
              <a:spLocks noChangeShapeType="1"/>
            </p:cNvSpPr>
            <p:nvPr/>
          </p:nvSpPr>
          <p:spPr bwMode="auto">
            <a:xfrm>
              <a:off x="2313264" y="198461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42" name="Line 121"/>
            <p:cNvSpPr>
              <a:spLocks noChangeShapeType="1"/>
            </p:cNvSpPr>
            <p:nvPr/>
          </p:nvSpPr>
          <p:spPr bwMode="auto">
            <a:xfrm>
              <a:off x="2336463" y="20094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43" name="Line 122"/>
            <p:cNvSpPr>
              <a:spLocks noChangeShapeType="1"/>
            </p:cNvSpPr>
            <p:nvPr/>
          </p:nvSpPr>
          <p:spPr bwMode="auto">
            <a:xfrm>
              <a:off x="2357805" y="203154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44" name="Line 123"/>
            <p:cNvSpPr>
              <a:spLocks noChangeShapeType="1"/>
            </p:cNvSpPr>
            <p:nvPr/>
          </p:nvSpPr>
          <p:spPr bwMode="auto">
            <a:xfrm>
              <a:off x="2381003" y="205362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45" name="Line 124"/>
            <p:cNvSpPr>
              <a:spLocks noChangeShapeType="1"/>
            </p:cNvSpPr>
            <p:nvPr/>
          </p:nvSpPr>
          <p:spPr bwMode="auto">
            <a:xfrm>
              <a:off x="2402346" y="20729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46" name="Line 125"/>
            <p:cNvSpPr>
              <a:spLocks noChangeShapeType="1"/>
            </p:cNvSpPr>
            <p:nvPr/>
          </p:nvSpPr>
          <p:spPr bwMode="auto">
            <a:xfrm>
              <a:off x="2425544" y="209503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47" name="Line 126"/>
            <p:cNvSpPr>
              <a:spLocks noChangeShapeType="1"/>
            </p:cNvSpPr>
            <p:nvPr/>
          </p:nvSpPr>
          <p:spPr bwMode="auto">
            <a:xfrm>
              <a:off x="2446887" y="211711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48" name="Line 127"/>
            <p:cNvSpPr>
              <a:spLocks noChangeShapeType="1"/>
            </p:cNvSpPr>
            <p:nvPr/>
          </p:nvSpPr>
          <p:spPr bwMode="auto">
            <a:xfrm>
              <a:off x="2468229" y="2133681"/>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49" name="Line 128"/>
            <p:cNvSpPr>
              <a:spLocks noChangeShapeType="1"/>
            </p:cNvSpPr>
            <p:nvPr/>
          </p:nvSpPr>
          <p:spPr bwMode="auto">
            <a:xfrm>
              <a:off x="2491427" y="214748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50" name="Line 129"/>
            <p:cNvSpPr>
              <a:spLocks noChangeShapeType="1"/>
            </p:cNvSpPr>
            <p:nvPr/>
          </p:nvSpPr>
          <p:spPr bwMode="auto">
            <a:xfrm>
              <a:off x="2511842" y="216404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51" name="Line 130"/>
            <p:cNvSpPr>
              <a:spLocks noChangeShapeType="1"/>
            </p:cNvSpPr>
            <p:nvPr/>
          </p:nvSpPr>
          <p:spPr bwMode="auto">
            <a:xfrm>
              <a:off x="2535040" y="217508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52" name="Line 131"/>
            <p:cNvSpPr>
              <a:spLocks noChangeShapeType="1"/>
            </p:cNvSpPr>
            <p:nvPr/>
          </p:nvSpPr>
          <p:spPr bwMode="auto">
            <a:xfrm>
              <a:off x="2556383" y="21861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53" name="Line 132"/>
            <p:cNvSpPr>
              <a:spLocks noChangeShapeType="1"/>
            </p:cNvSpPr>
            <p:nvPr/>
          </p:nvSpPr>
          <p:spPr bwMode="auto">
            <a:xfrm>
              <a:off x="2579581" y="21971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54" name="Line 133"/>
            <p:cNvSpPr>
              <a:spLocks noChangeShapeType="1"/>
            </p:cNvSpPr>
            <p:nvPr/>
          </p:nvSpPr>
          <p:spPr bwMode="auto">
            <a:xfrm>
              <a:off x="2600923" y="220269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55" name="Line 134"/>
            <p:cNvSpPr>
              <a:spLocks noChangeShapeType="1"/>
            </p:cNvSpPr>
            <p:nvPr/>
          </p:nvSpPr>
          <p:spPr bwMode="auto">
            <a:xfrm>
              <a:off x="2624122" y="22109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56" name="Line 135"/>
            <p:cNvSpPr>
              <a:spLocks noChangeShapeType="1"/>
            </p:cNvSpPr>
            <p:nvPr/>
          </p:nvSpPr>
          <p:spPr bwMode="auto">
            <a:xfrm>
              <a:off x="2645464" y="221649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57" name="Line 136"/>
            <p:cNvSpPr>
              <a:spLocks noChangeShapeType="1"/>
            </p:cNvSpPr>
            <p:nvPr/>
          </p:nvSpPr>
          <p:spPr bwMode="auto">
            <a:xfrm>
              <a:off x="2666807" y="222201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58" name="Line 137"/>
            <p:cNvSpPr>
              <a:spLocks noChangeShapeType="1"/>
            </p:cNvSpPr>
            <p:nvPr/>
          </p:nvSpPr>
          <p:spPr bwMode="auto">
            <a:xfrm>
              <a:off x="2690005" y="22275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59" name="Line 138"/>
            <p:cNvSpPr>
              <a:spLocks noChangeShapeType="1"/>
            </p:cNvSpPr>
            <p:nvPr/>
          </p:nvSpPr>
          <p:spPr bwMode="auto">
            <a:xfrm>
              <a:off x="2711347" y="22330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60" name="Line 139"/>
            <p:cNvSpPr>
              <a:spLocks noChangeShapeType="1"/>
            </p:cNvSpPr>
            <p:nvPr/>
          </p:nvSpPr>
          <p:spPr bwMode="auto">
            <a:xfrm>
              <a:off x="2734546" y="22385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61" name="Line 140"/>
            <p:cNvSpPr>
              <a:spLocks noChangeShapeType="1"/>
            </p:cNvSpPr>
            <p:nvPr/>
          </p:nvSpPr>
          <p:spPr bwMode="auto">
            <a:xfrm>
              <a:off x="2755888" y="224409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62" name="Line 141"/>
            <p:cNvSpPr>
              <a:spLocks noChangeShapeType="1"/>
            </p:cNvSpPr>
            <p:nvPr/>
          </p:nvSpPr>
          <p:spPr bwMode="auto">
            <a:xfrm>
              <a:off x="2779087"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63" name="Line 142"/>
            <p:cNvSpPr>
              <a:spLocks noChangeShapeType="1"/>
            </p:cNvSpPr>
            <p:nvPr/>
          </p:nvSpPr>
          <p:spPr bwMode="auto">
            <a:xfrm>
              <a:off x="2800429"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64" name="Line 143"/>
            <p:cNvSpPr>
              <a:spLocks noChangeShapeType="1"/>
            </p:cNvSpPr>
            <p:nvPr/>
          </p:nvSpPr>
          <p:spPr bwMode="auto">
            <a:xfrm>
              <a:off x="2821772" y="225514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65" name="Line 144"/>
            <p:cNvSpPr>
              <a:spLocks noChangeShapeType="1"/>
            </p:cNvSpPr>
            <p:nvPr/>
          </p:nvSpPr>
          <p:spPr bwMode="auto">
            <a:xfrm>
              <a:off x="2844970" y="22606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66" name="Line 145"/>
            <p:cNvSpPr>
              <a:spLocks noChangeShapeType="1"/>
            </p:cNvSpPr>
            <p:nvPr/>
          </p:nvSpPr>
          <p:spPr bwMode="auto">
            <a:xfrm>
              <a:off x="2866312"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67" name="Rectangle 146"/>
            <p:cNvSpPr>
              <a:spLocks noChangeArrowheads="1"/>
            </p:cNvSpPr>
            <p:nvPr/>
          </p:nvSpPr>
          <p:spPr bwMode="auto">
            <a:xfrm>
              <a:off x="800732" y="3765095"/>
              <a:ext cx="67739" cy="9385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68" name="Rectangle 147"/>
            <p:cNvSpPr>
              <a:spLocks noChangeArrowheads="1"/>
            </p:cNvSpPr>
            <p:nvPr/>
          </p:nvSpPr>
          <p:spPr bwMode="auto">
            <a:xfrm>
              <a:off x="868471" y="3765095"/>
              <a:ext cx="65883" cy="9385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69" name="Rectangle 148"/>
            <p:cNvSpPr>
              <a:spLocks noChangeArrowheads="1"/>
            </p:cNvSpPr>
            <p:nvPr/>
          </p:nvSpPr>
          <p:spPr bwMode="auto">
            <a:xfrm>
              <a:off x="934354" y="3812023"/>
              <a:ext cx="64027" cy="46927"/>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70" name="Rectangle 149"/>
            <p:cNvSpPr>
              <a:spLocks noChangeArrowheads="1"/>
            </p:cNvSpPr>
            <p:nvPr/>
          </p:nvSpPr>
          <p:spPr bwMode="auto">
            <a:xfrm>
              <a:off x="1000237" y="3765095"/>
              <a:ext cx="64027" cy="9385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71" name="Rectangle 150"/>
            <p:cNvSpPr>
              <a:spLocks noChangeArrowheads="1"/>
            </p:cNvSpPr>
            <p:nvPr/>
          </p:nvSpPr>
          <p:spPr bwMode="auto">
            <a:xfrm>
              <a:off x="1066121" y="3765095"/>
              <a:ext cx="64027" cy="9385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72" name="Rectangle 151"/>
            <p:cNvSpPr>
              <a:spLocks noChangeArrowheads="1"/>
            </p:cNvSpPr>
            <p:nvPr/>
          </p:nvSpPr>
          <p:spPr bwMode="auto">
            <a:xfrm>
              <a:off x="1132004" y="3378635"/>
              <a:ext cx="65883" cy="48031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73" name="Rectangle 152"/>
            <p:cNvSpPr>
              <a:spLocks noChangeArrowheads="1"/>
            </p:cNvSpPr>
            <p:nvPr/>
          </p:nvSpPr>
          <p:spPr bwMode="auto">
            <a:xfrm>
              <a:off x="1197887" y="3621553"/>
              <a:ext cx="65883" cy="237397"/>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74" name="Rectangle 153"/>
            <p:cNvSpPr>
              <a:spLocks noChangeArrowheads="1"/>
            </p:cNvSpPr>
            <p:nvPr/>
          </p:nvSpPr>
          <p:spPr bwMode="auto">
            <a:xfrm>
              <a:off x="1263771" y="3425562"/>
              <a:ext cx="65883" cy="433388"/>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75" name="Rectangle 154"/>
            <p:cNvSpPr>
              <a:spLocks noChangeArrowheads="1"/>
            </p:cNvSpPr>
            <p:nvPr/>
          </p:nvSpPr>
          <p:spPr bwMode="auto">
            <a:xfrm>
              <a:off x="1329654" y="3182644"/>
              <a:ext cx="66812" cy="67630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76" name="Rectangle 155"/>
            <p:cNvSpPr>
              <a:spLocks noChangeArrowheads="1"/>
            </p:cNvSpPr>
            <p:nvPr/>
          </p:nvSpPr>
          <p:spPr bwMode="auto">
            <a:xfrm>
              <a:off x="1396466" y="2936966"/>
              <a:ext cx="65883" cy="921984"/>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77" name="Rectangle 156"/>
            <p:cNvSpPr>
              <a:spLocks noChangeArrowheads="1"/>
            </p:cNvSpPr>
            <p:nvPr/>
          </p:nvSpPr>
          <p:spPr bwMode="auto">
            <a:xfrm>
              <a:off x="1463276" y="2936966"/>
              <a:ext cx="64955" cy="921984"/>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78" name="Rectangle 157"/>
            <p:cNvSpPr>
              <a:spLocks noChangeArrowheads="1"/>
            </p:cNvSpPr>
            <p:nvPr/>
          </p:nvSpPr>
          <p:spPr bwMode="auto">
            <a:xfrm>
              <a:off x="1529160" y="2936966"/>
              <a:ext cx="64955" cy="921984"/>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79" name="Rectangle 158"/>
            <p:cNvSpPr>
              <a:spLocks noChangeArrowheads="1"/>
            </p:cNvSpPr>
            <p:nvPr/>
          </p:nvSpPr>
          <p:spPr bwMode="auto">
            <a:xfrm>
              <a:off x="1595971" y="2936966"/>
              <a:ext cx="65883" cy="921984"/>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80" name="Rectangle 159"/>
            <p:cNvSpPr>
              <a:spLocks noChangeArrowheads="1"/>
            </p:cNvSpPr>
            <p:nvPr/>
          </p:nvSpPr>
          <p:spPr bwMode="auto">
            <a:xfrm>
              <a:off x="1661855" y="3323426"/>
              <a:ext cx="65883" cy="535523"/>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81" name="Rectangle 160"/>
            <p:cNvSpPr>
              <a:spLocks noChangeArrowheads="1"/>
            </p:cNvSpPr>
            <p:nvPr/>
          </p:nvSpPr>
          <p:spPr bwMode="auto">
            <a:xfrm>
              <a:off x="1727738" y="3519417"/>
              <a:ext cx="65883" cy="339533"/>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82" name="Rectangle 161"/>
            <p:cNvSpPr>
              <a:spLocks noChangeArrowheads="1"/>
            </p:cNvSpPr>
            <p:nvPr/>
          </p:nvSpPr>
          <p:spPr bwMode="auto">
            <a:xfrm>
              <a:off x="1793621" y="3425562"/>
              <a:ext cx="64027" cy="433388"/>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83" name="Rectangle 162"/>
            <p:cNvSpPr>
              <a:spLocks noChangeArrowheads="1"/>
            </p:cNvSpPr>
            <p:nvPr/>
          </p:nvSpPr>
          <p:spPr bwMode="auto">
            <a:xfrm>
              <a:off x="1859504" y="3323426"/>
              <a:ext cx="64027" cy="535523"/>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84" name="Rectangle 163"/>
            <p:cNvSpPr>
              <a:spLocks noChangeArrowheads="1"/>
            </p:cNvSpPr>
            <p:nvPr/>
          </p:nvSpPr>
          <p:spPr bwMode="auto">
            <a:xfrm>
              <a:off x="1925388" y="3715407"/>
              <a:ext cx="65883" cy="143542"/>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85" name="Rectangle 164"/>
            <p:cNvSpPr>
              <a:spLocks noChangeArrowheads="1"/>
            </p:cNvSpPr>
            <p:nvPr/>
          </p:nvSpPr>
          <p:spPr bwMode="auto">
            <a:xfrm>
              <a:off x="1993127" y="3668480"/>
              <a:ext cx="65883" cy="190470"/>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86" name="Rectangle 165"/>
            <p:cNvSpPr>
              <a:spLocks noChangeArrowheads="1"/>
            </p:cNvSpPr>
            <p:nvPr/>
          </p:nvSpPr>
          <p:spPr bwMode="auto">
            <a:xfrm>
              <a:off x="2124894" y="3715407"/>
              <a:ext cx="65883" cy="143542"/>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87" name="Rectangle 166"/>
            <p:cNvSpPr>
              <a:spLocks noChangeArrowheads="1"/>
            </p:cNvSpPr>
            <p:nvPr/>
          </p:nvSpPr>
          <p:spPr bwMode="auto">
            <a:xfrm>
              <a:off x="2256660" y="3765095"/>
              <a:ext cx="64027" cy="9385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88" name="Rectangle 167"/>
            <p:cNvSpPr>
              <a:spLocks noChangeArrowheads="1"/>
            </p:cNvSpPr>
            <p:nvPr/>
          </p:nvSpPr>
          <p:spPr bwMode="auto">
            <a:xfrm>
              <a:off x="2322543" y="3812023"/>
              <a:ext cx="64027" cy="46927"/>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89" name="Rectangle 168"/>
            <p:cNvSpPr>
              <a:spLocks noChangeArrowheads="1"/>
            </p:cNvSpPr>
            <p:nvPr/>
          </p:nvSpPr>
          <p:spPr bwMode="auto">
            <a:xfrm>
              <a:off x="2388427" y="3812023"/>
              <a:ext cx="65883" cy="46927"/>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290" name="Freeform 169"/>
            <p:cNvSpPr>
              <a:spLocks/>
            </p:cNvSpPr>
            <p:nvPr/>
          </p:nvSpPr>
          <p:spPr bwMode="auto">
            <a:xfrm>
              <a:off x="674533" y="3240613"/>
              <a:ext cx="2192708" cy="607295"/>
            </a:xfrm>
            <a:custGeom>
              <a:avLst/>
              <a:gdLst>
                <a:gd name="T0" fmla="*/ 2147483647 w 1231"/>
                <a:gd name="T1" fmla="*/ 2147483647 h 115"/>
                <a:gd name="T2" fmla="*/ 2147483647 w 1231"/>
                <a:gd name="T3" fmla="*/ 2147483647 h 115"/>
                <a:gd name="T4" fmla="*/ 2147483647 w 1231"/>
                <a:gd name="T5" fmla="*/ 2147483647 h 115"/>
                <a:gd name="T6" fmla="*/ 2147483647 w 1231"/>
                <a:gd name="T7" fmla="*/ 2147483647 h 115"/>
                <a:gd name="T8" fmla="*/ 2147483647 w 1231"/>
                <a:gd name="T9" fmla="*/ 2147483647 h 115"/>
                <a:gd name="T10" fmla="*/ 2147483647 w 1231"/>
                <a:gd name="T11" fmla="*/ 2147483647 h 115"/>
                <a:gd name="T12" fmla="*/ 2147483647 w 1231"/>
                <a:gd name="T13" fmla="*/ 2147483647 h 115"/>
                <a:gd name="T14" fmla="*/ 2147483647 w 1231"/>
                <a:gd name="T15" fmla="*/ 2147483647 h 115"/>
                <a:gd name="T16" fmla="*/ 2147483647 w 1231"/>
                <a:gd name="T17" fmla="*/ 2147483647 h 115"/>
                <a:gd name="T18" fmla="*/ 2147483647 w 1231"/>
                <a:gd name="T19" fmla="*/ 2147483647 h 115"/>
                <a:gd name="T20" fmla="*/ 2147483647 w 1231"/>
                <a:gd name="T21" fmla="*/ 2147483647 h 115"/>
                <a:gd name="T22" fmla="*/ 2147483647 w 1231"/>
                <a:gd name="T23" fmla="*/ 2147483647 h 115"/>
                <a:gd name="T24" fmla="*/ 2147483647 w 1231"/>
                <a:gd name="T25" fmla="*/ 2147483647 h 115"/>
                <a:gd name="T26" fmla="*/ 2147483647 w 1231"/>
                <a:gd name="T27" fmla="*/ 2147483647 h 115"/>
                <a:gd name="T28" fmla="*/ 2147483647 w 1231"/>
                <a:gd name="T29" fmla="*/ 2147483647 h 115"/>
                <a:gd name="T30" fmla="*/ 2147483647 w 1231"/>
                <a:gd name="T31" fmla="*/ 2147483647 h 115"/>
                <a:gd name="T32" fmla="*/ 2147483647 w 1231"/>
                <a:gd name="T33" fmla="*/ 2147483647 h 115"/>
                <a:gd name="T34" fmla="*/ 2147483647 w 1231"/>
                <a:gd name="T35" fmla="*/ 2147483647 h 115"/>
                <a:gd name="T36" fmla="*/ 2147483647 w 1231"/>
                <a:gd name="T37" fmla="*/ 2147483647 h 115"/>
                <a:gd name="T38" fmla="*/ 2147483647 w 1231"/>
                <a:gd name="T39" fmla="*/ 2147483647 h 115"/>
                <a:gd name="T40" fmla="*/ 2147483647 w 1231"/>
                <a:gd name="T41" fmla="*/ 2147483647 h 115"/>
                <a:gd name="T42" fmla="*/ 2147483647 w 1231"/>
                <a:gd name="T43" fmla="*/ 2147483647 h 115"/>
                <a:gd name="T44" fmla="*/ 2147483647 w 1231"/>
                <a:gd name="T45" fmla="*/ 2147483647 h 115"/>
                <a:gd name="T46" fmla="*/ 2147483647 w 1231"/>
                <a:gd name="T47" fmla="*/ 2147483647 h 115"/>
                <a:gd name="T48" fmla="*/ 2147483647 w 1231"/>
                <a:gd name="T49" fmla="*/ 2147483647 h 115"/>
                <a:gd name="T50" fmla="*/ 2147483647 w 1231"/>
                <a:gd name="T51" fmla="*/ 2147483647 h 115"/>
                <a:gd name="T52" fmla="*/ 2147483647 w 1231"/>
                <a:gd name="T53" fmla="*/ 2147483647 h 115"/>
                <a:gd name="T54" fmla="*/ 2147483647 w 1231"/>
                <a:gd name="T55" fmla="*/ 0 h 115"/>
                <a:gd name="T56" fmla="*/ 2147483647 w 1231"/>
                <a:gd name="T57" fmla="*/ 2147483647 h 115"/>
                <a:gd name="T58" fmla="*/ 2147483647 w 1231"/>
                <a:gd name="T59" fmla="*/ 2147483647 h 115"/>
                <a:gd name="T60" fmla="*/ 2147483647 w 1231"/>
                <a:gd name="T61" fmla="*/ 2147483647 h 115"/>
                <a:gd name="T62" fmla="*/ 2147483647 w 1231"/>
                <a:gd name="T63" fmla="*/ 2147483647 h 115"/>
                <a:gd name="T64" fmla="*/ 2147483647 w 1231"/>
                <a:gd name="T65" fmla="*/ 2147483647 h 115"/>
                <a:gd name="T66" fmla="*/ 2147483647 w 1231"/>
                <a:gd name="T67" fmla="*/ 2147483647 h 115"/>
                <a:gd name="T68" fmla="*/ 2147483647 w 1231"/>
                <a:gd name="T69" fmla="*/ 2147483647 h 115"/>
                <a:gd name="T70" fmla="*/ 2147483647 w 1231"/>
                <a:gd name="T71" fmla="*/ 2147483647 h 115"/>
                <a:gd name="T72" fmla="*/ 2147483647 w 1231"/>
                <a:gd name="T73" fmla="*/ 2147483647 h 115"/>
                <a:gd name="T74" fmla="*/ 2147483647 w 1231"/>
                <a:gd name="T75" fmla="*/ 2147483647 h 115"/>
                <a:gd name="T76" fmla="*/ 2147483647 w 1231"/>
                <a:gd name="T77" fmla="*/ 2147483647 h 115"/>
                <a:gd name="T78" fmla="*/ 2147483647 w 1231"/>
                <a:gd name="T79" fmla="*/ 2147483647 h 115"/>
                <a:gd name="T80" fmla="*/ 2147483647 w 1231"/>
                <a:gd name="T81" fmla="*/ 2147483647 h 115"/>
                <a:gd name="T82" fmla="*/ 2147483647 w 1231"/>
                <a:gd name="T83" fmla="*/ 2147483647 h 115"/>
                <a:gd name="T84" fmla="*/ 2147483647 w 1231"/>
                <a:gd name="T85" fmla="*/ 2147483647 h 115"/>
                <a:gd name="T86" fmla="*/ 2147483647 w 1231"/>
                <a:gd name="T87" fmla="*/ 2147483647 h 115"/>
                <a:gd name="T88" fmla="*/ 2147483647 w 1231"/>
                <a:gd name="T89" fmla="*/ 2147483647 h 115"/>
                <a:gd name="T90" fmla="*/ 2147483647 w 1231"/>
                <a:gd name="T91" fmla="*/ 2147483647 h 115"/>
                <a:gd name="T92" fmla="*/ 2147483647 w 1231"/>
                <a:gd name="T93" fmla="*/ 2147483647 h 115"/>
                <a:gd name="T94" fmla="*/ 2147483647 w 1231"/>
                <a:gd name="T95" fmla="*/ 2147483647 h 115"/>
                <a:gd name="T96" fmla="*/ 2147483647 w 1231"/>
                <a:gd name="T97" fmla="*/ 2147483647 h 115"/>
                <a:gd name="T98" fmla="*/ 2147483647 w 1231"/>
                <a:gd name="T99" fmla="*/ 2147483647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1" h="115">
                  <a:moveTo>
                    <a:pt x="0" y="115"/>
                  </a:moveTo>
                  <a:lnTo>
                    <a:pt x="12" y="115"/>
                  </a:lnTo>
                  <a:lnTo>
                    <a:pt x="25" y="115"/>
                  </a:lnTo>
                  <a:lnTo>
                    <a:pt x="37" y="114"/>
                  </a:lnTo>
                  <a:lnTo>
                    <a:pt x="50" y="114"/>
                  </a:lnTo>
                  <a:lnTo>
                    <a:pt x="62" y="113"/>
                  </a:lnTo>
                  <a:lnTo>
                    <a:pt x="75" y="113"/>
                  </a:lnTo>
                  <a:lnTo>
                    <a:pt x="87" y="112"/>
                  </a:lnTo>
                  <a:lnTo>
                    <a:pt x="100" y="111"/>
                  </a:lnTo>
                  <a:lnTo>
                    <a:pt x="112" y="111"/>
                  </a:lnTo>
                  <a:lnTo>
                    <a:pt x="124" y="110"/>
                  </a:lnTo>
                  <a:lnTo>
                    <a:pt x="137" y="110"/>
                  </a:lnTo>
                  <a:lnTo>
                    <a:pt x="149" y="109"/>
                  </a:lnTo>
                  <a:lnTo>
                    <a:pt x="162" y="108"/>
                  </a:lnTo>
                  <a:lnTo>
                    <a:pt x="174" y="107"/>
                  </a:lnTo>
                  <a:lnTo>
                    <a:pt x="187" y="106"/>
                  </a:lnTo>
                  <a:lnTo>
                    <a:pt x="199" y="105"/>
                  </a:lnTo>
                  <a:lnTo>
                    <a:pt x="211" y="104"/>
                  </a:lnTo>
                  <a:lnTo>
                    <a:pt x="224" y="102"/>
                  </a:lnTo>
                  <a:lnTo>
                    <a:pt x="236" y="101"/>
                  </a:lnTo>
                  <a:lnTo>
                    <a:pt x="249" y="100"/>
                  </a:lnTo>
                  <a:lnTo>
                    <a:pt x="261" y="99"/>
                  </a:lnTo>
                  <a:lnTo>
                    <a:pt x="274" y="97"/>
                  </a:lnTo>
                  <a:lnTo>
                    <a:pt x="286" y="95"/>
                  </a:lnTo>
                  <a:lnTo>
                    <a:pt x="299" y="93"/>
                  </a:lnTo>
                  <a:lnTo>
                    <a:pt x="311" y="91"/>
                  </a:lnTo>
                  <a:lnTo>
                    <a:pt x="323" y="89"/>
                  </a:lnTo>
                  <a:lnTo>
                    <a:pt x="336" y="87"/>
                  </a:lnTo>
                  <a:lnTo>
                    <a:pt x="348" y="85"/>
                  </a:lnTo>
                  <a:lnTo>
                    <a:pt x="361" y="82"/>
                  </a:lnTo>
                  <a:lnTo>
                    <a:pt x="373" y="79"/>
                  </a:lnTo>
                  <a:lnTo>
                    <a:pt x="386" y="76"/>
                  </a:lnTo>
                  <a:lnTo>
                    <a:pt x="398" y="73"/>
                  </a:lnTo>
                  <a:lnTo>
                    <a:pt x="410" y="69"/>
                  </a:lnTo>
                  <a:lnTo>
                    <a:pt x="423" y="65"/>
                  </a:lnTo>
                  <a:lnTo>
                    <a:pt x="435" y="61"/>
                  </a:lnTo>
                  <a:lnTo>
                    <a:pt x="448" y="56"/>
                  </a:lnTo>
                  <a:lnTo>
                    <a:pt x="460" y="52"/>
                  </a:lnTo>
                  <a:lnTo>
                    <a:pt x="473" y="48"/>
                  </a:lnTo>
                  <a:lnTo>
                    <a:pt x="485" y="44"/>
                  </a:lnTo>
                  <a:lnTo>
                    <a:pt x="498" y="40"/>
                  </a:lnTo>
                  <a:lnTo>
                    <a:pt x="510" y="36"/>
                  </a:lnTo>
                  <a:lnTo>
                    <a:pt x="522" y="32"/>
                  </a:lnTo>
                  <a:lnTo>
                    <a:pt x="535" y="29"/>
                  </a:lnTo>
                  <a:lnTo>
                    <a:pt x="547" y="26"/>
                  </a:lnTo>
                  <a:lnTo>
                    <a:pt x="560" y="22"/>
                  </a:lnTo>
                  <a:lnTo>
                    <a:pt x="572" y="19"/>
                  </a:lnTo>
                  <a:lnTo>
                    <a:pt x="585" y="16"/>
                  </a:lnTo>
                  <a:lnTo>
                    <a:pt x="597" y="13"/>
                  </a:lnTo>
                  <a:lnTo>
                    <a:pt x="609" y="10"/>
                  </a:lnTo>
                  <a:lnTo>
                    <a:pt x="622" y="8"/>
                  </a:lnTo>
                  <a:lnTo>
                    <a:pt x="634" y="6"/>
                  </a:lnTo>
                  <a:lnTo>
                    <a:pt x="647" y="4"/>
                  </a:lnTo>
                  <a:lnTo>
                    <a:pt x="659" y="2"/>
                  </a:lnTo>
                  <a:lnTo>
                    <a:pt x="672" y="1"/>
                  </a:lnTo>
                  <a:lnTo>
                    <a:pt x="684" y="0"/>
                  </a:lnTo>
                  <a:lnTo>
                    <a:pt x="697" y="0"/>
                  </a:lnTo>
                  <a:lnTo>
                    <a:pt x="709" y="1"/>
                  </a:lnTo>
                  <a:lnTo>
                    <a:pt x="721" y="2"/>
                  </a:lnTo>
                  <a:lnTo>
                    <a:pt x="734" y="4"/>
                  </a:lnTo>
                  <a:lnTo>
                    <a:pt x="746" y="6"/>
                  </a:lnTo>
                  <a:lnTo>
                    <a:pt x="759" y="9"/>
                  </a:lnTo>
                  <a:lnTo>
                    <a:pt x="771" y="13"/>
                  </a:lnTo>
                  <a:lnTo>
                    <a:pt x="784" y="16"/>
                  </a:lnTo>
                  <a:lnTo>
                    <a:pt x="796" y="20"/>
                  </a:lnTo>
                  <a:lnTo>
                    <a:pt x="808" y="24"/>
                  </a:lnTo>
                  <a:lnTo>
                    <a:pt x="821" y="28"/>
                  </a:lnTo>
                  <a:lnTo>
                    <a:pt x="833" y="32"/>
                  </a:lnTo>
                  <a:lnTo>
                    <a:pt x="846" y="35"/>
                  </a:lnTo>
                  <a:lnTo>
                    <a:pt x="858" y="39"/>
                  </a:lnTo>
                  <a:lnTo>
                    <a:pt x="871" y="44"/>
                  </a:lnTo>
                  <a:lnTo>
                    <a:pt x="883" y="48"/>
                  </a:lnTo>
                  <a:lnTo>
                    <a:pt x="896" y="53"/>
                  </a:lnTo>
                  <a:lnTo>
                    <a:pt x="908" y="58"/>
                  </a:lnTo>
                  <a:lnTo>
                    <a:pt x="920" y="62"/>
                  </a:lnTo>
                  <a:lnTo>
                    <a:pt x="933" y="67"/>
                  </a:lnTo>
                  <a:lnTo>
                    <a:pt x="945" y="71"/>
                  </a:lnTo>
                  <a:lnTo>
                    <a:pt x="958" y="75"/>
                  </a:lnTo>
                  <a:lnTo>
                    <a:pt x="970" y="79"/>
                  </a:lnTo>
                  <a:lnTo>
                    <a:pt x="983" y="83"/>
                  </a:lnTo>
                  <a:lnTo>
                    <a:pt x="995" y="87"/>
                  </a:lnTo>
                  <a:lnTo>
                    <a:pt x="1007" y="90"/>
                  </a:lnTo>
                  <a:lnTo>
                    <a:pt x="1020" y="94"/>
                  </a:lnTo>
                  <a:lnTo>
                    <a:pt x="1032" y="96"/>
                  </a:lnTo>
                  <a:lnTo>
                    <a:pt x="1045" y="98"/>
                  </a:lnTo>
                  <a:lnTo>
                    <a:pt x="1057" y="100"/>
                  </a:lnTo>
                  <a:lnTo>
                    <a:pt x="1070" y="102"/>
                  </a:lnTo>
                  <a:lnTo>
                    <a:pt x="1082" y="103"/>
                  </a:lnTo>
                  <a:lnTo>
                    <a:pt x="1095" y="105"/>
                  </a:lnTo>
                  <a:lnTo>
                    <a:pt x="1107" y="106"/>
                  </a:lnTo>
                  <a:lnTo>
                    <a:pt x="1119" y="107"/>
                  </a:lnTo>
                  <a:lnTo>
                    <a:pt x="1132" y="108"/>
                  </a:lnTo>
                  <a:lnTo>
                    <a:pt x="1144" y="109"/>
                  </a:lnTo>
                  <a:lnTo>
                    <a:pt x="1157" y="110"/>
                  </a:lnTo>
                  <a:lnTo>
                    <a:pt x="1169" y="111"/>
                  </a:lnTo>
                  <a:lnTo>
                    <a:pt x="1182" y="112"/>
                  </a:lnTo>
                  <a:lnTo>
                    <a:pt x="1194" y="113"/>
                  </a:lnTo>
                  <a:lnTo>
                    <a:pt x="1206" y="113"/>
                  </a:lnTo>
                  <a:lnTo>
                    <a:pt x="1219" y="114"/>
                  </a:lnTo>
                  <a:lnTo>
                    <a:pt x="1231" y="115"/>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b="0">
                <a:solidFill>
                  <a:srgbClr val="000000"/>
                </a:solidFill>
              </a:endParaRPr>
            </a:p>
          </p:txBody>
        </p:sp>
        <p:sp>
          <p:nvSpPr>
            <p:cNvPr id="5291" name="Line 170"/>
            <p:cNvSpPr>
              <a:spLocks noChangeShapeType="1"/>
            </p:cNvSpPr>
            <p:nvPr/>
          </p:nvSpPr>
          <p:spPr bwMode="auto">
            <a:xfrm>
              <a:off x="674533" y="38479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92" name="Line 171"/>
            <p:cNvSpPr>
              <a:spLocks noChangeShapeType="1"/>
            </p:cNvSpPr>
            <p:nvPr/>
          </p:nvSpPr>
          <p:spPr bwMode="auto">
            <a:xfrm>
              <a:off x="695875" y="38479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93" name="Line 172"/>
            <p:cNvSpPr>
              <a:spLocks noChangeShapeType="1"/>
            </p:cNvSpPr>
            <p:nvPr/>
          </p:nvSpPr>
          <p:spPr bwMode="auto">
            <a:xfrm>
              <a:off x="719073" y="38479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94" name="Line 173"/>
            <p:cNvSpPr>
              <a:spLocks noChangeShapeType="1"/>
            </p:cNvSpPr>
            <p:nvPr/>
          </p:nvSpPr>
          <p:spPr bwMode="auto">
            <a:xfrm>
              <a:off x="740416" y="3845148"/>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95" name="Line 174"/>
            <p:cNvSpPr>
              <a:spLocks noChangeShapeType="1"/>
            </p:cNvSpPr>
            <p:nvPr/>
          </p:nvSpPr>
          <p:spPr bwMode="auto">
            <a:xfrm>
              <a:off x="763614" y="3845148"/>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96" name="Line 175"/>
            <p:cNvSpPr>
              <a:spLocks noChangeShapeType="1"/>
            </p:cNvSpPr>
            <p:nvPr/>
          </p:nvSpPr>
          <p:spPr bwMode="auto">
            <a:xfrm>
              <a:off x="784957" y="383962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97" name="Line 176"/>
            <p:cNvSpPr>
              <a:spLocks noChangeShapeType="1"/>
            </p:cNvSpPr>
            <p:nvPr/>
          </p:nvSpPr>
          <p:spPr bwMode="auto">
            <a:xfrm>
              <a:off x="808155" y="383962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98" name="Line 177"/>
            <p:cNvSpPr>
              <a:spLocks noChangeShapeType="1"/>
            </p:cNvSpPr>
            <p:nvPr/>
          </p:nvSpPr>
          <p:spPr bwMode="auto">
            <a:xfrm>
              <a:off x="829498" y="3834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299" name="Line 178"/>
            <p:cNvSpPr>
              <a:spLocks noChangeShapeType="1"/>
            </p:cNvSpPr>
            <p:nvPr/>
          </p:nvSpPr>
          <p:spPr bwMode="auto">
            <a:xfrm>
              <a:off x="852696" y="382858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00" name="Line 179"/>
            <p:cNvSpPr>
              <a:spLocks noChangeShapeType="1"/>
            </p:cNvSpPr>
            <p:nvPr/>
          </p:nvSpPr>
          <p:spPr bwMode="auto">
            <a:xfrm>
              <a:off x="874038" y="382858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01" name="Line 180"/>
            <p:cNvSpPr>
              <a:spLocks noChangeShapeType="1"/>
            </p:cNvSpPr>
            <p:nvPr/>
          </p:nvSpPr>
          <p:spPr bwMode="auto">
            <a:xfrm>
              <a:off x="895381" y="38230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02" name="Line 181"/>
            <p:cNvSpPr>
              <a:spLocks noChangeShapeType="1"/>
            </p:cNvSpPr>
            <p:nvPr/>
          </p:nvSpPr>
          <p:spPr bwMode="auto">
            <a:xfrm>
              <a:off x="918579" y="38230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03" name="Line 182"/>
            <p:cNvSpPr>
              <a:spLocks noChangeShapeType="1"/>
            </p:cNvSpPr>
            <p:nvPr/>
          </p:nvSpPr>
          <p:spPr bwMode="auto">
            <a:xfrm>
              <a:off x="939922" y="38175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04" name="Line 183"/>
            <p:cNvSpPr>
              <a:spLocks noChangeShapeType="1"/>
            </p:cNvSpPr>
            <p:nvPr/>
          </p:nvSpPr>
          <p:spPr bwMode="auto">
            <a:xfrm>
              <a:off x="963120" y="381202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05" name="Line 184"/>
            <p:cNvSpPr>
              <a:spLocks noChangeShapeType="1"/>
            </p:cNvSpPr>
            <p:nvPr/>
          </p:nvSpPr>
          <p:spPr bwMode="auto">
            <a:xfrm>
              <a:off x="984463" y="38065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06" name="Line 185"/>
            <p:cNvSpPr>
              <a:spLocks noChangeShapeType="1"/>
            </p:cNvSpPr>
            <p:nvPr/>
          </p:nvSpPr>
          <p:spPr bwMode="auto">
            <a:xfrm>
              <a:off x="1007661" y="380098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07" name="Line 186"/>
            <p:cNvSpPr>
              <a:spLocks noChangeShapeType="1"/>
            </p:cNvSpPr>
            <p:nvPr/>
          </p:nvSpPr>
          <p:spPr bwMode="auto">
            <a:xfrm>
              <a:off x="1029003" y="379546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08" name="Line 187"/>
            <p:cNvSpPr>
              <a:spLocks noChangeShapeType="1"/>
            </p:cNvSpPr>
            <p:nvPr/>
          </p:nvSpPr>
          <p:spPr bwMode="auto">
            <a:xfrm>
              <a:off x="1050346" y="378993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09" name="Line 188"/>
            <p:cNvSpPr>
              <a:spLocks noChangeShapeType="1"/>
            </p:cNvSpPr>
            <p:nvPr/>
          </p:nvSpPr>
          <p:spPr bwMode="auto">
            <a:xfrm>
              <a:off x="1073544" y="377889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10" name="Line 189"/>
            <p:cNvSpPr>
              <a:spLocks noChangeShapeType="1"/>
            </p:cNvSpPr>
            <p:nvPr/>
          </p:nvSpPr>
          <p:spPr bwMode="auto">
            <a:xfrm>
              <a:off x="1094887" y="3776137"/>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11" name="Line 190"/>
            <p:cNvSpPr>
              <a:spLocks noChangeShapeType="1"/>
            </p:cNvSpPr>
            <p:nvPr/>
          </p:nvSpPr>
          <p:spPr bwMode="auto">
            <a:xfrm>
              <a:off x="1118085" y="377061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12" name="Line 191"/>
            <p:cNvSpPr>
              <a:spLocks noChangeShapeType="1"/>
            </p:cNvSpPr>
            <p:nvPr/>
          </p:nvSpPr>
          <p:spPr bwMode="auto">
            <a:xfrm>
              <a:off x="1139427" y="376509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13" name="Line 192"/>
            <p:cNvSpPr>
              <a:spLocks noChangeShapeType="1"/>
            </p:cNvSpPr>
            <p:nvPr/>
          </p:nvSpPr>
          <p:spPr bwMode="auto">
            <a:xfrm>
              <a:off x="1162626" y="375405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14" name="Line 193"/>
            <p:cNvSpPr>
              <a:spLocks noChangeShapeType="1"/>
            </p:cNvSpPr>
            <p:nvPr/>
          </p:nvSpPr>
          <p:spPr bwMode="auto">
            <a:xfrm>
              <a:off x="1183968" y="374301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15" name="Line 194"/>
            <p:cNvSpPr>
              <a:spLocks noChangeShapeType="1"/>
            </p:cNvSpPr>
            <p:nvPr/>
          </p:nvSpPr>
          <p:spPr bwMode="auto">
            <a:xfrm>
              <a:off x="1207167" y="373197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16" name="Line 195"/>
            <p:cNvSpPr>
              <a:spLocks noChangeShapeType="1"/>
            </p:cNvSpPr>
            <p:nvPr/>
          </p:nvSpPr>
          <p:spPr bwMode="auto">
            <a:xfrm>
              <a:off x="1228509" y="372092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17" name="Line 196"/>
            <p:cNvSpPr>
              <a:spLocks noChangeShapeType="1"/>
            </p:cNvSpPr>
            <p:nvPr/>
          </p:nvSpPr>
          <p:spPr bwMode="auto">
            <a:xfrm>
              <a:off x="1249852" y="3712647"/>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18" name="Line 197"/>
            <p:cNvSpPr>
              <a:spLocks noChangeShapeType="1"/>
            </p:cNvSpPr>
            <p:nvPr/>
          </p:nvSpPr>
          <p:spPr bwMode="auto">
            <a:xfrm>
              <a:off x="1273050" y="370160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19" name="Line 198"/>
            <p:cNvSpPr>
              <a:spLocks noChangeShapeType="1"/>
            </p:cNvSpPr>
            <p:nvPr/>
          </p:nvSpPr>
          <p:spPr bwMode="auto">
            <a:xfrm>
              <a:off x="1294392" y="36905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20" name="Line 199"/>
            <p:cNvSpPr>
              <a:spLocks noChangeShapeType="1"/>
            </p:cNvSpPr>
            <p:nvPr/>
          </p:nvSpPr>
          <p:spPr bwMode="auto">
            <a:xfrm>
              <a:off x="1317591" y="367400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21" name="Line 200"/>
            <p:cNvSpPr>
              <a:spLocks noChangeShapeType="1"/>
            </p:cNvSpPr>
            <p:nvPr/>
          </p:nvSpPr>
          <p:spPr bwMode="auto">
            <a:xfrm>
              <a:off x="1338933" y="365743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22" name="Line 201"/>
            <p:cNvSpPr>
              <a:spLocks noChangeShapeType="1"/>
            </p:cNvSpPr>
            <p:nvPr/>
          </p:nvSpPr>
          <p:spPr bwMode="auto">
            <a:xfrm>
              <a:off x="1362132" y="3643636"/>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23" name="Line 202"/>
            <p:cNvSpPr>
              <a:spLocks noChangeShapeType="1"/>
            </p:cNvSpPr>
            <p:nvPr/>
          </p:nvSpPr>
          <p:spPr bwMode="auto">
            <a:xfrm>
              <a:off x="1383474" y="36270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24" name="Line 203"/>
            <p:cNvSpPr>
              <a:spLocks noChangeShapeType="1"/>
            </p:cNvSpPr>
            <p:nvPr/>
          </p:nvSpPr>
          <p:spPr bwMode="auto">
            <a:xfrm>
              <a:off x="1404817" y="360499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25" name="Line 204"/>
            <p:cNvSpPr>
              <a:spLocks noChangeShapeType="1"/>
            </p:cNvSpPr>
            <p:nvPr/>
          </p:nvSpPr>
          <p:spPr bwMode="auto">
            <a:xfrm>
              <a:off x="1428015" y="358290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26" name="Line 205"/>
            <p:cNvSpPr>
              <a:spLocks noChangeShapeType="1"/>
            </p:cNvSpPr>
            <p:nvPr/>
          </p:nvSpPr>
          <p:spPr bwMode="auto">
            <a:xfrm>
              <a:off x="1449357" y="356358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27" name="Line 419"/>
            <p:cNvSpPr>
              <a:spLocks noChangeShapeType="1"/>
            </p:cNvSpPr>
            <p:nvPr/>
          </p:nvSpPr>
          <p:spPr bwMode="auto">
            <a:xfrm>
              <a:off x="538860" y="5564444"/>
              <a:ext cx="262383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28" name="Line 207"/>
            <p:cNvSpPr>
              <a:spLocks noChangeShapeType="1"/>
            </p:cNvSpPr>
            <p:nvPr/>
          </p:nvSpPr>
          <p:spPr bwMode="auto">
            <a:xfrm>
              <a:off x="1472234" y="35356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29" name="Line 208"/>
            <p:cNvSpPr>
              <a:spLocks noChangeShapeType="1"/>
            </p:cNvSpPr>
            <p:nvPr/>
          </p:nvSpPr>
          <p:spPr bwMode="auto">
            <a:xfrm>
              <a:off x="1493574" y="3516325"/>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30" name="Line 209"/>
            <p:cNvSpPr>
              <a:spLocks noChangeShapeType="1"/>
            </p:cNvSpPr>
            <p:nvPr/>
          </p:nvSpPr>
          <p:spPr bwMode="auto">
            <a:xfrm>
              <a:off x="1516769" y="34942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31" name="Line 210"/>
            <p:cNvSpPr>
              <a:spLocks noChangeShapeType="1"/>
            </p:cNvSpPr>
            <p:nvPr/>
          </p:nvSpPr>
          <p:spPr bwMode="auto">
            <a:xfrm>
              <a:off x="1538108" y="34721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32" name="Line 211"/>
            <p:cNvSpPr>
              <a:spLocks noChangeShapeType="1"/>
            </p:cNvSpPr>
            <p:nvPr/>
          </p:nvSpPr>
          <p:spPr bwMode="auto">
            <a:xfrm>
              <a:off x="1561303" y="345007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33" name="Line 212"/>
            <p:cNvSpPr>
              <a:spLocks noChangeShapeType="1"/>
            </p:cNvSpPr>
            <p:nvPr/>
          </p:nvSpPr>
          <p:spPr bwMode="auto">
            <a:xfrm>
              <a:off x="1582643" y="343075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34" name="Line 213"/>
            <p:cNvSpPr>
              <a:spLocks noChangeShapeType="1"/>
            </p:cNvSpPr>
            <p:nvPr/>
          </p:nvSpPr>
          <p:spPr bwMode="auto">
            <a:xfrm>
              <a:off x="1603983" y="34086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35" name="Line 214"/>
            <p:cNvSpPr>
              <a:spLocks noChangeShapeType="1"/>
            </p:cNvSpPr>
            <p:nvPr/>
          </p:nvSpPr>
          <p:spPr bwMode="auto">
            <a:xfrm>
              <a:off x="1627178" y="33921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36" name="Line 215"/>
            <p:cNvSpPr>
              <a:spLocks noChangeShapeType="1"/>
            </p:cNvSpPr>
            <p:nvPr/>
          </p:nvSpPr>
          <p:spPr bwMode="auto">
            <a:xfrm>
              <a:off x="1648517" y="337831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37" name="Line 216"/>
            <p:cNvSpPr>
              <a:spLocks noChangeShapeType="1"/>
            </p:cNvSpPr>
            <p:nvPr/>
          </p:nvSpPr>
          <p:spPr bwMode="auto">
            <a:xfrm>
              <a:off x="1671713" y="33562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38" name="Line 217"/>
            <p:cNvSpPr>
              <a:spLocks noChangeShapeType="1"/>
            </p:cNvSpPr>
            <p:nvPr/>
          </p:nvSpPr>
          <p:spPr bwMode="auto">
            <a:xfrm>
              <a:off x="1693052" y="33396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39" name="Line 218"/>
            <p:cNvSpPr>
              <a:spLocks noChangeShapeType="1"/>
            </p:cNvSpPr>
            <p:nvPr/>
          </p:nvSpPr>
          <p:spPr bwMode="auto">
            <a:xfrm>
              <a:off x="1716247" y="3323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40" name="Line 219"/>
            <p:cNvSpPr>
              <a:spLocks noChangeShapeType="1"/>
            </p:cNvSpPr>
            <p:nvPr/>
          </p:nvSpPr>
          <p:spPr bwMode="auto">
            <a:xfrm>
              <a:off x="1737586" y="330930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41" name="Line 220"/>
            <p:cNvSpPr>
              <a:spLocks noChangeShapeType="1"/>
            </p:cNvSpPr>
            <p:nvPr/>
          </p:nvSpPr>
          <p:spPr bwMode="auto">
            <a:xfrm>
              <a:off x="1758926" y="32927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42" name="Line 221"/>
            <p:cNvSpPr>
              <a:spLocks noChangeShapeType="1"/>
            </p:cNvSpPr>
            <p:nvPr/>
          </p:nvSpPr>
          <p:spPr bwMode="auto">
            <a:xfrm>
              <a:off x="1782121" y="32817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43" name="Line 222"/>
            <p:cNvSpPr>
              <a:spLocks noChangeShapeType="1"/>
            </p:cNvSpPr>
            <p:nvPr/>
          </p:nvSpPr>
          <p:spPr bwMode="auto">
            <a:xfrm>
              <a:off x="1803461" y="32706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44" name="Line 223"/>
            <p:cNvSpPr>
              <a:spLocks noChangeShapeType="1"/>
            </p:cNvSpPr>
            <p:nvPr/>
          </p:nvSpPr>
          <p:spPr bwMode="auto">
            <a:xfrm>
              <a:off x="1826656" y="325962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45" name="Line 224"/>
            <p:cNvSpPr>
              <a:spLocks noChangeShapeType="1"/>
            </p:cNvSpPr>
            <p:nvPr/>
          </p:nvSpPr>
          <p:spPr bwMode="auto">
            <a:xfrm>
              <a:off x="1847996" y="325134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46" name="Line 225"/>
            <p:cNvSpPr>
              <a:spLocks noChangeShapeType="1"/>
            </p:cNvSpPr>
            <p:nvPr/>
          </p:nvSpPr>
          <p:spPr bwMode="auto">
            <a:xfrm>
              <a:off x="1871191" y="32458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47" name="Line 226"/>
            <p:cNvSpPr>
              <a:spLocks noChangeShapeType="1"/>
            </p:cNvSpPr>
            <p:nvPr/>
          </p:nvSpPr>
          <p:spPr bwMode="auto">
            <a:xfrm>
              <a:off x="1892530" y="324029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48" name="Line 227"/>
            <p:cNvSpPr>
              <a:spLocks noChangeShapeType="1"/>
            </p:cNvSpPr>
            <p:nvPr/>
          </p:nvSpPr>
          <p:spPr bwMode="auto">
            <a:xfrm>
              <a:off x="1915725" y="324029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49" name="Line 228"/>
            <p:cNvSpPr>
              <a:spLocks noChangeShapeType="1"/>
            </p:cNvSpPr>
            <p:nvPr/>
          </p:nvSpPr>
          <p:spPr bwMode="auto">
            <a:xfrm>
              <a:off x="1937065" y="32458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50" name="Line 229"/>
            <p:cNvSpPr>
              <a:spLocks noChangeShapeType="1"/>
            </p:cNvSpPr>
            <p:nvPr/>
          </p:nvSpPr>
          <p:spPr bwMode="auto">
            <a:xfrm>
              <a:off x="1958404" y="325134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51" name="Line 230"/>
            <p:cNvSpPr>
              <a:spLocks noChangeShapeType="1"/>
            </p:cNvSpPr>
            <p:nvPr/>
          </p:nvSpPr>
          <p:spPr bwMode="auto">
            <a:xfrm>
              <a:off x="1981599" y="325962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52" name="Line 231"/>
            <p:cNvSpPr>
              <a:spLocks noChangeShapeType="1"/>
            </p:cNvSpPr>
            <p:nvPr/>
          </p:nvSpPr>
          <p:spPr bwMode="auto">
            <a:xfrm>
              <a:off x="2002939" y="32706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53" name="Line 232"/>
            <p:cNvSpPr>
              <a:spLocks noChangeShapeType="1"/>
            </p:cNvSpPr>
            <p:nvPr/>
          </p:nvSpPr>
          <p:spPr bwMode="auto">
            <a:xfrm>
              <a:off x="2026135" y="328722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54" name="Line 233"/>
            <p:cNvSpPr>
              <a:spLocks noChangeShapeType="1"/>
            </p:cNvSpPr>
            <p:nvPr/>
          </p:nvSpPr>
          <p:spPr bwMode="auto">
            <a:xfrm>
              <a:off x="2047474" y="330930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55" name="Line 234"/>
            <p:cNvSpPr>
              <a:spLocks noChangeShapeType="1"/>
            </p:cNvSpPr>
            <p:nvPr/>
          </p:nvSpPr>
          <p:spPr bwMode="auto">
            <a:xfrm>
              <a:off x="2070669" y="3323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56" name="Line 235"/>
            <p:cNvSpPr>
              <a:spLocks noChangeShapeType="1"/>
            </p:cNvSpPr>
            <p:nvPr/>
          </p:nvSpPr>
          <p:spPr bwMode="auto">
            <a:xfrm>
              <a:off x="2092009" y="334518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57" name="Line 236"/>
            <p:cNvSpPr>
              <a:spLocks noChangeShapeType="1"/>
            </p:cNvSpPr>
            <p:nvPr/>
          </p:nvSpPr>
          <p:spPr bwMode="auto">
            <a:xfrm>
              <a:off x="2113348" y="33672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58" name="Line 237"/>
            <p:cNvSpPr>
              <a:spLocks noChangeShapeType="1"/>
            </p:cNvSpPr>
            <p:nvPr/>
          </p:nvSpPr>
          <p:spPr bwMode="auto">
            <a:xfrm>
              <a:off x="2136543" y="338659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59" name="Line 238"/>
            <p:cNvSpPr>
              <a:spLocks noChangeShapeType="1"/>
            </p:cNvSpPr>
            <p:nvPr/>
          </p:nvSpPr>
          <p:spPr bwMode="auto">
            <a:xfrm>
              <a:off x="2157883" y="34086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60" name="Line 239"/>
            <p:cNvSpPr>
              <a:spLocks noChangeShapeType="1"/>
            </p:cNvSpPr>
            <p:nvPr/>
          </p:nvSpPr>
          <p:spPr bwMode="auto">
            <a:xfrm>
              <a:off x="2181078" y="34252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61" name="Line 240"/>
            <p:cNvSpPr>
              <a:spLocks noChangeShapeType="1"/>
            </p:cNvSpPr>
            <p:nvPr/>
          </p:nvSpPr>
          <p:spPr bwMode="auto">
            <a:xfrm>
              <a:off x="2202418" y="344731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62" name="Line 241"/>
            <p:cNvSpPr>
              <a:spLocks noChangeShapeType="1"/>
            </p:cNvSpPr>
            <p:nvPr/>
          </p:nvSpPr>
          <p:spPr bwMode="auto">
            <a:xfrm>
              <a:off x="2225613" y="34721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63" name="Line 242"/>
            <p:cNvSpPr>
              <a:spLocks noChangeShapeType="1"/>
            </p:cNvSpPr>
            <p:nvPr/>
          </p:nvSpPr>
          <p:spPr bwMode="auto">
            <a:xfrm>
              <a:off x="2246952" y="34942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64" name="Line 243"/>
            <p:cNvSpPr>
              <a:spLocks noChangeShapeType="1"/>
            </p:cNvSpPr>
            <p:nvPr/>
          </p:nvSpPr>
          <p:spPr bwMode="auto">
            <a:xfrm>
              <a:off x="2270148" y="35190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65" name="Line 244"/>
            <p:cNvSpPr>
              <a:spLocks noChangeShapeType="1"/>
            </p:cNvSpPr>
            <p:nvPr/>
          </p:nvSpPr>
          <p:spPr bwMode="auto">
            <a:xfrm>
              <a:off x="2291487" y="354668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66" name="Line 245"/>
            <p:cNvSpPr>
              <a:spLocks noChangeShapeType="1"/>
            </p:cNvSpPr>
            <p:nvPr/>
          </p:nvSpPr>
          <p:spPr bwMode="auto">
            <a:xfrm>
              <a:off x="2312826" y="356877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67" name="Line 246"/>
            <p:cNvSpPr>
              <a:spLocks noChangeShapeType="1"/>
            </p:cNvSpPr>
            <p:nvPr/>
          </p:nvSpPr>
          <p:spPr bwMode="auto">
            <a:xfrm>
              <a:off x="2336021" y="35936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68" name="Line 247"/>
            <p:cNvSpPr>
              <a:spLocks noChangeShapeType="1"/>
            </p:cNvSpPr>
            <p:nvPr/>
          </p:nvSpPr>
          <p:spPr bwMode="auto">
            <a:xfrm>
              <a:off x="2357361" y="361569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69" name="Line 248"/>
            <p:cNvSpPr>
              <a:spLocks noChangeShapeType="1"/>
            </p:cNvSpPr>
            <p:nvPr/>
          </p:nvSpPr>
          <p:spPr bwMode="auto">
            <a:xfrm>
              <a:off x="2380557" y="36377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70" name="Line 249"/>
            <p:cNvSpPr>
              <a:spLocks noChangeShapeType="1"/>
            </p:cNvSpPr>
            <p:nvPr/>
          </p:nvSpPr>
          <p:spPr bwMode="auto">
            <a:xfrm>
              <a:off x="2401896" y="365709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71" name="Line 250"/>
            <p:cNvSpPr>
              <a:spLocks noChangeShapeType="1"/>
            </p:cNvSpPr>
            <p:nvPr/>
          </p:nvSpPr>
          <p:spPr bwMode="auto">
            <a:xfrm>
              <a:off x="2425091" y="367918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72" name="Line 251"/>
            <p:cNvSpPr>
              <a:spLocks noChangeShapeType="1"/>
            </p:cNvSpPr>
            <p:nvPr/>
          </p:nvSpPr>
          <p:spPr bwMode="auto">
            <a:xfrm>
              <a:off x="2446431" y="370126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73" name="Line 252"/>
            <p:cNvSpPr>
              <a:spLocks noChangeShapeType="1"/>
            </p:cNvSpPr>
            <p:nvPr/>
          </p:nvSpPr>
          <p:spPr bwMode="auto">
            <a:xfrm>
              <a:off x="2467770" y="37150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74" name="Line 253"/>
            <p:cNvSpPr>
              <a:spLocks noChangeShapeType="1"/>
            </p:cNvSpPr>
            <p:nvPr/>
          </p:nvSpPr>
          <p:spPr bwMode="auto">
            <a:xfrm>
              <a:off x="2490965" y="37371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75" name="Line 254"/>
            <p:cNvSpPr>
              <a:spLocks noChangeShapeType="1"/>
            </p:cNvSpPr>
            <p:nvPr/>
          </p:nvSpPr>
          <p:spPr bwMode="auto">
            <a:xfrm>
              <a:off x="2512305" y="374818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76" name="Line 255"/>
            <p:cNvSpPr>
              <a:spLocks noChangeShapeType="1"/>
            </p:cNvSpPr>
            <p:nvPr/>
          </p:nvSpPr>
          <p:spPr bwMode="auto">
            <a:xfrm>
              <a:off x="2535500" y="37592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77" name="Line 256"/>
            <p:cNvSpPr>
              <a:spLocks noChangeShapeType="1"/>
            </p:cNvSpPr>
            <p:nvPr/>
          </p:nvSpPr>
          <p:spPr bwMode="auto">
            <a:xfrm>
              <a:off x="2556840" y="377027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78" name="Line 257"/>
            <p:cNvSpPr>
              <a:spLocks noChangeShapeType="1"/>
            </p:cNvSpPr>
            <p:nvPr/>
          </p:nvSpPr>
          <p:spPr bwMode="auto">
            <a:xfrm>
              <a:off x="2580035" y="37785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79" name="Line 258"/>
            <p:cNvSpPr>
              <a:spLocks noChangeShapeType="1"/>
            </p:cNvSpPr>
            <p:nvPr/>
          </p:nvSpPr>
          <p:spPr bwMode="auto">
            <a:xfrm>
              <a:off x="2601374" y="378407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80" name="Line 259"/>
            <p:cNvSpPr>
              <a:spLocks noChangeShapeType="1"/>
            </p:cNvSpPr>
            <p:nvPr/>
          </p:nvSpPr>
          <p:spPr bwMode="auto">
            <a:xfrm>
              <a:off x="2624570" y="379511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81" name="Line 260"/>
            <p:cNvSpPr>
              <a:spLocks noChangeShapeType="1"/>
            </p:cNvSpPr>
            <p:nvPr/>
          </p:nvSpPr>
          <p:spPr bwMode="auto">
            <a:xfrm>
              <a:off x="2645909" y="380063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82" name="Line 261"/>
            <p:cNvSpPr>
              <a:spLocks noChangeShapeType="1"/>
            </p:cNvSpPr>
            <p:nvPr/>
          </p:nvSpPr>
          <p:spPr bwMode="auto">
            <a:xfrm>
              <a:off x="2667248" y="380615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83" name="Line 262"/>
            <p:cNvSpPr>
              <a:spLocks noChangeShapeType="1"/>
            </p:cNvSpPr>
            <p:nvPr/>
          </p:nvSpPr>
          <p:spPr bwMode="auto">
            <a:xfrm>
              <a:off x="2690444" y="38116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84" name="Line 263"/>
            <p:cNvSpPr>
              <a:spLocks noChangeShapeType="1"/>
            </p:cNvSpPr>
            <p:nvPr/>
          </p:nvSpPr>
          <p:spPr bwMode="auto">
            <a:xfrm>
              <a:off x="2711784" y="381719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85" name="Line 264"/>
            <p:cNvSpPr>
              <a:spLocks noChangeShapeType="1"/>
            </p:cNvSpPr>
            <p:nvPr/>
          </p:nvSpPr>
          <p:spPr bwMode="auto">
            <a:xfrm>
              <a:off x="2734978" y="38227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86" name="Line 265"/>
            <p:cNvSpPr>
              <a:spLocks noChangeShapeType="1"/>
            </p:cNvSpPr>
            <p:nvPr/>
          </p:nvSpPr>
          <p:spPr bwMode="auto">
            <a:xfrm>
              <a:off x="2756318" y="382823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87" name="Line 266"/>
            <p:cNvSpPr>
              <a:spLocks noChangeShapeType="1"/>
            </p:cNvSpPr>
            <p:nvPr/>
          </p:nvSpPr>
          <p:spPr bwMode="auto">
            <a:xfrm>
              <a:off x="2779513" y="38337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88" name="Line 267"/>
            <p:cNvSpPr>
              <a:spLocks noChangeShapeType="1"/>
            </p:cNvSpPr>
            <p:nvPr/>
          </p:nvSpPr>
          <p:spPr bwMode="auto">
            <a:xfrm>
              <a:off x="2800853" y="38392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89" name="Line 268"/>
            <p:cNvSpPr>
              <a:spLocks noChangeShapeType="1"/>
            </p:cNvSpPr>
            <p:nvPr/>
          </p:nvSpPr>
          <p:spPr bwMode="auto">
            <a:xfrm>
              <a:off x="2822192" y="38392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90" name="Line 269"/>
            <p:cNvSpPr>
              <a:spLocks noChangeShapeType="1"/>
            </p:cNvSpPr>
            <p:nvPr/>
          </p:nvSpPr>
          <p:spPr bwMode="auto">
            <a:xfrm>
              <a:off x="2845387" y="3844797"/>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91" name="Line 270"/>
            <p:cNvSpPr>
              <a:spLocks noChangeShapeType="1"/>
            </p:cNvSpPr>
            <p:nvPr/>
          </p:nvSpPr>
          <p:spPr bwMode="auto">
            <a:xfrm>
              <a:off x="2866727" y="384755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392" name="Rectangle 271"/>
            <p:cNvSpPr>
              <a:spLocks noChangeArrowheads="1"/>
            </p:cNvSpPr>
            <p:nvPr/>
          </p:nvSpPr>
          <p:spPr bwMode="auto">
            <a:xfrm>
              <a:off x="706794" y="5385026"/>
              <a:ext cx="67730" cy="57966"/>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393" name="Rectangle 272"/>
            <p:cNvSpPr>
              <a:spLocks noChangeArrowheads="1"/>
            </p:cNvSpPr>
            <p:nvPr/>
          </p:nvSpPr>
          <p:spPr bwMode="auto">
            <a:xfrm>
              <a:off x="774524" y="5396068"/>
              <a:ext cx="67730" cy="46924"/>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394" name="Rectangle 273"/>
            <p:cNvSpPr>
              <a:spLocks noChangeArrowheads="1"/>
            </p:cNvSpPr>
            <p:nvPr/>
          </p:nvSpPr>
          <p:spPr bwMode="auto">
            <a:xfrm>
              <a:off x="842254" y="5385026"/>
              <a:ext cx="65874" cy="57966"/>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395" name="Rectangle 274"/>
            <p:cNvSpPr>
              <a:spLocks noChangeArrowheads="1"/>
            </p:cNvSpPr>
            <p:nvPr/>
          </p:nvSpPr>
          <p:spPr bwMode="auto">
            <a:xfrm>
              <a:off x="908128" y="5396068"/>
              <a:ext cx="65874" cy="46924"/>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396" name="Rectangle 275"/>
            <p:cNvSpPr>
              <a:spLocks noChangeArrowheads="1"/>
            </p:cNvSpPr>
            <p:nvPr/>
          </p:nvSpPr>
          <p:spPr bwMode="auto">
            <a:xfrm>
              <a:off x="974930" y="5338102"/>
              <a:ext cx="66802" cy="104890"/>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397" name="Rectangle 276"/>
            <p:cNvSpPr>
              <a:spLocks noChangeArrowheads="1"/>
            </p:cNvSpPr>
            <p:nvPr/>
          </p:nvSpPr>
          <p:spPr bwMode="auto">
            <a:xfrm>
              <a:off x="1042660" y="5338102"/>
              <a:ext cx="67730" cy="104890"/>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398" name="Rectangle 277"/>
            <p:cNvSpPr>
              <a:spLocks noChangeArrowheads="1"/>
            </p:cNvSpPr>
            <p:nvPr/>
          </p:nvSpPr>
          <p:spPr bwMode="auto">
            <a:xfrm>
              <a:off x="1110389" y="5189048"/>
              <a:ext cx="67730" cy="253944"/>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399" name="Rectangle 278"/>
            <p:cNvSpPr>
              <a:spLocks noChangeArrowheads="1"/>
            </p:cNvSpPr>
            <p:nvPr/>
          </p:nvSpPr>
          <p:spPr bwMode="auto">
            <a:xfrm>
              <a:off x="1178119" y="5200089"/>
              <a:ext cx="65874" cy="242904"/>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00" name="Rectangle 279"/>
            <p:cNvSpPr>
              <a:spLocks noChangeArrowheads="1"/>
            </p:cNvSpPr>
            <p:nvPr/>
          </p:nvSpPr>
          <p:spPr bwMode="auto">
            <a:xfrm>
              <a:off x="1245849" y="4808131"/>
              <a:ext cx="64019" cy="634861"/>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01" name="Rectangle 280"/>
            <p:cNvSpPr>
              <a:spLocks noChangeArrowheads="1"/>
            </p:cNvSpPr>
            <p:nvPr/>
          </p:nvSpPr>
          <p:spPr bwMode="auto">
            <a:xfrm>
              <a:off x="1311724" y="5020672"/>
              <a:ext cx="65874" cy="422320"/>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02" name="Rectangle 281"/>
            <p:cNvSpPr>
              <a:spLocks noChangeArrowheads="1"/>
            </p:cNvSpPr>
            <p:nvPr/>
          </p:nvSpPr>
          <p:spPr bwMode="auto">
            <a:xfrm>
              <a:off x="1379453" y="4733604"/>
              <a:ext cx="67730" cy="709389"/>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03" name="Rectangle 282"/>
            <p:cNvSpPr>
              <a:spLocks noChangeArrowheads="1"/>
            </p:cNvSpPr>
            <p:nvPr/>
          </p:nvSpPr>
          <p:spPr bwMode="auto">
            <a:xfrm>
              <a:off x="1447183" y="4711521"/>
              <a:ext cx="67730" cy="731471"/>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04" name="Rectangle 283"/>
            <p:cNvSpPr>
              <a:spLocks noChangeArrowheads="1"/>
            </p:cNvSpPr>
            <p:nvPr/>
          </p:nvSpPr>
          <p:spPr bwMode="auto">
            <a:xfrm>
              <a:off x="1514913" y="4824692"/>
              <a:ext cx="65874" cy="618300"/>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05" name="Rectangle 284"/>
            <p:cNvSpPr>
              <a:spLocks noChangeArrowheads="1"/>
            </p:cNvSpPr>
            <p:nvPr/>
          </p:nvSpPr>
          <p:spPr bwMode="auto">
            <a:xfrm>
              <a:off x="1582643" y="4871616"/>
              <a:ext cx="65874" cy="571376"/>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06" name="Rectangle 285"/>
            <p:cNvSpPr>
              <a:spLocks noChangeArrowheads="1"/>
            </p:cNvSpPr>
            <p:nvPr/>
          </p:nvSpPr>
          <p:spPr bwMode="auto">
            <a:xfrm>
              <a:off x="1650373" y="4769487"/>
              <a:ext cx="64019" cy="673505"/>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07" name="Rectangle 286"/>
            <p:cNvSpPr>
              <a:spLocks noChangeArrowheads="1"/>
            </p:cNvSpPr>
            <p:nvPr/>
          </p:nvSpPr>
          <p:spPr bwMode="auto">
            <a:xfrm>
              <a:off x="1716247" y="4855055"/>
              <a:ext cx="67730" cy="587937"/>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08" name="Rectangle 287"/>
            <p:cNvSpPr>
              <a:spLocks noChangeArrowheads="1"/>
            </p:cNvSpPr>
            <p:nvPr/>
          </p:nvSpPr>
          <p:spPr bwMode="auto">
            <a:xfrm>
              <a:off x="1783977" y="4601111"/>
              <a:ext cx="67730" cy="841882"/>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09" name="Rectangle 288"/>
            <p:cNvSpPr>
              <a:spLocks noChangeArrowheads="1"/>
            </p:cNvSpPr>
            <p:nvPr/>
          </p:nvSpPr>
          <p:spPr bwMode="auto">
            <a:xfrm>
              <a:off x="1851707" y="5028952"/>
              <a:ext cx="65874" cy="414040"/>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10" name="Rectangle 289"/>
            <p:cNvSpPr>
              <a:spLocks noChangeArrowheads="1"/>
            </p:cNvSpPr>
            <p:nvPr/>
          </p:nvSpPr>
          <p:spPr bwMode="auto">
            <a:xfrm>
              <a:off x="1919436" y="5039994"/>
              <a:ext cx="65874" cy="402999"/>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11" name="Rectangle 290"/>
            <p:cNvSpPr>
              <a:spLocks noChangeArrowheads="1"/>
            </p:cNvSpPr>
            <p:nvPr/>
          </p:nvSpPr>
          <p:spPr bwMode="auto">
            <a:xfrm>
              <a:off x="1987166" y="5161445"/>
              <a:ext cx="65874" cy="281547"/>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12" name="Rectangle 291"/>
            <p:cNvSpPr>
              <a:spLocks noChangeArrowheads="1"/>
            </p:cNvSpPr>
            <p:nvPr/>
          </p:nvSpPr>
          <p:spPr bwMode="auto">
            <a:xfrm>
              <a:off x="2054896" y="5224931"/>
              <a:ext cx="65874" cy="218061"/>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13" name="Rectangle 292"/>
            <p:cNvSpPr>
              <a:spLocks noChangeArrowheads="1"/>
            </p:cNvSpPr>
            <p:nvPr/>
          </p:nvSpPr>
          <p:spPr bwMode="auto">
            <a:xfrm>
              <a:off x="2120771" y="5321540"/>
              <a:ext cx="67730" cy="121452"/>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14" name="Rectangle 293"/>
            <p:cNvSpPr>
              <a:spLocks noChangeArrowheads="1"/>
            </p:cNvSpPr>
            <p:nvPr/>
          </p:nvSpPr>
          <p:spPr bwMode="auto">
            <a:xfrm>
              <a:off x="2188500" y="5357424"/>
              <a:ext cx="65874" cy="85568"/>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15" name="Rectangle 294"/>
            <p:cNvSpPr>
              <a:spLocks noChangeArrowheads="1"/>
            </p:cNvSpPr>
            <p:nvPr/>
          </p:nvSpPr>
          <p:spPr bwMode="auto">
            <a:xfrm>
              <a:off x="2256230" y="5420910"/>
              <a:ext cx="65874" cy="22082"/>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16" name="Rectangle 295"/>
            <p:cNvSpPr>
              <a:spLocks noChangeArrowheads="1"/>
            </p:cNvSpPr>
            <p:nvPr/>
          </p:nvSpPr>
          <p:spPr bwMode="auto">
            <a:xfrm>
              <a:off x="2323960" y="5420910"/>
              <a:ext cx="65874" cy="22082"/>
            </a:xfrm>
            <a:prstGeom prst="rect">
              <a:avLst/>
            </a:prstGeom>
            <a:solidFill>
              <a:srgbClr val="CAC27E"/>
            </a:solidFill>
            <a:ln w="6">
              <a:solidFill>
                <a:srgbClr val="D7D29E"/>
              </a:solidFill>
              <a:miter lim="800000"/>
              <a:headEnd/>
              <a:tailEnd/>
            </a:ln>
          </p:spPr>
          <p:txBody>
            <a:bodyPr/>
            <a:lstStyle/>
            <a:p>
              <a:pPr eaLnBrk="1" hangingPunct="1"/>
              <a:endParaRPr lang="en-US" sz="1800" b="0">
                <a:solidFill>
                  <a:srgbClr val="000000"/>
                </a:solidFill>
              </a:endParaRPr>
            </a:p>
          </p:txBody>
        </p:sp>
        <p:sp>
          <p:nvSpPr>
            <p:cNvPr id="5417" name="Freeform 296"/>
            <p:cNvSpPr>
              <a:spLocks/>
            </p:cNvSpPr>
            <p:nvPr/>
          </p:nvSpPr>
          <p:spPr bwMode="auto">
            <a:xfrm>
              <a:off x="674320" y="4824692"/>
              <a:ext cx="2192406" cy="612779"/>
            </a:xfrm>
            <a:custGeom>
              <a:avLst/>
              <a:gdLst>
                <a:gd name="T0" fmla="*/ 2147483647 w 1231"/>
                <a:gd name="T1" fmla="*/ 2147483647 h 116"/>
                <a:gd name="T2" fmla="*/ 2147483647 w 1231"/>
                <a:gd name="T3" fmla="*/ 2147483647 h 116"/>
                <a:gd name="T4" fmla="*/ 2147483647 w 1231"/>
                <a:gd name="T5" fmla="*/ 2147483647 h 116"/>
                <a:gd name="T6" fmla="*/ 2147483647 w 1231"/>
                <a:gd name="T7" fmla="*/ 2147483647 h 116"/>
                <a:gd name="T8" fmla="*/ 2147483647 w 1231"/>
                <a:gd name="T9" fmla="*/ 2147483647 h 116"/>
                <a:gd name="T10" fmla="*/ 2147483647 w 1231"/>
                <a:gd name="T11" fmla="*/ 2147483647 h 116"/>
                <a:gd name="T12" fmla="*/ 2147483647 w 1231"/>
                <a:gd name="T13" fmla="*/ 2147483647 h 116"/>
                <a:gd name="T14" fmla="*/ 2147483647 w 1231"/>
                <a:gd name="T15" fmla="*/ 2147483647 h 116"/>
                <a:gd name="T16" fmla="*/ 2147483647 w 1231"/>
                <a:gd name="T17" fmla="*/ 2147483647 h 116"/>
                <a:gd name="T18" fmla="*/ 2147483647 w 1231"/>
                <a:gd name="T19" fmla="*/ 2147483647 h 116"/>
                <a:gd name="T20" fmla="*/ 2147483647 w 1231"/>
                <a:gd name="T21" fmla="*/ 2147483647 h 116"/>
                <a:gd name="T22" fmla="*/ 2147483647 w 1231"/>
                <a:gd name="T23" fmla="*/ 2147483647 h 116"/>
                <a:gd name="T24" fmla="*/ 2147483647 w 1231"/>
                <a:gd name="T25" fmla="*/ 2147483647 h 116"/>
                <a:gd name="T26" fmla="*/ 2147483647 w 1231"/>
                <a:gd name="T27" fmla="*/ 2147483647 h 116"/>
                <a:gd name="T28" fmla="*/ 2147483647 w 1231"/>
                <a:gd name="T29" fmla="*/ 2147483647 h 116"/>
                <a:gd name="T30" fmla="*/ 2147483647 w 1231"/>
                <a:gd name="T31" fmla="*/ 2147483647 h 116"/>
                <a:gd name="T32" fmla="*/ 2147483647 w 1231"/>
                <a:gd name="T33" fmla="*/ 2147483647 h 116"/>
                <a:gd name="T34" fmla="*/ 2147483647 w 1231"/>
                <a:gd name="T35" fmla="*/ 2147483647 h 116"/>
                <a:gd name="T36" fmla="*/ 2147483647 w 1231"/>
                <a:gd name="T37" fmla="*/ 2147483647 h 116"/>
                <a:gd name="T38" fmla="*/ 2147483647 w 1231"/>
                <a:gd name="T39" fmla="*/ 2147483647 h 116"/>
                <a:gd name="T40" fmla="*/ 2147483647 w 1231"/>
                <a:gd name="T41" fmla="*/ 2147483647 h 116"/>
                <a:gd name="T42" fmla="*/ 2147483647 w 1231"/>
                <a:gd name="T43" fmla="*/ 2147483647 h 116"/>
                <a:gd name="T44" fmla="*/ 2147483647 w 1231"/>
                <a:gd name="T45" fmla="*/ 2147483647 h 116"/>
                <a:gd name="T46" fmla="*/ 2147483647 w 1231"/>
                <a:gd name="T47" fmla="*/ 2147483647 h 116"/>
                <a:gd name="T48" fmla="*/ 2147483647 w 1231"/>
                <a:gd name="T49" fmla="*/ 2147483647 h 116"/>
                <a:gd name="T50" fmla="*/ 2147483647 w 1231"/>
                <a:gd name="T51" fmla="*/ 2147483647 h 116"/>
                <a:gd name="T52" fmla="*/ 2147483647 w 1231"/>
                <a:gd name="T53" fmla="*/ 2147483647 h 116"/>
                <a:gd name="T54" fmla="*/ 2147483647 w 1231"/>
                <a:gd name="T55" fmla="*/ 2147483647 h 116"/>
                <a:gd name="T56" fmla="*/ 2147483647 w 1231"/>
                <a:gd name="T57" fmla="*/ 2147483647 h 116"/>
                <a:gd name="T58" fmla="*/ 2147483647 w 1231"/>
                <a:gd name="T59" fmla="*/ 2147483647 h 116"/>
                <a:gd name="T60" fmla="*/ 2147483647 w 1231"/>
                <a:gd name="T61" fmla="*/ 2147483647 h 116"/>
                <a:gd name="T62" fmla="*/ 2147483647 w 1231"/>
                <a:gd name="T63" fmla="*/ 2147483647 h 116"/>
                <a:gd name="T64" fmla="*/ 2147483647 w 1231"/>
                <a:gd name="T65" fmla="*/ 2147483647 h 116"/>
                <a:gd name="T66" fmla="*/ 2147483647 w 1231"/>
                <a:gd name="T67" fmla="*/ 2147483647 h 116"/>
                <a:gd name="T68" fmla="*/ 2147483647 w 1231"/>
                <a:gd name="T69" fmla="*/ 2147483647 h 116"/>
                <a:gd name="T70" fmla="*/ 2147483647 w 1231"/>
                <a:gd name="T71" fmla="*/ 2147483647 h 116"/>
                <a:gd name="T72" fmla="*/ 2147483647 w 1231"/>
                <a:gd name="T73" fmla="*/ 2147483647 h 116"/>
                <a:gd name="T74" fmla="*/ 2147483647 w 1231"/>
                <a:gd name="T75" fmla="*/ 2147483647 h 116"/>
                <a:gd name="T76" fmla="*/ 2147483647 w 1231"/>
                <a:gd name="T77" fmla="*/ 2147483647 h 116"/>
                <a:gd name="T78" fmla="*/ 2147483647 w 1231"/>
                <a:gd name="T79" fmla="*/ 2147483647 h 116"/>
                <a:gd name="T80" fmla="*/ 2147483647 w 1231"/>
                <a:gd name="T81" fmla="*/ 2147483647 h 116"/>
                <a:gd name="T82" fmla="*/ 2147483647 w 1231"/>
                <a:gd name="T83" fmla="*/ 2147483647 h 116"/>
                <a:gd name="T84" fmla="*/ 2147483647 w 1231"/>
                <a:gd name="T85" fmla="*/ 2147483647 h 116"/>
                <a:gd name="T86" fmla="*/ 2147483647 w 1231"/>
                <a:gd name="T87" fmla="*/ 2147483647 h 116"/>
                <a:gd name="T88" fmla="*/ 2147483647 w 1231"/>
                <a:gd name="T89" fmla="*/ 2147483647 h 116"/>
                <a:gd name="T90" fmla="*/ 2147483647 w 1231"/>
                <a:gd name="T91" fmla="*/ 2147483647 h 116"/>
                <a:gd name="T92" fmla="*/ 2147483647 w 1231"/>
                <a:gd name="T93" fmla="*/ 2147483647 h 116"/>
                <a:gd name="T94" fmla="*/ 2147483647 w 1231"/>
                <a:gd name="T95" fmla="*/ 2147483647 h 116"/>
                <a:gd name="T96" fmla="*/ 2147483647 w 1231"/>
                <a:gd name="T97" fmla="*/ 2147483647 h 116"/>
                <a:gd name="T98" fmla="*/ 2147483647 w 1231"/>
                <a:gd name="T99" fmla="*/ 2147483647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1" h="116">
                  <a:moveTo>
                    <a:pt x="0" y="116"/>
                  </a:moveTo>
                  <a:lnTo>
                    <a:pt x="12" y="115"/>
                  </a:lnTo>
                  <a:lnTo>
                    <a:pt x="25" y="115"/>
                  </a:lnTo>
                  <a:lnTo>
                    <a:pt x="37" y="114"/>
                  </a:lnTo>
                  <a:lnTo>
                    <a:pt x="50" y="114"/>
                  </a:lnTo>
                  <a:lnTo>
                    <a:pt x="62" y="113"/>
                  </a:lnTo>
                  <a:lnTo>
                    <a:pt x="75" y="113"/>
                  </a:lnTo>
                  <a:lnTo>
                    <a:pt x="87" y="112"/>
                  </a:lnTo>
                  <a:lnTo>
                    <a:pt x="100" y="111"/>
                  </a:lnTo>
                  <a:lnTo>
                    <a:pt x="112" y="111"/>
                  </a:lnTo>
                  <a:lnTo>
                    <a:pt x="124" y="110"/>
                  </a:lnTo>
                  <a:lnTo>
                    <a:pt x="137" y="110"/>
                  </a:lnTo>
                  <a:lnTo>
                    <a:pt x="149" y="109"/>
                  </a:lnTo>
                  <a:lnTo>
                    <a:pt x="162" y="108"/>
                  </a:lnTo>
                  <a:lnTo>
                    <a:pt x="174" y="107"/>
                  </a:lnTo>
                  <a:lnTo>
                    <a:pt x="187" y="106"/>
                  </a:lnTo>
                  <a:lnTo>
                    <a:pt x="199" y="105"/>
                  </a:lnTo>
                  <a:lnTo>
                    <a:pt x="211" y="104"/>
                  </a:lnTo>
                  <a:lnTo>
                    <a:pt x="224" y="102"/>
                  </a:lnTo>
                  <a:lnTo>
                    <a:pt x="236" y="101"/>
                  </a:lnTo>
                  <a:lnTo>
                    <a:pt x="249" y="100"/>
                  </a:lnTo>
                  <a:lnTo>
                    <a:pt x="261" y="99"/>
                  </a:lnTo>
                  <a:lnTo>
                    <a:pt x="274" y="97"/>
                  </a:lnTo>
                  <a:lnTo>
                    <a:pt x="286" y="95"/>
                  </a:lnTo>
                  <a:lnTo>
                    <a:pt x="299" y="93"/>
                  </a:lnTo>
                  <a:lnTo>
                    <a:pt x="311" y="91"/>
                  </a:lnTo>
                  <a:lnTo>
                    <a:pt x="323" y="89"/>
                  </a:lnTo>
                  <a:lnTo>
                    <a:pt x="336" y="87"/>
                  </a:lnTo>
                  <a:lnTo>
                    <a:pt x="348" y="85"/>
                  </a:lnTo>
                  <a:lnTo>
                    <a:pt x="361" y="82"/>
                  </a:lnTo>
                  <a:lnTo>
                    <a:pt x="373" y="79"/>
                  </a:lnTo>
                  <a:lnTo>
                    <a:pt x="386" y="76"/>
                  </a:lnTo>
                  <a:lnTo>
                    <a:pt x="398" y="73"/>
                  </a:lnTo>
                  <a:lnTo>
                    <a:pt x="410" y="69"/>
                  </a:lnTo>
                  <a:lnTo>
                    <a:pt x="423" y="66"/>
                  </a:lnTo>
                  <a:lnTo>
                    <a:pt x="435" y="61"/>
                  </a:lnTo>
                  <a:lnTo>
                    <a:pt x="448" y="56"/>
                  </a:lnTo>
                  <a:lnTo>
                    <a:pt x="460" y="52"/>
                  </a:lnTo>
                  <a:lnTo>
                    <a:pt x="473" y="48"/>
                  </a:lnTo>
                  <a:lnTo>
                    <a:pt x="485" y="44"/>
                  </a:lnTo>
                  <a:lnTo>
                    <a:pt x="498" y="40"/>
                  </a:lnTo>
                  <a:lnTo>
                    <a:pt x="510" y="36"/>
                  </a:lnTo>
                  <a:lnTo>
                    <a:pt x="522" y="32"/>
                  </a:lnTo>
                  <a:lnTo>
                    <a:pt x="535" y="29"/>
                  </a:lnTo>
                  <a:lnTo>
                    <a:pt x="547" y="26"/>
                  </a:lnTo>
                  <a:lnTo>
                    <a:pt x="560" y="22"/>
                  </a:lnTo>
                  <a:lnTo>
                    <a:pt x="572" y="19"/>
                  </a:lnTo>
                  <a:lnTo>
                    <a:pt x="585" y="16"/>
                  </a:lnTo>
                  <a:lnTo>
                    <a:pt x="597" y="13"/>
                  </a:lnTo>
                  <a:lnTo>
                    <a:pt x="609" y="10"/>
                  </a:lnTo>
                  <a:lnTo>
                    <a:pt x="622" y="8"/>
                  </a:lnTo>
                  <a:lnTo>
                    <a:pt x="634" y="6"/>
                  </a:lnTo>
                  <a:lnTo>
                    <a:pt x="647" y="4"/>
                  </a:lnTo>
                  <a:lnTo>
                    <a:pt x="659" y="2"/>
                  </a:lnTo>
                  <a:lnTo>
                    <a:pt x="672" y="1"/>
                  </a:lnTo>
                  <a:lnTo>
                    <a:pt x="684" y="1"/>
                  </a:lnTo>
                  <a:lnTo>
                    <a:pt x="697" y="0"/>
                  </a:lnTo>
                  <a:lnTo>
                    <a:pt x="709" y="1"/>
                  </a:lnTo>
                  <a:lnTo>
                    <a:pt x="721" y="2"/>
                  </a:lnTo>
                  <a:lnTo>
                    <a:pt x="734" y="4"/>
                  </a:lnTo>
                  <a:lnTo>
                    <a:pt x="746" y="6"/>
                  </a:lnTo>
                  <a:lnTo>
                    <a:pt x="759" y="9"/>
                  </a:lnTo>
                  <a:lnTo>
                    <a:pt x="771" y="13"/>
                  </a:lnTo>
                  <a:lnTo>
                    <a:pt x="784" y="16"/>
                  </a:lnTo>
                  <a:lnTo>
                    <a:pt x="796" y="20"/>
                  </a:lnTo>
                  <a:lnTo>
                    <a:pt x="808" y="24"/>
                  </a:lnTo>
                  <a:lnTo>
                    <a:pt x="821" y="28"/>
                  </a:lnTo>
                  <a:lnTo>
                    <a:pt x="833" y="32"/>
                  </a:lnTo>
                  <a:lnTo>
                    <a:pt x="846" y="36"/>
                  </a:lnTo>
                  <a:lnTo>
                    <a:pt x="858" y="40"/>
                  </a:lnTo>
                  <a:lnTo>
                    <a:pt x="871" y="44"/>
                  </a:lnTo>
                  <a:lnTo>
                    <a:pt x="883" y="48"/>
                  </a:lnTo>
                  <a:lnTo>
                    <a:pt x="896" y="53"/>
                  </a:lnTo>
                  <a:lnTo>
                    <a:pt x="908" y="58"/>
                  </a:lnTo>
                  <a:lnTo>
                    <a:pt x="920" y="62"/>
                  </a:lnTo>
                  <a:lnTo>
                    <a:pt x="933" y="67"/>
                  </a:lnTo>
                  <a:lnTo>
                    <a:pt x="945" y="71"/>
                  </a:lnTo>
                  <a:lnTo>
                    <a:pt x="958" y="75"/>
                  </a:lnTo>
                  <a:lnTo>
                    <a:pt x="970" y="79"/>
                  </a:lnTo>
                  <a:lnTo>
                    <a:pt x="983" y="83"/>
                  </a:lnTo>
                  <a:lnTo>
                    <a:pt x="995" y="87"/>
                  </a:lnTo>
                  <a:lnTo>
                    <a:pt x="1007" y="91"/>
                  </a:lnTo>
                  <a:lnTo>
                    <a:pt x="1020" y="94"/>
                  </a:lnTo>
                  <a:lnTo>
                    <a:pt x="1032" y="96"/>
                  </a:lnTo>
                  <a:lnTo>
                    <a:pt x="1045" y="98"/>
                  </a:lnTo>
                  <a:lnTo>
                    <a:pt x="1057" y="100"/>
                  </a:lnTo>
                  <a:lnTo>
                    <a:pt x="1070" y="102"/>
                  </a:lnTo>
                  <a:lnTo>
                    <a:pt x="1082" y="103"/>
                  </a:lnTo>
                  <a:lnTo>
                    <a:pt x="1095" y="105"/>
                  </a:lnTo>
                  <a:lnTo>
                    <a:pt x="1107" y="106"/>
                  </a:lnTo>
                  <a:lnTo>
                    <a:pt x="1119" y="107"/>
                  </a:lnTo>
                  <a:lnTo>
                    <a:pt x="1132" y="108"/>
                  </a:lnTo>
                  <a:lnTo>
                    <a:pt x="1144" y="109"/>
                  </a:lnTo>
                  <a:lnTo>
                    <a:pt x="1157" y="110"/>
                  </a:lnTo>
                  <a:lnTo>
                    <a:pt x="1169" y="111"/>
                  </a:lnTo>
                  <a:lnTo>
                    <a:pt x="1182" y="112"/>
                  </a:lnTo>
                  <a:lnTo>
                    <a:pt x="1194" y="113"/>
                  </a:lnTo>
                  <a:lnTo>
                    <a:pt x="1206" y="113"/>
                  </a:lnTo>
                  <a:lnTo>
                    <a:pt x="1219" y="114"/>
                  </a:lnTo>
                  <a:lnTo>
                    <a:pt x="1231" y="115"/>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b="0">
                <a:solidFill>
                  <a:srgbClr val="000000"/>
                </a:solidFill>
              </a:endParaRPr>
            </a:p>
          </p:txBody>
        </p:sp>
        <p:sp>
          <p:nvSpPr>
            <p:cNvPr id="5418" name="Line 297"/>
            <p:cNvSpPr>
              <a:spLocks noChangeShapeType="1"/>
            </p:cNvSpPr>
            <p:nvPr/>
          </p:nvSpPr>
          <p:spPr bwMode="auto">
            <a:xfrm>
              <a:off x="674320" y="54374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19" name="Line 298"/>
            <p:cNvSpPr>
              <a:spLocks noChangeShapeType="1"/>
            </p:cNvSpPr>
            <p:nvPr/>
          </p:nvSpPr>
          <p:spPr bwMode="auto">
            <a:xfrm>
              <a:off x="695660" y="543195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20" name="Line 299"/>
            <p:cNvSpPr>
              <a:spLocks noChangeShapeType="1"/>
            </p:cNvSpPr>
            <p:nvPr/>
          </p:nvSpPr>
          <p:spPr bwMode="auto">
            <a:xfrm>
              <a:off x="718855" y="543195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21" name="Line 300"/>
            <p:cNvSpPr>
              <a:spLocks noChangeShapeType="1"/>
            </p:cNvSpPr>
            <p:nvPr/>
          </p:nvSpPr>
          <p:spPr bwMode="auto">
            <a:xfrm>
              <a:off x="740195" y="54264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22" name="Line 301"/>
            <p:cNvSpPr>
              <a:spLocks noChangeShapeType="1"/>
            </p:cNvSpPr>
            <p:nvPr/>
          </p:nvSpPr>
          <p:spPr bwMode="auto">
            <a:xfrm>
              <a:off x="763390" y="54264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23" name="Line 302"/>
            <p:cNvSpPr>
              <a:spLocks noChangeShapeType="1"/>
            </p:cNvSpPr>
            <p:nvPr/>
          </p:nvSpPr>
          <p:spPr bwMode="auto">
            <a:xfrm>
              <a:off x="784729"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24" name="Line 303"/>
            <p:cNvSpPr>
              <a:spLocks noChangeShapeType="1"/>
            </p:cNvSpPr>
            <p:nvPr/>
          </p:nvSpPr>
          <p:spPr bwMode="auto">
            <a:xfrm>
              <a:off x="807925"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25" name="Line 304"/>
            <p:cNvSpPr>
              <a:spLocks noChangeShapeType="1"/>
            </p:cNvSpPr>
            <p:nvPr/>
          </p:nvSpPr>
          <p:spPr bwMode="auto">
            <a:xfrm>
              <a:off x="829264" y="541814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26" name="Line 305"/>
            <p:cNvSpPr>
              <a:spLocks noChangeShapeType="1"/>
            </p:cNvSpPr>
            <p:nvPr/>
          </p:nvSpPr>
          <p:spPr bwMode="auto">
            <a:xfrm>
              <a:off x="852459" y="541263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27" name="Line 306"/>
            <p:cNvSpPr>
              <a:spLocks noChangeShapeType="1"/>
            </p:cNvSpPr>
            <p:nvPr/>
          </p:nvSpPr>
          <p:spPr bwMode="auto">
            <a:xfrm>
              <a:off x="873799" y="541263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28" name="Line 307"/>
            <p:cNvSpPr>
              <a:spLocks noChangeShapeType="1"/>
            </p:cNvSpPr>
            <p:nvPr/>
          </p:nvSpPr>
          <p:spPr bwMode="auto">
            <a:xfrm>
              <a:off x="895139" y="540710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29" name="Line 308"/>
            <p:cNvSpPr>
              <a:spLocks noChangeShapeType="1"/>
            </p:cNvSpPr>
            <p:nvPr/>
          </p:nvSpPr>
          <p:spPr bwMode="auto">
            <a:xfrm>
              <a:off x="918334" y="540710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30" name="Line 309"/>
            <p:cNvSpPr>
              <a:spLocks noChangeShapeType="1"/>
            </p:cNvSpPr>
            <p:nvPr/>
          </p:nvSpPr>
          <p:spPr bwMode="auto">
            <a:xfrm>
              <a:off x="939673" y="540158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31" name="Line 310"/>
            <p:cNvSpPr>
              <a:spLocks noChangeShapeType="1"/>
            </p:cNvSpPr>
            <p:nvPr/>
          </p:nvSpPr>
          <p:spPr bwMode="auto">
            <a:xfrm>
              <a:off x="962868" y="53960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32" name="Line 311"/>
            <p:cNvSpPr>
              <a:spLocks noChangeShapeType="1"/>
            </p:cNvSpPr>
            <p:nvPr/>
          </p:nvSpPr>
          <p:spPr bwMode="auto">
            <a:xfrm>
              <a:off x="984208" y="53905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33" name="Line 312"/>
            <p:cNvSpPr>
              <a:spLocks noChangeShapeType="1"/>
            </p:cNvSpPr>
            <p:nvPr/>
          </p:nvSpPr>
          <p:spPr bwMode="auto">
            <a:xfrm>
              <a:off x="1007403" y="53850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34" name="Line 313"/>
            <p:cNvSpPr>
              <a:spLocks noChangeShapeType="1"/>
            </p:cNvSpPr>
            <p:nvPr/>
          </p:nvSpPr>
          <p:spPr bwMode="auto">
            <a:xfrm>
              <a:off x="1028742" y="53795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35" name="Line 314"/>
            <p:cNvSpPr>
              <a:spLocks noChangeShapeType="1"/>
            </p:cNvSpPr>
            <p:nvPr/>
          </p:nvSpPr>
          <p:spPr bwMode="auto">
            <a:xfrm>
              <a:off x="1050082" y="53739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36" name="Line 315"/>
            <p:cNvSpPr>
              <a:spLocks noChangeShapeType="1"/>
            </p:cNvSpPr>
            <p:nvPr/>
          </p:nvSpPr>
          <p:spPr bwMode="auto">
            <a:xfrm>
              <a:off x="1073278" y="53629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37" name="Line 316"/>
            <p:cNvSpPr>
              <a:spLocks noChangeShapeType="1"/>
            </p:cNvSpPr>
            <p:nvPr/>
          </p:nvSpPr>
          <p:spPr bwMode="auto">
            <a:xfrm>
              <a:off x="1094617" y="535742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38" name="Line 317"/>
            <p:cNvSpPr>
              <a:spLocks noChangeShapeType="1"/>
            </p:cNvSpPr>
            <p:nvPr/>
          </p:nvSpPr>
          <p:spPr bwMode="auto">
            <a:xfrm>
              <a:off x="1117812" y="5354664"/>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39" name="Line 318"/>
            <p:cNvSpPr>
              <a:spLocks noChangeShapeType="1"/>
            </p:cNvSpPr>
            <p:nvPr/>
          </p:nvSpPr>
          <p:spPr bwMode="auto">
            <a:xfrm>
              <a:off x="1139151" y="53491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40" name="Line 319"/>
            <p:cNvSpPr>
              <a:spLocks noChangeShapeType="1"/>
            </p:cNvSpPr>
            <p:nvPr/>
          </p:nvSpPr>
          <p:spPr bwMode="auto">
            <a:xfrm>
              <a:off x="1162347" y="53381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41" name="Line 320"/>
            <p:cNvSpPr>
              <a:spLocks noChangeShapeType="1"/>
            </p:cNvSpPr>
            <p:nvPr/>
          </p:nvSpPr>
          <p:spPr bwMode="auto">
            <a:xfrm>
              <a:off x="1183686" y="53270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42" name="Line 321"/>
            <p:cNvSpPr>
              <a:spLocks noChangeShapeType="1"/>
            </p:cNvSpPr>
            <p:nvPr/>
          </p:nvSpPr>
          <p:spPr bwMode="auto">
            <a:xfrm>
              <a:off x="1206881" y="531602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43" name="Line 322"/>
            <p:cNvSpPr>
              <a:spLocks noChangeShapeType="1"/>
            </p:cNvSpPr>
            <p:nvPr/>
          </p:nvSpPr>
          <p:spPr bwMode="auto">
            <a:xfrm>
              <a:off x="1228221" y="530497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44" name="Line 323"/>
            <p:cNvSpPr>
              <a:spLocks noChangeShapeType="1"/>
            </p:cNvSpPr>
            <p:nvPr/>
          </p:nvSpPr>
          <p:spPr bwMode="auto">
            <a:xfrm>
              <a:off x="1249561" y="529393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45" name="Line 324"/>
            <p:cNvSpPr>
              <a:spLocks noChangeShapeType="1"/>
            </p:cNvSpPr>
            <p:nvPr/>
          </p:nvSpPr>
          <p:spPr bwMode="auto">
            <a:xfrm>
              <a:off x="1272756" y="5285656"/>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46" name="Line 325"/>
            <p:cNvSpPr>
              <a:spLocks noChangeShapeType="1"/>
            </p:cNvSpPr>
            <p:nvPr/>
          </p:nvSpPr>
          <p:spPr bwMode="auto">
            <a:xfrm>
              <a:off x="1294095" y="527461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47" name="Line 326"/>
            <p:cNvSpPr>
              <a:spLocks noChangeShapeType="1"/>
            </p:cNvSpPr>
            <p:nvPr/>
          </p:nvSpPr>
          <p:spPr bwMode="auto">
            <a:xfrm>
              <a:off x="1317290" y="525805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48" name="Line 327"/>
            <p:cNvSpPr>
              <a:spLocks noChangeShapeType="1"/>
            </p:cNvSpPr>
            <p:nvPr/>
          </p:nvSpPr>
          <p:spPr bwMode="auto">
            <a:xfrm>
              <a:off x="1338630" y="524149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49" name="Line 328"/>
            <p:cNvSpPr>
              <a:spLocks noChangeShapeType="1"/>
            </p:cNvSpPr>
            <p:nvPr/>
          </p:nvSpPr>
          <p:spPr bwMode="auto">
            <a:xfrm>
              <a:off x="1361825" y="52249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50" name="Line 329"/>
            <p:cNvSpPr>
              <a:spLocks noChangeShapeType="1"/>
            </p:cNvSpPr>
            <p:nvPr/>
          </p:nvSpPr>
          <p:spPr bwMode="auto">
            <a:xfrm>
              <a:off x="1383164" y="52111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51" name="Line 330"/>
            <p:cNvSpPr>
              <a:spLocks noChangeShapeType="1"/>
            </p:cNvSpPr>
            <p:nvPr/>
          </p:nvSpPr>
          <p:spPr bwMode="auto">
            <a:xfrm>
              <a:off x="1404504" y="518904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52" name="Line 331"/>
            <p:cNvSpPr>
              <a:spLocks noChangeShapeType="1"/>
            </p:cNvSpPr>
            <p:nvPr/>
          </p:nvSpPr>
          <p:spPr bwMode="auto">
            <a:xfrm>
              <a:off x="1427699" y="517248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53" name="Line 332"/>
            <p:cNvSpPr>
              <a:spLocks noChangeShapeType="1"/>
            </p:cNvSpPr>
            <p:nvPr/>
          </p:nvSpPr>
          <p:spPr bwMode="auto">
            <a:xfrm>
              <a:off x="1449039" y="51476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54" name="Line 333"/>
            <p:cNvSpPr>
              <a:spLocks noChangeShapeType="1"/>
            </p:cNvSpPr>
            <p:nvPr/>
          </p:nvSpPr>
          <p:spPr bwMode="auto">
            <a:xfrm>
              <a:off x="1472234" y="512004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55" name="Line 334"/>
            <p:cNvSpPr>
              <a:spLocks noChangeShapeType="1"/>
            </p:cNvSpPr>
            <p:nvPr/>
          </p:nvSpPr>
          <p:spPr bwMode="auto">
            <a:xfrm>
              <a:off x="1493574" y="509795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56" name="Line 335"/>
            <p:cNvSpPr>
              <a:spLocks noChangeShapeType="1"/>
            </p:cNvSpPr>
            <p:nvPr/>
          </p:nvSpPr>
          <p:spPr bwMode="auto">
            <a:xfrm>
              <a:off x="1516769" y="50786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57" name="Line 336"/>
            <p:cNvSpPr>
              <a:spLocks noChangeShapeType="1"/>
            </p:cNvSpPr>
            <p:nvPr/>
          </p:nvSpPr>
          <p:spPr bwMode="auto">
            <a:xfrm>
              <a:off x="1538108" y="50565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58" name="Line 337"/>
            <p:cNvSpPr>
              <a:spLocks noChangeShapeType="1"/>
            </p:cNvSpPr>
            <p:nvPr/>
          </p:nvSpPr>
          <p:spPr bwMode="auto">
            <a:xfrm>
              <a:off x="1561303" y="50344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59" name="Line 338"/>
            <p:cNvSpPr>
              <a:spLocks noChangeShapeType="1"/>
            </p:cNvSpPr>
            <p:nvPr/>
          </p:nvSpPr>
          <p:spPr bwMode="auto">
            <a:xfrm>
              <a:off x="1582643" y="50151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60" name="Line 339"/>
            <p:cNvSpPr>
              <a:spLocks noChangeShapeType="1"/>
            </p:cNvSpPr>
            <p:nvPr/>
          </p:nvSpPr>
          <p:spPr bwMode="auto">
            <a:xfrm>
              <a:off x="1603983" y="499306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61" name="Line 340"/>
            <p:cNvSpPr>
              <a:spLocks noChangeShapeType="1"/>
            </p:cNvSpPr>
            <p:nvPr/>
          </p:nvSpPr>
          <p:spPr bwMode="auto">
            <a:xfrm>
              <a:off x="1627178" y="497650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62" name="Line 341"/>
            <p:cNvSpPr>
              <a:spLocks noChangeShapeType="1"/>
            </p:cNvSpPr>
            <p:nvPr/>
          </p:nvSpPr>
          <p:spPr bwMode="auto">
            <a:xfrm>
              <a:off x="1648517" y="495994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63" name="Line 342"/>
            <p:cNvSpPr>
              <a:spLocks noChangeShapeType="1"/>
            </p:cNvSpPr>
            <p:nvPr/>
          </p:nvSpPr>
          <p:spPr bwMode="auto">
            <a:xfrm>
              <a:off x="1671713" y="494062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64" name="Line 343"/>
            <p:cNvSpPr>
              <a:spLocks noChangeShapeType="1"/>
            </p:cNvSpPr>
            <p:nvPr/>
          </p:nvSpPr>
          <p:spPr bwMode="auto">
            <a:xfrm>
              <a:off x="1693052" y="49240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65" name="Line 344"/>
            <p:cNvSpPr>
              <a:spLocks noChangeShapeType="1"/>
            </p:cNvSpPr>
            <p:nvPr/>
          </p:nvSpPr>
          <p:spPr bwMode="auto">
            <a:xfrm>
              <a:off x="1716247" y="490750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66" name="Line 345"/>
            <p:cNvSpPr>
              <a:spLocks noChangeShapeType="1"/>
            </p:cNvSpPr>
            <p:nvPr/>
          </p:nvSpPr>
          <p:spPr bwMode="auto">
            <a:xfrm>
              <a:off x="1737586" y="489369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67" name="Line 346"/>
            <p:cNvSpPr>
              <a:spLocks noChangeShapeType="1"/>
            </p:cNvSpPr>
            <p:nvPr/>
          </p:nvSpPr>
          <p:spPr bwMode="auto">
            <a:xfrm>
              <a:off x="1758926" y="48771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68" name="Line 347"/>
            <p:cNvSpPr>
              <a:spLocks noChangeShapeType="1"/>
            </p:cNvSpPr>
            <p:nvPr/>
          </p:nvSpPr>
          <p:spPr bwMode="auto">
            <a:xfrm>
              <a:off x="1782121" y="486609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69" name="Line 348"/>
            <p:cNvSpPr>
              <a:spLocks noChangeShapeType="1"/>
            </p:cNvSpPr>
            <p:nvPr/>
          </p:nvSpPr>
          <p:spPr bwMode="auto">
            <a:xfrm>
              <a:off x="1803461" y="48550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70" name="Line 349"/>
            <p:cNvSpPr>
              <a:spLocks noChangeShapeType="1"/>
            </p:cNvSpPr>
            <p:nvPr/>
          </p:nvSpPr>
          <p:spPr bwMode="auto">
            <a:xfrm>
              <a:off x="1826656" y="48440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71" name="Line 350"/>
            <p:cNvSpPr>
              <a:spLocks noChangeShapeType="1"/>
            </p:cNvSpPr>
            <p:nvPr/>
          </p:nvSpPr>
          <p:spPr bwMode="auto">
            <a:xfrm>
              <a:off x="1847996" y="48329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72" name="Line 351"/>
            <p:cNvSpPr>
              <a:spLocks noChangeShapeType="1"/>
            </p:cNvSpPr>
            <p:nvPr/>
          </p:nvSpPr>
          <p:spPr bwMode="auto">
            <a:xfrm>
              <a:off x="1871191" y="4830213"/>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73" name="Line 352"/>
            <p:cNvSpPr>
              <a:spLocks noChangeShapeType="1"/>
            </p:cNvSpPr>
            <p:nvPr/>
          </p:nvSpPr>
          <p:spPr bwMode="auto">
            <a:xfrm>
              <a:off x="1892530" y="4830213"/>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74" name="Line 353"/>
            <p:cNvSpPr>
              <a:spLocks noChangeShapeType="1"/>
            </p:cNvSpPr>
            <p:nvPr/>
          </p:nvSpPr>
          <p:spPr bwMode="auto">
            <a:xfrm>
              <a:off x="1915725" y="482469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75" name="Line 354"/>
            <p:cNvSpPr>
              <a:spLocks noChangeShapeType="1"/>
            </p:cNvSpPr>
            <p:nvPr/>
          </p:nvSpPr>
          <p:spPr bwMode="auto">
            <a:xfrm>
              <a:off x="1937065" y="4830213"/>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76" name="Line 355"/>
            <p:cNvSpPr>
              <a:spLocks noChangeShapeType="1"/>
            </p:cNvSpPr>
            <p:nvPr/>
          </p:nvSpPr>
          <p:spPr bwMode="auto">
            <a:xfrm>
              <a:off x="1958404" y="48329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77" name="Line 356"/>
            <p:cNvSpPr>
              <a:spLocks noChangeShapeType="1"/>
            </p:cNvSpPr>
            <p:nvPr/>
          </p:nvSpPr>
          <p:spPr bwMode="auto">
            <a:xfrm>
              <a:off x="1981599" y="48440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78" name="Line 357"/>
            <p:cNvSpPr>
              <a:spLocks noChangeShapeType="1"/>
            </p:cNvSpPr>
            <p:nvPr/>
          </p:nvSpPr>
          <p:spPr bwMode="auto">
            <a:xfrm>
              <a:off x="2002939" y="48550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79" name="Line 358"/>
            <p:cNvSpPr>
              <a:spLocks noChangeShapeType="1"/>
            </p:cNvSpPr>
            <p:nvPr/>
          </p:nvSpPr>
          <p:spPr bwMode="auto">
            <a:xfrm>
              <a:off x="2026135" y="487161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80" name="Line 359"/>
            <p:cNvSpPr>
              <a:spLocks noChangeShapeType="1"/>
            </p:cNvSpPr>
            <p:nvPr/>
          </p:nvSpPr>
          <p:spPr bwMode="auto">
            <a:xfrm>
              <a:off x="2047474" y="489369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81" name="Line 360"/>
            <p:cNvSpPr>
              <a:spLocks noChangeShapeType="1"/>
            </p:cNvSpPr>
            <p:nvPr/>
          </p:nvSpPr>
          <p:spPr bwMode="auto">
            <a:xfrm>
              <a:off x="2070669" y="490750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82" name="Line 361"/>
            <p:cNvSpPr>
              <a:spLocks noChangeShapeType="1"/>
            </p:cNvSpPr>
            <p:nvPr/>
          </p:nvSpPr>
          <p:spPr bwMode="auto">
            <a:xfrm>
              <a:off x="2092009" y="492958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83" name="Line 362"/>
            <p:cNvSpPr>
              <a:spLocks noChangeShapeType="1"/>
            </p:cNvSpPr>
            <p:nvPr/>
          </p:nvSpPr>
          <p:spPr bwMode="auto">
            <a:xfrm>
              <a:off x="2113348" y="49516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84" name="Line 363"/>
            <p:cNvSpPr>
              <a:spLocks noChangeShapeType="1"/>
            </p:cNvSpPr>
            <p:nvPr/>
          </p:nvSpPr>
          <p:spPr bwMode="auto">
            <a:xfrm>
              <a:off x="2136543" y="49709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85" name="Line 364"/>
            <p:cNvSpPr>
              <a:spLocks noChangeShapeType="1"/>
            </p:cNvSpPr>
            <p:nvPr/>
          </p:nvSpPr>
          <p:spPr bwMode="auto">
            <a:xfrm>
              <a:off x="2157883" y="499306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86" name="Line 365"/>
            <p:cNvSpPr>
              <a:spLocks noChangeShapeType="1"/>
            </p:cNvSpPr>
            <p:nvPr/>
          </p:nvSpPr>
          <p:spPr bwMode="auto">
            <a:xfrm>
              <a:off x="2181078" y="50151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87" name="Line 366"/>
            <p:cNvSpPr>
              <a:spLocks noChangeShapeType="1"/>
            </p:cNvSpPr>
            <p:nvPr/>
          </p:nvSpPr>
          <p:spPr bwMode="auto">
            <a:xfrm>
              <a:off x="2202418" y="50344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88" name="Line 367"/>
            <p:cNvSpPr>
              <a:spLocks noChangeShapeType="1"/>
            </p:cNvSpPr>
            <p:nvPr/>
          </p:nvSpPr>
          <p:spPr bwMode="auto">
            <a:xfrm>
              <a:off x="2225613" y="50565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89" name="Line 368"/>
            <p:cNvSpPr>
              <a:spLocks noChangeShapeType="1"/>
            </p:cNvSpPr>
            <p:nvPr/>
          </p:nvSpPr>
          <p:spPr bwMode="auto">
            <a:xfrm>
              <a:off x="2246952" y="50786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90" name="Line 369"/>
            <p:cNvSpPr>
              <a:spLocks noChangeShapeType="1"/>
            </p:cNvSpPr>
            <p:nvPr/>
          </p:nvSpPr>
          <p:spPr bwMode="auto">
            <a:xfrm>
              <a:off x="2270148" y="510347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91" name="Line 370"/>
            <p:cNvSpPr>
              <a:spLocks noChangeShapeType="1"/>
            </p:cNvSpPr>
            <p:nvPr/>
          </p:nvSpPr>
          <p:spPr bwMode="auto">
            <a:xfrm>
              <a:off x="2291487" y="513108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92" name="Line 371"/>
            <p:cNvSpPr>
              <a:spLocks noChangeShapeType="1"/>
            </p:cNvSpPr>
            <p:nvPr/>
          </p:nvSpPr>
          <p:spPr bwMode="auto">
            <a:xfrm>
              <a:off x="2312826" y="51531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93" name="Line 372"/>
            <p:cNvSpPr>
              <a:spLocks noChangeShapeType="1"/>
            </p:cNvSpPr>
            <p:nvPr/>
          </p:nvSpPr>
          <p:spPr bwMode="auto">
            <a:xfrm>
              <a:off x="2336021" y="51780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94" name="Line 373"/>
            <p:cNvSpPr>
              <a:spLocks noChangeShapeType="1"/>
            </p:cNvSpPr>
            <p:nvPr/>
          </p:nvSpPr>
          <p:spPr bwMode="auto">
            <a:xfrm>
              <a:off x="2357361" y="520008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95" name="Line 374"/>
            <p:cNvSpPr>
              <a:spLocks noChangeShapeType="1"/>
            </p:cNvSpPr>
            <p:nvPr/>
          </p:nvSpPr>
          <p:spPr bwMode="auto">
            <a:xfrm>
              <a:off x="2380557" y="5222171"/>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96" name="Line 375"/>
            <p:cNvSpPr>
              <a:spLocks noChangeShapeType="1"/>
            </p:cNvSpPr>
            <p:nvPr/>
          </p:nvSpPr>
          <p:spPr bwMode="auto">
            <a:xfrm>
              <a:off x="2401896" y="524149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97" name="Line 376"/>
            <p:cNvSpPr>
              <a:spLocks noChangeShapeType="1"/>
            </p:cNvSpPr>
            <p:nvPr/>
          </p:nvSpPr>
          <p:spPr bwMode="auto">
            <a:xfrm>
              <a:off x="2425091" y="52635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98" name="Line 377"/>
            <p:cNvSpPr>
              <a:spLocks noChangeShapeType="1"/>
            </p:cNvSpPr>
            <p:nvPr/>
          </p:nvSpPr>
          <p:spPr bwMode="auto">
            <a:xfrm>
              <a:off x="2446431" y="5285656"/>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499" name="Line 378"/>
            <p:cNvSpPr>
              <a:spLocks noChangeShapeType="1"/>
            </p:cNvSpPr>
            <p:nvPr/>
          </p:nvSpPr>
          <p:spPr bwMode="auto">
            <a:xfrm>
              <a:off x="2467770" y="530497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00" name="Line 379"/>
            <p:cNvSpPr>
              <a:spLocks noChangeShapeType="1"/>
            </p:cNvSpPr>
            <p:nvPr/>
          </p:nvSpPr>
          <p:spPr bwMode="auto">
            <a:xfrm>
              <a:off x="2490965" y="532154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01" name="Line 380"/>
            <p:cNvSpPr>
              <a:spLocks noChangeShapeType="1"/>
            </p:cNvSpPr>
            <p:nvPr/>
          </p:nvSpPr>
          <p:spPr bwMode="auto">
            <a:xfrm>
              <a:off x="2512305" y="533258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02" name="Line 381"/>
            <p:cNvSpPr>
              <a:spLocks noChangeShapeType="1"/>
            </p:cNvSpPr>
            <p:nvPr/>
          </p:nvSpPr>
          <p:spPr bwMode="auto">
            <a:xfrm>
              <a:off x="2535500" y="534362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03" name="Line 382"/>
            <p:cNvSpPr>
              <a:spLocks noChangeShapeType="1"/>
            </p:cNvSpPr>
            <p:nvPr/>
          </p:nvSpPr>
          <p:spPr bwMode="auto">
            <a:xfrm>
              <a:off x="2556840" y="5354664"/>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04" name="Line 383"/>
            <p:cNvSpPr>
              <a:spLocks noChangeShapeType="1"/>
            </p:cNvSpPr>
            <p:nvPr/>
          </p:nvSpPr>
          <p:spPr bwMode="auto">
            <a:xfrm>
              <a:off x="2580035" y="53629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05" name="Line 384"/>
            <p:cNvSpPr>
              <a:spLocks noChangeShapeType="1"/>
            </p:cNvSpPr>
            <p:nvPr/>
          </p:nvSpPr>
          <p:spPr bwMode="auto">
            <a:xfrm>
              <a:off x="2601374" y="536846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06" name="Line 385"/>
            <p:cNvSpPr>
              <a:spLocks noChangeShapeType="1"/>
            </p:cNvSpPr>
            <p:nvPr/>
          </p:nvSpPr>
          <p:spPr bwMode="auto">
            <a:xfrm>
              <a:off x="2624570" y="53795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07" name="Line 386"/>
            <p:cNvSpPr>
              <a:spLocks noChangeShapeType="1"/>
            </p:cNvSpPr>
            <p:nvPr/>
          </p:nvSpPr>
          <p:spPr bwMode="auto">
            <a:xfrm>
              <a:off x="2645909" y="53850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08" name="Line 387"/>
            <p:cNvSpPr>
              <a:spLocks noChangeShapeType="1"/>
            </p:cNvSpPr>
            <p:nvPr/>
          </p:nvSpPr>
          <p:spPr bwMode="auto">
            <a:xfrm>
              <a:off x="2667248" y="53905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09" name="Line 388"/>
            <p:cNvSpPr>
              <a:spLocks noChangeShapeType="1"/>
            </p:cNvSpPr>
            <p:nvPr/>
          </p:nvSpPr>
          <p:spPr bwMode="auto">
            <a:xfrm>
              <a:off x="2690444" y="53960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10" name="Line 389"/>
            <p:cNvSpPr>
              <a:spLocks noChangeShapeType="1"/>
            </p:cNvSpPr>
            <p:nvPr/>
          </p:nvSpPr>
          <p:spPr bwMode="auto">
            <a:xfrm>
              <a:off x="2711784" y="540158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11" name="Line 390"/>
            <p:cNvSpPr>
              <a:spLocks noChangeShapeType="1"/>
            </p:cNvSpPr>
            <p:nvPr/>
          </p:nvSpPr>
          <p:spPr bwMode="auto">
            <a:xfrm>
              <a:off x="2734978" y="540710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12" name="Line 391"/>
            <p:cNvSpPr>
              <a:spLocks noChangeShapeType="1"/>
            </p:cNvSpPr>
            <p:nvPr/>
          </p:nvSpPr>
          <p:spPr bwMode="auto">
            <a:xfrm>
              <a:off x="2756318" y="541263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13" name="Line 392"/>
            <p:cNvSpPr>
              <a:spLocks noChangeShapeType="1"/>
            </p:cNvSpPr>
            <p:nvPr/>
          </p:nvSpPr>
          <p:spPr bwMode="auto">
            <a:xfrm>
              <a:off x="2779513" y="541814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14" name="Line 393"/>
            <p:cNvSpPr>
              <a:spLocks noChangeShapeType="1"/>
            </p:cNvSpPr>
            <p:nvPr/>
          </p:nvSpPr>
          <p:spPr bwMode="auto">
            <a:xfrm>
              <a:off x="2800853"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15" name="Line 394"/>
            <p:cNvSpPr>
              <a:spLocks noChangeShapeType="1"/>
            </p:cNvSpPr>
            <p:nvPr/>
          </p:nvSpPr>
          <p:spPr bwMode="auto">
            <a:xfrm>
              <a:off x="2822192"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16" name="Line 395"/>
            <p:cNvSpPr>
              <a:spLocks noChangeShapeType="1"/>
            </p:cNvSpPr>
            <p:nvPr/>
          </p:nvSpPr>
          <p:spPr bwMode="auto">
            <a:xfrm>
              <a:off x="2845387" y="54264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17" name="Line 396"/>
            <p:cNvSpPr>
              <a:spLocks noChangeShapeType="1"/>
            </p:cNvSpPr>
            <p:nvPr/>
          </p:nvSpPr>
          <p:spPr bwMode="auto">
            <a:xfrm>
              <a:off x="2866727" y="543195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18" name="Line 397"/>
            <p:cNvSpPr>
              <a:spLocks noChangeShapeType="1"/>
            </p:cNvSpPr>
            <p:nvPr/>
          </p:nvSpPr>
          <p:spPr bwMode="auto">
            <a:xfrm flipV="1">
              <a:off x="538861" y="1236345"/>
              <a:ext cx="0" cy="116207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19" name="Line 398"/>
            <p:cNvSpPr>
              <a:spLocks noChangeShapeType="1"/>
            </p:cNvSpPr>
            <p:nvPr/>
          </p:nvSpPr>
          <p:spPr bwMode="auto">
            <a:xfrm flipH="1">
              <a:off x="470654" y="2274205"/>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20" name="Rectangle 399"/>
            <p:cNvSpPr>
              <a:spLocks noChangeArrowheads="1"/>
            </p:cNvSpPr>
            <p:nvPr/>
          </p:nvSpPr>
          <p:spPr bwMode="auto">
            <a:xfrm rot="16200000">
              <a:off x="364290" y="2146718"/>
              <a:ext cx="136646" cy="14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0</a:t>
              </a:r>
            </a:p>
          </p:txBody>
        </p:sp>
        <p:sp>
          <p:nvSpPr>
            <p:cNvPr id="5521" name="Line 400"/>
            <p:cNvSpPr>
              <a:spLocks noChangeShapeType="1"/>
            </p:cNvSpPr>
            <p:nvPr/>
          </p:nvSpPr>
          <p:spPr bwMode="auto">
            <a:xfrm flipH="1">
              <a:off x="470654" y="1835323"/>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22" name="Rectangle 401"/>
            <p:cNvSpPr>
              <a:spLocks noChangeArrowheads="1"/>
            </p:cNvSpPr>
            <p:nvPr/>
          </p:nvSpPr>
          <p:spPr bwMode="auto">
            <a:xfrm rot="16200000">
              <a:off x="330129" y="1705075"/>
              <a:ext cx="204969" cy="14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.5</a:t>
              </a:r>
            </a:p>
          </p:txBody>
        </p:sp>
        <p:sp>
          <p:nvSpPr>
            <p:cNvPr id="5523" name="Line 402"/>
            <p:cNvSpPr>
              <a:spLocks noChangeShapeType="1"/>
            </p:cNvSpPr>
            <p:nvPr/>
          </p:nvSpPr>
          <p:spPr bwMode="auto">
            <a:xfrm flipH="1">
              <a:off x="470654" y="1390919"/>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24" name="Rectangle 403"/>
            <p:cNvSpPr>
              <a:spLocks noChangeArrowheads="1"/>
            </p:cNvSpPr>
            <p:nvPr/>
          </p:nvSpPr>
          <p:spPr bwMode="auto">
            <a:xfrm rot="16200000">
              <a:off x="364291" y="1260670"/>
              <a:ext cx="136646" cy="14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1</a:t>
              </a:r>
            </a:p>
          </p:txBody>
        </p:sp>
        <p:sp>
          <p:nvSpPr>
            <p:cNvPr id="5525" name="Line 404"/>
            <p:cNvSpPr>
              <a:spLocks noChangeShapeType="1"/>
            </p:cNvSpPr>
            <p:nvPr/>
          </p:nvSpPr>
          <p:spPr bwMode="auto">
            <a:xfrm flipV="1">
              <a:off x="538861" y="2820738"/>
              <a:ext cx="0" cy="1159312"/>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26" name="Line 405"/>
            <p:cNvSpPr>
              <a:spLocks noChangeShapeType="1"/>
            </p:cNvSpPr>
            <p:nvPr/>
          </p:nvSpPr>
          <p:spPr bwMode="auto">
            <a:xfrm flipH="1">
              <a:off x="470654" y="3858599"/>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27" name="Rectangle 406"/>
            <p:cNvSpPr>
              <a:spLocks noChangeArrowheads="1"/>
            </p:cNvSpPr>
            <p:nvPr/>
          </p:nvSpPr>
          <p:spPr bwMode="auto">
            <a:xfrm rot="16200000">
              <a:off x="364291" y="3733871"/>
              <a:ext cx="136646" cy="14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0</a:t>
              </a:r>
            </a:p>
          </p:txBody>
        </p:sp>
        <p:sp>
          <p:nvSpPr>
            <p:cNvPr id="5528" name="Line 408"/>
            <p:cNvSpPr>
              <a:spLocks noChangeShapeType="1"/>
            </p:cNvSpPr>
            <p:nvPr/>
          </p:nvSpPr>
          <p:spPr bwMode="auto">
            <a:xfrm flipH="1">
              <a:off x="470652" y="3419717"/>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29" name="Rectangle 409"/>
            <p:cNvSpPr>
              <a:spLocks noChangeArrowheads="1"/>
            </p:cNvSpPr>
            <p:nvPr/>
          </p:nvSpPr>
          <p:spPr bwMode="auto">
            <a:xfrm rot="16200000">
              <a:off x="330128" y="3292232"/>
              <a:ext cx="204969" cy="14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.5</a:t>
              </a:r>
            </a:p>
          </p:txBody>
        </p:sp>
        <p:sp>
          <p:nvSpPr>
            <p:cNvPr id="5530" name="Line 410"/>
            <p:cNvSpPr>
              <a:spLocks noChangeShapeType="1"/>
            </p:cNvSpPr>
            <p:nvPr/>
          </p:nvSpPr>
          <p:spPr bwMode="auto">
            <a:xfrm flipH="1">
              <a:off x="470652" y="2975313"/>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31" name="Rectangle 411"/>
            <p:cNvSpPr>
              <a:spLocks noChangeArrowheads="1"/>
            </p:cNvSpPr>
            <p:nvPr/>
          </p:nvSpPr>
          <p:spPr bwMode="auto">
            <a:xfrm rot="16200000">
              <a:off x="363826" y="2847827"/>
              <a:ext cx="136646" cy="14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1</a:t>
              </a:r>
            </a:p>
          </p:txBody>
        </p:sp>
        <p:sp>
          <p:nvSpPr>
            <p:cNvPr id="5532" name="Line 412"/>
            <p:cNvSpPr>
              <a:spLocks noChangeShapeType="1"/>
            </p:cNvSpPr>
            <p:nvPr/>
          </p:nvSpPr>
          <p:spPr bwMode="auto">
            <a:xfrm flipV="1">
              <a:off x="538860" y="4405131"/>
              <a:ext cx="0" cy="1159312"/>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33" name="Line 413"/>
            <p:cNvSpPr>
              <a:spLocks noChangeShapeType="1"/>
            </p:cNvSpPr>
            <p:nvPr/>
          </p:nvSpPr>
          <p:spPr bwMode="auto">
            <a:xfrm flipH="1">
              <a:off x="470652" y="5442992"/>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34" name="Rectangle 414"/>
            <p:cNvSpPr>
              <a:spLocks noChangeArrowheads="1"/>
            </p:cNvSpPr>
            <p:nvPr/>
          </p:nvSpPr>
          <p:spPr bwMode="auto">
            <a:xfrm rot="16200000">
              <a:off x="363827" y="5312747"/>
              <a:ext cx="136646" cy="14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0</a:t>
              </a:r>
            </a:p>
          </p:txBody>
        </p:sp>
        <p:sp>
          <p:nvSpPr>
            <p:cNvPr id="5535" name="Line 415"/>
            <p:cNvSpPr>
              <a:spLocks noChangeShapeType="1"/>
            </p:cNvSpPr>
            <p:nvPr/>
          </p:nvSpPr>
          <p:spPr bwMode="auto">
            <a:xfrm flipH="1">
              <a:off x="470652" y="5004110"/>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36" name="Rectangle 416"/>
            <p:cNvSpPr>
              <a:spLocks noChangeArrowheads="1"/>
            </p:cNvSpPr>
            <p:nvPr/>
          </p:nvSpPr>
          <p:spPr bwMode="auto">
            <a:xfrm rot="16200000">
              <a:off x="330126" y="4873863"/>
              <a:ext cx="204969" cy="14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.5</a:t>
              </a:r>
            </a:p>
          </p:txBody>
        </p:sp>
        <p:sp>
          <p:nvSpPr>
            <p:cNvPr id="5537" name="Line 417"/>
            <p:cNvSpPr>
              <a:spLocks noChangeShapeType="1"/>
            </p:cNvSpPr>
            <p:nvPr/>
          </p:nvSpPr>
          <p:spPr bwMode="auto">
            <a:xfrm flipH="1">
              <a:off x="470652" y="4559706"/>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38" name="Rectangle 418"/>
            <p:cNvSpPr>
              <a:spLocks noChangeArrowheads="1"/>
            </p:cNvSpPr>
            <p:nvPr/>
          </p:nvSpPr>
          <p:spPr bwMode="auto">
            <a:xfrm rot="16200000">
              <a:off x="363827" y="4432220"/>
              <a:ext cx="136646" cy="14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1</a:t>
              </a:r>
            </a:p>
          </p:txBody>
        </p:sp>
        <p:sp>
          <p:nvSpPr>
            <p:cNvPr id="5539" name="Line 420"/>
            <p:cNvSpPr>
              <a:spLocks noChangeShapeType="1"/>
            </p:cNvSpPr>
            <p:nvPr/>
          </p:nvSpPr>
          <p:spPr bwMode="auto">
            <a:xfrm>
              <a:off x="534672"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40" name="Rectangle 421"/>
            <p:cNvSpPr>
              <a:spLocks noChangeArrowheads="1"/>
            </p:cNvSpPr>
            <p:nvPr/>
          </p:nvSpPr>
          <p:spPr bwMode="auto">
            <a:xfrm>
              <a:off x="562055" y="5677616"/>
              <a:ext cx="66928" cy="29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1</a:t>
              </a:r>
            </a:p>
          </p:txBody>
        </p:sp>
        <p:sp>
          <p:nvSpPr>
            <p:cNvPr id="5541" name="Line 422"/>
            <p:cNvSpPr>
              <a:spLocks noChangeShapeType="1"/>
            </p:cNvSpPr>
            <p:nvPr/>
          </p:nvSpPr>
          <p:spPr bwMode="auto">
            <a:xfrm>
              <a:off x="1214303"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42" name="Rectangle 423"/>
            <p:cNvSpPr>
              <a:spLocks noChangeArrowheads="1"/>
            </p:cNvSpPr>
            <p:nvPr/>
          </p:nvSpPr>
          <p:spPr bwMode="auto">
            <a:xfrm>
              <a:off x="1197603" y="5677616"/>
              <a:ext cx="66928" cy="29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2</a:t>
              </a:r>
            </a:p>
          </p:txBody>
        </p:sp>
        <p:sp>
          <p:nvSpPr>
            <p:cNvPr id="5543" name="Line 424"/>
            <p:cNvSpPr>
              <a:spLocks noChangeShapeType="1"/>
            </p:cNvSpPr>
            <p:nvPr/>
          </p:nvSpPr>
          <p:spPr bwMode="auto">
            <a:xfrm>
              <a:off x="1849850"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44" name="Rectangle 425"/>
            <p:cNvSpPr>
              <a:spLocks noChangeArrowheads="1"/>
            </p:cNvSpPr>
            <p:nvPr/>
          </p:nvSpPr>
          <p:spPr bwMode="auto">
            <a:xfrm>
              <a:off x="1834078" y="5677616"/>
              <a:ext cx="66928" cy="29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3</a:t>
              </a:r>
            </a:p>
          </p:txBody>
        </p:sp>
        <p:sp>
          <p:nvSpPr>
            <p:cNvPr id="5545" name="Line 426"/>
            <p:cNvSpPr>
              <a:spLocks noChangeShapeType="1"/>
            </p:cNvSpPr>
            <p:nvPr/>
          </p:nvSpPr>
          <p:spPr bwMode="auto">
            <a:xfrm>
              <a:off x="2485398"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46" name="Rectangle 427"/>
            <p:cNvSpPr>
              <a:spLocks noChangeArrowheads="1"/>
            </p:cNvSpPr>
            <p:nvPr/>
          </p:nvSpPr>
          <p:spPr bwMode="auto">
            <a:xfrm>
              <a:off x="2469625" y="5677616"/>
              <a:ext cx="66928" cy="29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4</a:t>
              </a:r>
            </a:p>
          </p:txBody>
        </p:sp>
        <p:sp>
          <p:nvSpPr>
            <p:cNvPr id="5547" name="Line 428"/>
            <p:cNvSpPr>
              <a:spLocks noChangeShapeType="1"/>
            </p:cNvSpPr>
            <p:nvPr/>
          </p:nvSpPr>
          <p:spPr bwMode="auto">
            <a:xfrm>
              <a:off x="3121873"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srgbClr val="000000"/>
                </a:solidFill>
              </a:endParaRPr>
            </a:p>
          </p:txBody>
        </p:sp>
        <p:sp>
          <p:nvSpPr>
            <p:cNvPr id="5548" name="Rectangle 429"/>
            <p:cNvSpPr>
              <a:spLocks noChangeArrowheads="1"/>
            </p:cNvSpPr>
            <p:nvPr/>
          </p:nvSpPr>
          <p:spPr bwMode="auto">
            <a:xfrm>
              <a:off x="3105172" y="5677616"/>
              <a:ext cx="66928" cy="29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5</a:t>
              </a:r>
            </a:p>
          </p:txBody>
        </p:sp>
        <p:sp>
          <p:nvSpPr>
            <p:cNvPr id="5549" name="Rectangle 430"/>
            <p:cNvSpPr>
              <a:spLocks noChangeArrowheads="1"/>
            </p:cNvSpPr>
            <p:nvPr/>
          </p:nvSpPr>
          <p:spPr bwMode="auto">
            <a:xfrm>
              <a:off x="538860" y="960317"/>
              <a:ext cx="2623836" cy="276026"/>
            </a:xfrm>
            <a:prstGeom prst="rect">
              <a:avLst/>
            </a:prstGeom>
            <a:solidFill>
              <a:srgbClr val="D9E6EB"/>
            </a:solidFill>
            <a:ln w="4">
              <a:solidFill>
                <a:srgbClr val="D9E6EB"/>
              </a:solidFill>
              <a:miter lim="800000"/>
              <a:headEnd/>
              <a:tailEnd/>
            </a:ln>
          </p:spPr>
          <p:txBody>
            <a:bodyPr/>
            <a:lstStyle/>
            <a:p>
              <a:pPr eaLnBrk="1" hangingPunct="1"/>
              <a:endParaRPr lang="en-US" sz="1800" b="0">
                <a:solidFill>
                  <a:srgbClr val="000000"/>
                </a:solidFill>
              </a:endParaRPr>
            </a:p>
          </p:txBody>
        </p:sp>
        <p:sp>
          <p:nvSpPr>
            <p:cNvPr id="5550" name="Rectangle 431"/>
            <p:cNvSpPr>
              <a:spLocks noChangeArrowheads="1"/>
            </p:cNvSpPr>
            <p:nvPr/>
          </p:nvSpPr>
          <p:spPr bwMode="auto">
            <a:xfrm>
              <a:off x="1744124" y="983641"/>
              <a:ext cx="167320" cy="29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US</a:t>
              </a:r>
            </a:p>
          </p:txBody>
        </p:sp>
        <p:sp>
          <p:nvSpPr>
            <p:cNvPr id="5551" name="Rectangle 432"/>
            <p:cNvSpPr>
              <a:spLocks noChangeArrowheads="1"/>
            </p:cNvSpPr>
            <p:nvPr/>
          </p:nvSpPr>
          <p:spPr bwMode="auto">
            <a:xfrm>
              <a:off x="538860" y="2544711"/>
              <a:ext cx="2623836" cy="276026"/>
            </a:xfrm>
            <a:prstGeom prst="rect">
              <a:avLst/>
            </a:prstGeom>
            <a:solidFill>
              <a:srgbClr val="D9E6EB"/>
            </a:solidFill>
            <a:ln w="4">
              <a:solidFill>
                <a:srgbClr val="D9E6EB"/>
              </a:solidFill>
              <a:miter lim="800000"/>
              <a:headEnd/>
              <a:tailEnd/>
            </a:ln>
          </p:spPr>
          <p:txBody>
            <a:bodyPr/>
            <a:lstStyle/>
            <a:p>
              <a:pPr eaLnBrk="1" hangingPunct="1"/>
              <a:endParaRPr lang="en-US" sz="1800" b="0">
                <a:solidFill>
                  <a:srgbClr val="000000"/>
                </a:solidFill>
              </a:endParaRPr>
            </a:p>
          </p:txBody>
        </p:sp>
        <p:sp>
          <p:nvSpPr>
            <p:cNvPr id="5552" name="Rectangle 433"/>
            <p:cNvSpPr>
              <a:spLocks noChangeArrowheads="1"/>
            </p:cNvSpPr>
            <p:nvPr/>
          </p:nvSpPr>
          <p:spPr bwMode="auto">
            <a:xfrm>
              <a:off x="1510546" y="2569345"/>
              <a:ext cx="421647" cy="29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Canada</a:t>
              </a:r>
            </a:p>
          </p:txBody>
        </p:sp>
        <p:sp>
          <p:nvSpPr>
            <p:cNvPr id="5553" name="Rectangle 434"/>
            <p:cNvSpPr>
              <a:spLocks noChangeArrowheads="1"/>
            </p:cNvSpPr>
            <p:nvPr/>
          </p:nvSpPr>
          <p:spPr bwMode="auto">
            <a:xfrm>
              <a:off x="538860" y="4134625"/>
              <a:ext cx="2623836" cy="270507"/>
            </a:xfrm>
            <a:prstGeom prst="rect">
              <a:avLst/>
            </a:prstGeom>
            <a:solidFill>
              <a:srgbClr val="D9E6EB"/>
            </a:solidFill>
            <a:ln w="4">
              <a:solidFill>
                <a:srgbClr val="D9E6EB"/>
              </a:solidFill>
              <a:miter lim="800000"/>
              <a:headEnd/>
              <a:tailEnd/>
            </a:ln>
          </p:spPr>
          <p:txBody>
            <a:bodyPr/>
            <a:lstStyle/>
            <a:p>
              <a:pPr eaLnBrk="1" hangingPunct="1"/>
              <a:endParaRPr lang="en-US" sz="1800" b="0">
                <a:solidFill>
                  <a:srgbClr val="000000"/>
                </a:solidFill>
              </a:endParaRPr>
            </a:p>
          </p:txBody>
        </p:sp>
        <p:sp>
          <p:nvSpPr>
            <p:cNvPr id="5554" name="Rectangle 435"/>
            <p:cNvSpPr>
              <a:spLocks noChangeArrowheads="1"/>
            </p:cNvSpPr>
            <p:nvPr/>
          </p:nvSpPr>
          <p:spPr bwMode="auto">
            <a:xfrm>
              <a:off x="1541282" y="4157811"/>
              <a:ext cx="388183" cy="29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0">
                  <a:solidFill>
                    <a:srgbClr val="000000"/>
                  </a:solidFill>
                </a:rPr>
                <a:t>Europe</a:t>
              </a:r>
            </a:p>
          </p:txBody>
        </p:sp>
        <p:sp>
          <p:nvSpPr>
            <p:cNvPr id="5555" name="Rectangle 74"/>
            <p:cNvSpPr>
              <a:spLocks noChangeArrowheads="1"/>
            </p:cNvSpPr>
            <p:nvPr/>
          </p:nvSpPr>
          <p:spPr bwMode="auto">
            <a:xfrm>
              <a:off x="629520" y="541727"/>
              <a:ext cx="2576946" cy="298752"/>
            </a:xfrm>
            <a:prstGeom prst="rect">
              <a:avLst/>
            </a:prstGeom>
            <a:solidFill>
              <a:schemeClr val="tx1"/>
            </a:solidFill>
            <a:ln w="4">
              <a:solidFill>
                <a:srgbClr val="D9E6EB"/>
              </a:solidFill>
              <a:miter lim="800000"/>
              <a:headEnd/>
              <a:tailEnd/>
            </a:ln>
          </p:spPr>
          <p:txBody>
            <a:bodyPr/>
            <a:lstStyle/>
            <a:p>
              <a:pPr eaLnBrk="1" hangingPunct="1"/>
              <a:endParaRPr lang="en-US" sz="1800">
                <a:solidFill>
                  <a:srgbClr val="FFFFFF"/>
                </a:solidFill>
              </a:endParaRPr>
            </a:p>
          </p:txBody>
        </p:sp>
        <p:sp>
          <p:nvSpPr>
            <p:cNvPr id="5556" name="Rectangle 75"/>
            <p:cNvSpPr>
              <a:spLocks noChangeArrowheads="1"/>
            </p:cNvSpPr>
            <p:nvPr/>
          </p:nvSpPr>
          <p:spPr bwMode="auto">
            <a:xfrm>
              <a:off x="1295705" y="526696"/>
              <a:ext cx="1315019" cy="29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1800">
                  <a:solidFill>
                    <a:srgbClr val="FFFFFF"/>
                  </a:solidFill>
                </a:rPr>
                <a:t>Hospitals</a:t>
              </a:r>
            </a:p>
          </p:txBody>
        </p:sp>
      </p:grpSp>
      <p:sp>
        <p:nvSpPr>
          <p:cNvPr id="5128" name="Text Box 2"/>
          <p:cNvSpPr txBox="1">
            <a:spLocks noChangeArrowheads="1"/>
          </p:cNvSpPr>
          <p:nvPr/>
        </p:nvSpPr>
        <p:spPr bwMode="auto">
          <a:xfrm>
            <a:off x="130175" y="2"/>
            <a:ext cx="9139238" cy="46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6" rIns="91411"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000000"/>
                </a:solidFill>
              </a:rPr>
              <a:t>Hospitals </a:t>
            </a:r>
            <a:r>
              <a:rPr lang="en-US" dirty="0">
                <a:solidFill>
                  <a:srgbClr val="000000"/>
                </a:solidFill>
              </a:rPr>
              <a:t>Management</a:t>
            </a:r>
            <a:r>
              <a:rPr lang="en-US" sz="2200" dirty="0">
                <a:solidFill>
                  <a:srgbClr val="000000"/>
                </a:solidFill>
              </a:rPr>
              <a:t> Practices Show A Large Spread</a:t>
            </a:r>
          </a:p>
        </p:txBody>
      </p:sp>
    </p:spTree>
    <p:extLst>
      <p:ext uri="{BB962C8B-B14F-4D97-AF65-F5344CB8AC3E}">
        <p14:creationId xmlns:p14="http://schemas.microsoft.com/office/powerpoint/2010/main" val="2288135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2"/>
          <p:cNvSpPr>
            <a:spLocks noGrp="1"/>
          </p:cNvSpPr>
          <p:nvPr>
            <p:ph type="sldNum" sz="quarter" idx="10"/>
          </p:nvPr>
        </p:nvSpPr>
        <p:spPr/>
        <p:txBody>
          <a:bodyPr/>
          <a:lstStyle/>
          <a:p>
            <a:fld id="{C3BE06C4-1A03-45A7-8382-CD2DD4F214A9}" type="slidenum">
              <a:rPr lang="en-US">
                <a:solidFill>
                  <a:srgbClr val="59595A"/>
                </a:solidFill>
              </a:rPr>
              <a:pPr/>
              <a:t>19</a:t>
            </a:fld>
            <a:r>
              <a:rPr lang="en-US">
                <a:solidFill>
                  <a:srgbClr val="59595A"/>
                </a:solidFill>
              </a:rPr>
              <a:t> </a:t>
            </a:r>
          </a:p>
        </p:txBody>
      </p:sp>
      <p:graphicFrame>
        <p:nvGraphicFramePr>
          <p:cNvPr id="304130"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5096" name="think-cell Slide" r:id="rId50" imgW="0" imgH="0" progId="TCLayout.ActiveDocument.1">
                  <p:embed/>
                </p:oleObj>
              </mc:Choice>
              <mc:Fallback>
                <p:oleObj name="think-cell Slide" r:id="rId50"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4131" name="Rectangle 3"/>
          <p:cNvSpPr>
            <a:spLocks noGrp="1" noChangeArrowheads="1"/>
          </p:cNvSpPr>
          <p:nvPr>
            <p:ph type="title"/>
            <p:custDataLst>
              <p:tags r:id="rId3"/>
            </p:custDataLst>
          </p:nvPr>
        </p:nvSpPr>
        <p:spPr/>
        <p:txBody>
          <a:bodyPr/>
          <a:lstStyle/>
          <a:p>
            <a:r>
              <a:rPr lang="en-GB"/>
              <a:t>Agenda</a:t>
            </a:r>
            <a:endParaRPr lang="en-US"/>
          </a:p>
        </p:txBody>
      </p:sp>
      <p:grpSp>
        <p:nvGrpSpPr>
          <p:cNvPr id="304142" name="Group 14"/>
          <p:cNvGrpSpPr>
            <a:grpSpLocks/>
          </p:cNvGrpSpPr>
          <p:nvPr/>
        </p:nvGrpSpPr>
        <p:grpSpPr bwMode="auto">
          <a:xfrm>
            <a:off x="903874" y="5299805"/>
            <a:ext cx="7389712" cy="694871"/>
            <a:chOff x="558" y="3272"/>
            <a:chExt cx="4562" cy="429"/>
          </a:xfrm>
        </p:grpSpPr>
        <p:sp>
          <p:nvSpPr>
            <p:cNvPr id="304143" name="Rectangle 15"/>
            <p:cNvSpPr>
              <a:spLocks noChangeArrowheads="1"/>
            </p:cNvSpPr>
            <p:nvPr>
              <p:custDataLst>
                <p:tags r:id="rId39"/>
              </p:custDataLst>
            </p:nvPr>
          </p:nvSpPr>
          <p:spPr bwMode="auto">
            <a:xfrm>
              <a:off x="726" y="3272"/>
              <a:ext cx="4394" cy="429"/>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44" name="Rectangle 286"/>
            <p:cNvSpPr>
              <a:spLocks noChangeArrowheads="1"/>
            </p:cNvSpPr>
            <p:nvPr>
              <p:custDataLst>
                <p:tags r:id="rId40"/>
              </p:custDataLst>
            </p:nvPr>
          </p:nvSpPr>
          <p:spPr bwMode="auto">
            <a:xfrm>
              <a:off x="973" y="3394"/>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GB" sz="2000" b="0">
                  <a:solidFill>
                    <a:srgbClr val="969696"/>
                  </a:solidFill>
                </a:rPr>
                <a:t>Implications for policy makers and others</a:t>
              </a:r>
            </a:p>
          </p:txBody>
        </p:sp>
        <p:grpSp>
          <p:nvGrpSpPr>
            <p:cNvPr id="304145" name="Group 17"/>
            <p:cNvGrpSpPr>
              <a:grpSpLocks/>
            </p:cNvGrpSpPr>
            <p:nvPr>
              <p:custDataLst>
                <p:tags r:id="rId41"/>
              </p:custDataLst>
            </p:nvPr>
          </p:nvGrpSpPr>
          <p:grpSpPr bwMode="auto">
            <a:xfrm>
              <a:off x="558" y="3296"/>
              <a:ext cx="343" cy="375"/>
              <a:chOff x="690" y="1158"/>
              <a:chExt cx="486" cy="532"/>
            </a:xfrm>
          </p:grpSpPr>
          <p:sp>
            <p:nvSpPr>
              <p:cNvPr id="304146" name="Oval 18"/>
              <p:cNvSpPr>
                <a:spLocks noChangeArrowheads="1"/>
              </p:cNvSpPr>
              <p:nvPr>
                <p:custDataLst>
                  <p:tags r:id="rId42"/>
                </p:custDataLst>
              </p:nvPr>
            </p:nvSpPr>
            <p:spPr bwMode="gray">
              <a:xfrm rot="-772996">
                <a:off x="720" y="1482"/>
                <a:ext cx="402" cy="208"/>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47" name="Oval 19"/>
              <p:cNvSpPr>
                <a:spLocks noChangeArrowheads="1"/>
              </p:cNvSpPr>
              <p:nvPr>
                <p:custDataLst>
                  <p:tags r:id="rId43"/>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48" name="Oval 20"/>
              <p:cNvSpPr>
                <a:spLocks noChangeArrowheads="1"/>
              </p:cNvSpPr>
              <p:nvPr>
                <p:custDataLst>
                  <p:tags r:id="rId44"/>
                </p:custDataLst>
              </p:nvPr>
            </p:nvSpPr>
            <p:spPr bwMode="gray">
              <a:xfrm>
                <a:off x="695" y="1161"/>
                <a:ext cx="474" cy="472"/>
              </a:xfrm>
              <a:prstGeom prst="ellipse">
                <a:avLst/>
              </a:prstGeom>
              <a:gradFill rotWithShape="1">
                <a:gsLst>
                  <a:gs pos="0">
                    <a:schemeClr val="folHlink">
                      <a:alpha val="0"/>
                    </a:schemeClr>
                  </a:gs>
                  <a:gs pos="100000">
                    <a:schemeClr val="folHlink">
                      <a:gamma/>
                      <a:tint val="6039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49" name="Oval 21"/>
              <p:cNvSpPr>
                <a:spLocks noChangeArrowheads="1"/>
              </p:cNvSpPr>
              <p:nvPr>
                <p:custDataLst>
                  <p:tags r:id="rId45"/>
                </p:custDataLst>
              </p:nvPr>
            </p:nvSpPr>
            <p:spPr bwMode="gray">
              <a:xfrm>
                <a:off x="710" y="1163"/>
                <a:ext cx="446" cy="445"/>
              </a:xfrm>
              <a:prstGeom prst="ellipse">
                <a:avLst/>
              </a:prstGeom>
              <a:gradFill rotWithShape="1">
                <a:gsLst>
                  <a:gs pos="0">
                    <a:schemeClr val="folHlink">
                      <a:gamma/>
                      <a:shade val="95294"/>
                      <a:invGamma/>
                    </a:schemeClr>
                  </a:gs>
                  <a:gs pos="100000">
                    <a:schemeClr val="fo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50" name="Oval 22"/>
              <p:cNvSpPr>
                <a:spLocks noChangeArrowheads="1"/>
              </p:cNvSpPr>
              <p:nvPr>
                <p:custDataLst>
                  <p:tags r:id="rId46"/>
                </p:custDataLst>
              </p:nvPr>
            </p:nvSpPr>
            <p:spPr bwMode="gray">
              <a:xfrm>
                <a:off x="732" y="1170"/>
                <a:ext cx="400" cy="357"/>
              </a:xfrm>
              <a:prstGeom prst="ellipse">
                <a:avLst/>
              </a:prstGeom>
              <a:gradFill rotWithShape="1">
                <a:gsLst>
                  <a:gs pos="0">
                    <a:schemeClr val="folHlink">
                      <a:gamma/>
                      <a:tint val="34902"/>
                      <a:invGamma/>
                    </a:schemeClr>
                  </a:gs>
                  <a:gs pos="100000">
                    <a:schemeClr val="fo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51" name="Oval 23"/>
              <p:cNvSpPr>
                <a:spLocks noChangeArrowheads="1"/>
              </p:cNvSpPr>
              <p:nvPr>
                <p:custDataLst>
                  <p:tags r:id="rId47"/>
                </p:custDataLst>
              </p:nvPr>
            </p:nvSpPr>
            <p:spPr bwMode="gray">
              <a:xfrm>
                <a:off x="846" y="1310"/>
                <a:ext cx="173" cy="173"/>
              </a:xfrm>
              <a:prstGeom prst="ellipse">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9" tIns="72009" rIns="72009" bIns="72009" anchor="ctr"/>
              <a:lstStyle/>
              <a:p>
                <a:pPr algn="ctr" defTabSz="913332" eaLnBrk="1" hangingPunct="1">
                  <a:buClr>
                    <a:srgbClr val="002960"/>
                  </a:buClr>
                </a:pPr>
                <a:r>
                  <a:rPr lang="en-GB" sz="2000">
                    <a:solidFill>
                      <a:srgbClr val="808080"/>
                    </a:solidFill>
                  </a:rPr>
                  <a:t>5</a:t>
                </a:r>
                <a:endParaRPr lang="en-GB" sz="2000">
                  <a:solidFill>
                    <a:srgbClr val="808080"/>
                  </a:solidFill>
                  <a:cs typeface="Arial Unicode MS" charset="0"/>
                </a:endParaRPr>
              </a:p>
            </p:txBody>
          </p:sp>
        </p:grpSp>
      </p:grpSp>
      <p:grpSp>
        <p:nvGrpSpPr>
          <p:cNvPr id="304152" name="Group 24"/>
          <p:cNvGrpSpPr>
            <a:grpSpLocks/>
          </p:cNvGrpSpPr>
          <p:nvPr>
            <p:custDataLst>
              <p:tags r:id="rId4"/>
            </p:custDataLst>
          </p:nvPr>
        </p:nvGrpSpPr>
        <p:grpSpPr bwMode="auto">
          <a:xfrm>
            <a:off x="903874" y="1148400"/>
            <a:ext cx="7389712" cy="694870"/>
            <a:chOff x="558" y="1390"/>
            <a:chExt cx="4562" cy="429"/>
          </a:xfrm>
        </p:grpSpPr>
        <p:sp>
          <p:nvSpPr>
            <p:cNvPr id="304153" name="Rectangle 25"/>
            <p:cNvSpPr>
              <a:spLocks noChangeArrowheads="1"/>
            </p:cNvSpPr>
            <p:nvPr/>
          </p:nvSpPr>
          <p:spPr bwMode="auto">
            <a:xfrm>
              <a:off x="726" y="1390"/>
              <a:ext cx="4394" cy="429"/>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54" name="Rectangle 286"/>
            <p:cNvSpPr>
              <a:spLocks noChangeArrowheads="1"/>
            </p:cNvSpPr>
            <p:nvPr>
              <p:custDataLst>
                <p:tags r:id="rId31"/>
              </p:custDataLst>
            </p:nvPr>
          </p:nvSpPr>
          <p:spPr bwMode="auto">
            <a:xfrm>
              <a:off x="973" y="1505"/>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GB" sz="2000" b="0">
                  <a:solidFill>
                    <a:srgbClr val="969696"/>
                  </a:solidFill>
                </a:rPr>
                <a:t>An overview</a:t>
              </a:r>
            </a:p>
          </p:txBody>
        </p:sp>
        <p:grpSp>
          <p:nvGrpSpPr>
            <p:cNvPr id="304155" name="Group 27"/>
            <p:cNvGrpSpPr>
              <a:grpSpLocks/>
            </p:cNvGrpSpPr>
            <p:nvPr>
              <p:custDataLst>
                <p:tags r:id="rId32"/>
              </p:custDataLst>
            </p:nvPr>
          </p:nvGrpSpPr>
          <p:grpSpPr bwMode="auto">
            <a:xfrm>
              <a:off x="558" y="1438"/>
              <a:ext cx="343" cy="375"/>
              <a:chOff x="690" y="1158"/>
              <a:chExt cx="486" cy="532"/>
            </a:xfrm>
          </p:grpSpPr>
          <p:sp>
            <p:nvSpPr>
              <p:cNvPr id="304156" name="Oval 28"/>
              <p:cNvSpPr>
                <a:spLocks noChangeArrowheads="1"/>
              </p:cNvSpPr>
              <p:nvPr>
                <p:custDataLst>
                  <p:tags r:id="rId33"/>
                </p:custDataLst>
              </p:nvPr>
            </p:nvSpPr>
            <p:spPr bwMode="gray">
              <a:xfrm rot="-772996">
                <a:off x="720" y="1482"/>
                <a:ext cx="402" cy="208"/>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57" name="Oval 29"/>
              <p:cNvSpPr>
                <a:spLocks noChangeArrowheads="1"/>
              </p:cNvSpPr>
              <p:nvPr>
                <p:custDataLst>
                  <p:tags r:id="rId34"/>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58" name="Oval 30"/>
              <p:cNvSpPr>
                <a:spLocks noChangeArrowheads="1"/>
              </p:cNvSpPr>
              <p:nvPr>
                <p:custDataLst>
                  <p:tags r:id="rId35"/>
                </p:custDataLst>
              </p:nvPr>
            </p:nvSpPr>
            <p:spPr bwMode="gray">
              <a:xfrm>
                <a:off x="695" y="1161"/>
                <a:ext cx="474" cy="472"/>
              </a:xfrm>
              <a:prstGeom prst="ellipse">
                <a:avLst/>
              </a:prstGeom>
              <a:gradFill rotWithShape="1">
                <a:gsLst>
                  <a:gs pos="0">
                    <a:schemeClr val="folHlink">
                      <a:alpha val="0"/>
                    </a:schemeClr>
                  </a:gs>
                  <a:gs pos="100000">
                    <a:schemeClr val="folHlink">
                      <a:gamma/>
                      <a:tint val="6039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59" name="Oval 31"/>
              <p:cNvSpPr>
                <a:spLocks noChangeArrowheads="1"/>
              </p:cNvSpPr>
              <p:nvPr>
                <p:custDataLst>
                  <p:tags r:id="rId36"/>
                </p:custDataLst>
              </p:nvPr>
            </p:nvSpPr>
            <p:spPr bwMode="gray">
              <a:xfrm>
                <a:off x="710" y="1163"/>
                <a:ext cx="446" cy="445"/>
              </a:xfrm>
              <a:prstGeom prst="ellipse">
                <a:avLst/>
              </a:prstGeom>
              <a:gradFill rotWithShape="1">
                <a:gsLst>
                  <a:gs pos="0">
                    <a:schemeClr val="folHlink">
                      <a:gamma/>
                      <a:shade val="95294"/>
                      <a:invGamma/>
                    </a:schemeClr>
                  </a:gs>
                  <a:gs pos="100000">
                    <a:schemeClr val="fo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60" name="Oval 32"/>
              <p:cNvSpPr>
                <a:spLocks noChangeArrowheads="1"/>
              </p:cNvSpPr>
              <p:nvPr>
                <p:custDataLst>
                  <p:tags r:id="rId37"/>
                </p:custDataLst>
              </p:nvPr>
            </p:nvSpPr>
            <p:spPr bwMode="gray">
              <a:xfrm>
                <a:off x="732" y="1170"/>
                <a:ext cx="400" cy="357"/>
              </a:xfrm>
              <a:prstGeom prst="ellipse">
                <a:avLst/>
              </a:prstGeom>
              <a:gradFill rotWithShape="1">
                <a:gsLst>
                  <a:gs pos="0">
                    <a:schemeClr val="folHlink">
                      <a:gamma/>
                      <a:tint val="34902"/>
                      <a:invGamma/>
                    </a:schemeClr>
                  </a:gs>
                  <a:gs pos="100000">
                    <a:schemeClr val="fo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61" name="Oval 33"/>
              <p:cNvSpPr>
                <a:spLocks noChangeArrowheads="1"/>
              </p:cNvSpPr>
              <p:nvPr>
                <p:custDataLst>
                  <p:tags r:id="rId38"/>
                </p:custDataLst>
              </p:nvPr>
            </p:nvSpPr>
            <p:spPr bwMode="gray">
              <a:xfrm>
                <a:off x="846" y="1310"/>
                <a:ext cx="173" cy="173"/>
              </a:xfrm>
              <a:prstGeom prst="ellipse">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9" tIns="72009" rIns="72009" bIns="72009" anchor="ctr"/>
              <a:lstStyle/>
              <a:p>
                <a:pPr algn="ctr" defTabSz="913332" eaLnBrk="1" hangingPunct="1">
                  <a:buClr>
                    <a:srgbClr val="002960"/>
                  </a:buClr>
                </a:pPr>
                <a:r>
                  <a:rPr lang="en-GB" sz="2000">
                    <a:solidFill>
                      <a:srgbClr val="808080"/>
                    </a:solidFill>
                  </a:rPr>
                  <a:t>1</a:t>
                </a:r>
                <a:endParaRPr lang="en-GB" sz="2000">
                  <a:solidFill>
                    <a:srgbClr val="808080"/>
                  </a:solidFill>
                  <a:cs typeface="Arial Unicode MS" charset="0"/>
                </a:endParaRPr>
              </a:p>
            </p:txBody>
          </p:sp>
        </p:grpSp>
      </p:grpSp>
      <p:grpSp>
        <p:nvGrpSpPr>
          <p:cNvPr id="304162" name="Group 34"/>
          <p:cNvGrpSpPr>
            <a:grpSpLocks/>
          </p:cNvGrpSpPr>
          <p:nvPr/>
        </p:nvGrpSpPr>
        <p:grpSpPr bwMode="auto">
          <a:xfrm>
            <a:off x="903874" y="2154263"/>
            <a:ext cx="7389712" cy="694871"/>
            <a:chOff x="558" y="2011"/>
            <a:chExt cx="4562" cy="429"/>
          </a:xfrm>
        </p:grpSpPr>
        <p:sp>
          <p:nvSpPr>
            <p:cNvPr id="304163" name="Rectangle 35"/>
            <p:cNvSpPr>
              <a:spLocks noChangeArrowheads="1"/>
            </p:cNvSpPr>
            <p:nvPr>
              <p:custDataLst>
                <p:tags r:id="rId22"/>
              </p:custDataLst>
            </p:nvPr>
          </p:nvSpPr>
          <p:spPr bwMode="auto">
            <a:xfrm>
              <a:off x="726" y="2011"/>
              <a:ext cx="4394" cy="429"/>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64" name="Rectangle 286"/>
            <p:cNvSpPr>
              <a:spLocks noChangeArrowheads="1"/>
            </p:cNvSpPr>
            <p:nvPr>
              <p:custDataLst>
                <p:tags r:id="rId23"/>
              </p:custDataLst>
            </p:nvPr>
          </p:nvSpPr>
          <p:spPr bwMode="auto">
            <a:xfrm>
              <a:off x="973" y="2129"/>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GB" sz="2000" b="0">
                  <a:solidFill>
                    <a:srgbClr val="969696"/>
                  </a:solidFill>
                </a:rPr>
                <a:t>Measuring management practices in healthcare</a:t>
              </a:r>
            </a:p>
          </p:txBody>
        </p:sp>
        <p:grpSp>
          <p:nvGrpSpPr>
            <p:cNvPr id="304165" name="Group 37"/>
            <p:cNvGrpSpPr>
              <a:grpSpLocks/>
            </p:cNvGrpSpPr>
            <p:nvPr>
              <p:custDataLst>
                <p:tags r:id="rId24"/>
              </p:custDataLst>
            </p:nvPr>
          </p:nvGrpSpPr>
          <p:grpSpPr bwMode="auto">
            <a:xfrm>
              <a:off x="558" y="2039"/>
              <a:ext cx="343" cy="375"/>
              <a:chOff x="690" y="1158"/>
              <a:chExt cx="486" cy="532"/>
            </a:xfrm>
          </p:grpSpPr>
          <p:sp>
            <p:nvSpPr>
              <p:cNvPr id="304166" name="Oval 38"/>
              <p:cNvSpPr>
                <a:spLocks noChangeArrowheads="1"/>
              </p:cNvSpPr>
              <p:nvPr>
                <p:custDataLst>
                  <p:tags r:id="rId25"/>
                </p:custDataLst>
              </p:nvPr>
            </p:nvSpPr>
            <p:spPr bwMode="gray">
              <a:xfrm rot="-772996">
                <a:off x="720" y="1482"/>
                <a:ext cx="402" cy="208"/>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67" name="Oval 39"/>
              <p:cNvSpPr>
                <a:spLocks noChangeArrowheads="1"/>
              </p:cNvSpPr>
              <p:nvPr>
                <p:custDataLst>
                  <p:tags r:id="rId26"/>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68" name="Oval 40"/>
              <p:cNvSpPr>
                <a:spLocks noChangeArrowheads="1"/>
              </p:cNvSpPr>
              <p:nvPr>
                <p:custDataLst>
                  <p:tags r:id="rId27"/>
                </p:custDataLst>
              </p:nvPr>
            </p:nvSpPr>
            <p:spPr bwMode="gray">
              <a:xfrm>
                <a:off x="695" y="1161"/>
                <a:ext cx="474" cy="472"/>
              </a:xfrm>
              <a:prstGeom prst="ellipse">
                <a:avLst/>
              </a:prstGeom>
              <a:gradFill rotWithShape="1">
                <a:gsLst>
                  <a:gs pos="0">
                    <a:schemeClr val="folHlink">
                      <a:alpha val="0"/>
                    </a:schemeClr>
                  </a:gs>
                  <a:gs pos="100000">
                    <a:schemeClr val="folHlink">
                      <a:gamma/>
                      <a:tint val="6039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69" name="Oval 41"/>
              <p:cNvSpPr>
                <a:spLocks noChangeArrowheads="1"/>
              </p:cNvSpPr>
              <p:nvPr>
                <p:custDataLst>
                  <p:tags r:id="rId28"/>
                </p:custDataLst>
              </p:nvPr>
            </p:nvSpPr>
            <p:spPr bwMode="gray">
              <a:xfrm>
                <a:off x="710" y="1163"/>
                <a:ext cx="446" cy="445"/>
              </a:xfrm>
              <a:prstGeom prst="ellipse">
                <a:avLst/>
              </a:prstGeom>
              <a:gradFill rotWithShape="1">
                <a:gsLst>
                  <a:gs pos="0">
                    <a:schemeClr val="folHlink">
                      <a:gamma/>
                      <a:shade val="95294"/>
                      <a:invGamma/>
                    </a:schemeClr>
                  </a:gs>
                  <a:gs pos="100000">
                    <a:schemeClr val="fo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70" name="Oval 42"/>
              <p:cNvSpPr>
                <a:spLocks noChangeArrowheads="1"/>
              </p:cNvSpPr>
              <p:nvPr>
                <p:custDataLst>
                  <p:tags r:id="rId29"/>
                </p:custDataLst>
              </p:nvPr>
            </p:nvSpPr>
            <p:spPr bwMode="gray">
              <a:xfrm>
                <a:off x="732" y="1170"/>
                <a:ext cx="400" cy="357"/>
              </a:xfrm>
              <a:prstGeom prst="ellipse">
                <a:avLst/>
              </a:prstGeom>
              <a:gradFill rotWithShape="1">
                <a:gsLst>
                  <a:gs pos="0">
                    <a:schemeClr val="folHlink">
                      <a:gamma/>
                      <a:tint val="34902"/>
                      <a:invGamma/>
                    </a:schemeClr>
                  </a:gs>
                  <a:gs pos="100000">
                    <a:schemeClr val="fo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71" name="Oval 43"/>
              <p:cNvSpPr>
                <a:spLocks noChangeArrowheads="1"/>
              </p:cNvSpPr>
              <p:nvPr>
                <p:custDataLst>
                  <p:tags r:id="rId30"/>
                </p:custDataLst>
              </p:nvPr>
            </p:nvSpPr>
            <p:spPr bwMode="gray">
              <a:xfrm>
                <a:off x="846" y="1310"/>
                <a:ext cx="173" cy="173"/>
              </a:xfrm>
              <a:prstGeom prst="ellipse">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9" tIns="72009" rIns="72009" bIns="72009" anchor="ctr"/>
              <a:lstStyle/>
              <a:p>
                <a:pPr algn="ctr" defTabSz="913332" eaLnBrk="1" hangingPunct="1">
                  <a:buClr>
                    <a:srgbClr val="002960"/>
                  </a:buClr>
                </a:pPr>
                <a:r>
                  <a:rPr lang="en-GB" sz="2000">
                    <a:solidFill>
                      <a:srgbClr val="808080"/>
                    </a:solidFill>
                  </a:rPr>
                  <a:t>2</a:t>
                </a:r>
                <a:endParaRPr lang="en-GB" sz="2000">
                  <a:solidFill>
                    <a:srgbClr val="808080"/>
                  </a:solidFill>
                  <a:cs typeface="Arial Unicode MS" charset="0"/>
                </a:endParaRPr>
              </a:p>
            </p:txBody>
          </p:sp>
        </p:grpSp>
      </p:grpSp>
      <p:grpSp>
        <p:nvGrpSpPr>
          <p:cNvPr id="304132" name="Group 4"/>
          <p:cNvGrpSpPr>
            <a:grpSpLocks/>
          </p:cNvGrpSpPr>
          <p:nvPr/>
        </p:nvGrpSpPr>
        <p:grpSpPr bwMode="auto">
          <a:xfrm>
            <a:off x="903874" y="3160123"/>
            <a:ext cx="7389712" cy="724025"/>
            <a:chOff x="558" y="2632"/>
            <a:chExt cx="4562" cy="447"/>
          </a:xfrm>
        </p:grpSpPr>
        <p:sp>
          <p:nvSpPr>
            <p:cNvPr id="304133" name="Rectangle 5"/>
            <p:cNvSpPr>
              <a:spLocks noChangeArrowheads="1"/>
            </p:cNvSpPr>
            <p:nvPr>
              <p:custDataLst>
                <p:tags r:id="rId13"/>
              </p:custDataLst>
            </p:nvPr>
          </p:nvSpPr>
          <p:spPr bwMode="auto">
            <a:xfrm>
              <a:off x="726" y="2632"/>
              <a:ext cx="4394" cy="429"/>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34" name="Rectangle 286"/>
            <p:cNvSpPr>
              <a:spLocks noChangeArrowheads="1"/>
            </p:cNvSpPr>
            <p:nvPr>
              <p:custDataLst>
                <p:tags r:id="rId14"/>
              </p:custDataLst>
            </p:nvPr>
          </p:nvSpPr>
          <p:spPr bwMode="auto">
            <a:xfrm>
              <a:off x="973" y="275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332" eaLnBrk="1" hangingPunct="1">
                <a:buClr>
                  <a:srgbClr val="002960"/>
                </a:buClr>
              </a:pPr>
              <a:r>
                <a:rPr lang="en-GB" sz="2000" b="0">
                  <a:solidFill>
                    <a:srgbClr val="969696"/>
                  </a:solidFill>
                </a:rPr>
                <a:t>Describing management across hospitals</a:t>
              </a:r>
            </a:p>
          </p:txBody>
        </p:sp>
        <p:grpSp>
          <p:nvGrpSpPr>
            <p:cNvPr id="304135" name="Group 7"/>
            <p:cNvGrpSpPr>
              <a:grpSpLocks/>
            </p:cNvGrpSpPr>
            <p:nvPr>
              <p:custDataLst>
                <p:tags r:id="rId15"/>
              </p:custDataLst>
            </p:nvPr>
          </p:nvGrpSpPr>
          <p:grpSpPr bwMode="auto">
            <a:xfrm>
              <a:off x="558" y="2704"/>
              <a:ext cx="343" cy="375"/>
              <a:chOff x="690" y="1158"/>
              <a:chExt cx="486" cy="532"/>
            </a:xfrm>
          </p:grpSpPr>
          <p:sp>
            <p:nvSpPr>
              <p:cNvPr id="304136" name="Oval 8"/>
              <p:cNvSpPr>
                <a:spLocks noChangeArrowheads="1"/>
              </p:cNvSpPr>
              <p:nvPr>
                <p:custDataLst>
                  <p:tags r:id="rId16"/>
                </p:custDataLst>
              </p:nvPr>
            </p:nvSpPr>
            <p:spPr bwMode="gray">
              <a:xfrm rot="-772996">
                <a:off x="720" y="1482"/>
                <a:ext cx="402" cy="208"/>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37" name="Oval 9"/>
              <p:cNvSpPr>
                <a:spLocks noChangeArrowheads="1"/>
              </p:cNvSpPr>
              <p:nvPr>
                <p:custDataLst>
                  <p:tags r:id="rId17"/>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38" name="Oval 10"/>
              <p:cNvSpPr>
                <a:spLocks noChangeArrowheads="1"/>
              </p:cNvSpPr>
              <p:nvPr>
                <p:custDataLst>
                  <p:tags r:id="rId18"/>
                </p:custDataLst>
              </p:nvPr>
            </p:nvSpPr>
            <p:spPr bwMode="gray">
              <a:xfrm>
                <a:off x="695" y="1161"/>
                <a:ext cx="474" cy="472"/>
              </a:xfrm>
              <a:prstGeom prst="ellipse">
                <a:avLst/>
              </a:prstGeom>
              <a:gradFill rotWithShape="1">
                <a:gsLst>
                  <a:gs pos="0">
                    <a:schemeClr val="folHlink">
                      <a:alpha val="0"/>
                    </a:schemeClr>
                  </a:gs>
                  <a:gs pos="100000">
                    <a:schemeClr val="folHlink">
                      <a:gamma/>
                      <a:tint val="6039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39" name="Oval 11"/>
              <p:cNvSpPr>
                <a:spLocks noChangeArrowheads="1"/>
              </p:cNvSpPr>
              <p:nvPr>
                <p:custDataLst>
                  <p:tags r:id="rId19"/>
                </p:custDataLst>
              </p:nvPr>
            </p:nvSpPr>
            <p:spPr bwMode="gray">
              <a:xfrm>
                <a:off x="710" y="1163"/>
                <a:ext cx="446" cy="445"/>
              </a:xfrm>
              <a:prstGeom prst="ellipse">
                <a:avLst/>
              </a:prstGeom>
              <a:gradFill rotWithShape="1">
                <a:gsLst>
                  <a:gs pos="0">
                    <a:schemeClr val="folHlink">
                      <a:gamma/>
                      <a:shade val="95294"/>
                      <a:invGamma/>
                    </a:schemeClr>
                  </a:gs>
                  <a:gs pos="100000">
                    <a:schemeClr val="fo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40" name="Oval 12"/>
              <p:cNvSpPr>
                <a:spLocks noChangeArrowheads="1"/>
              </p:cNvSpPr>
              <p:nvPr>
                <p:custDataLst>
                  <p:tags r:id="rId20"/>
                </p:custDataLst>
              </p:nvPr>
            </p:nvSpPr>
            <p:spPr bwMode="gray">
              <a:xfrm>
                <a:off x="732" y="1170"/>
                <a:ext cx="400" cy="357"/>
              </a:xfrm>
              <a:prstGeom prst="ellipse">
                <a:avLst/>
              </a:prstGeom>
              <a:gradFill rotWithShape="1">
                <a:gsLst>
                  <a:gs pos="0">
                    <a:schemeClr val="folHlink">
                      <a:gamma/>
                      <a:tint val="34902"/>
                      <a:invGamma/>
                    </a:schemeClr>
                  </a:gs>
                  <a:gs pos="100000">
                    <a:schemeClr val="fo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41" name="Oval 13"/>
              <p:cNvSpPr>
                <a:spLocks noChangeArrowheads="1"/>
              </p:cNvSpPr>
              <p:nvPr>
                <p:custDataLst>
                  <p:tags r:id="rId21"/>
                </p:custDataLst>
              </p:nvPr>
            </p:nvSpPr>
            <p:spPr bwMode="gray">
              <a:xfrm>
                <a:off x="846" y="1310"/>
                <a:ext cx="173" cy="173"/>
              </a:xfrm>
              <a:prstGeom prst="ellipse">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9" tIns="72009" rIns="72009" bIns="72009" anchor="ctr"/>
              <a:lstStyle/>
              <a:p>
                <a:pPr algn="ctr" defTabSz="913332" eaLnBrk="1" hangingPunct="1">
                  <a:buClr>
                    <a:srgbClr val="002960"/>
                  </a:buClr>
                </a:pPr>
                <a:r>
                  <a:rPr lang="en-GB" sz="2000">
                    <a:solidFill>
                      <a:srgbClr val="808080"/>
                    </a:solidFill>
                  </a:rPr>
                  <a:t>3</a:t>
                </a:r>
                <a:endParaRPr lang="en-GB" sz="2000">
                  <a:solidFill>
                    <a:srgbClr val="808080"/>
                  </a:solidFill>
                  <a:cs typeface="Arial Unicode MS" charset="0"/>
                </a:endParaRPr>
              </a:p>
            </p:txBody>
          </p:sp>
        </p:grpSp>
      </p:grpSp>
      <p:grpSp>
        <p:nvGrpSpPr>
          <p:cNvPr id="304172" name="Group 44"/>
          <p:cNvGrpSpPr>
            <a:grpSpLocks/>
          </p:cNvGrpSpPr>
          <p:nvPr>
            <p:custDataLst>
              <p:tags r:id="rId5"/>
            </p:custDataLst>
          </p:nvPr>
        </p:nvGrpSpPr>
        <p:grpSpPr bwMode="auto">
          <a:xfrm>
            <a:off x="897394" y="4195139"/>
            <a:ext cx="7396192" cy="792056"/>
            <a:chOff x="554" y="709"/>
            <a:chExt cx="4566" cy="489"/>
          </a:xfrm>
        </p:grpSpPr>
        <p:sp>
          <p:nvSpPr>
            <p:cNvPr id="304173" name="Rectangle 45"/>
            <p:cNvSpPr>
              <a:spLocks noChangeArrowheads="1"/>
            </p:cNvSpPr>
            <p:nvPr/>
          </p:nvSpPr>
          <p:spPr bwMode="auto">
            <a:xfrm>
              <a:off x="726" y="1119"/>
              <a:ext cx="4394" cy="79"/>
            </a:xfrm>
            <a:prstGeom prst="rect">
              <a:avLst/>
            </a:prstGeom>
            <a:gradFill rotWithShape="1">
              <a:gsLst>
                <a:gs pos="0">
                  <a:schemeClr val="folHlink"/>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74" name="Rectangle 46"/>
            <p:cNvSpPr>
              <a:spLocks noChangeArrowheads="1"/>
            </p:cNvSpPr>
            <p:nvPr/>
          </p:nvSpPr>
          <p:spPr bwMode="auto">
            <a:xfrm>
              <a:off x="726" y="709"/>
              <a:ext cx="4394" cy="429"/>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75" name="Rectangle 286"/>
            <p:cNvSpPr>
              <a:spLocks noChangeArrowheads="1"/>
            </p:cNvSpPr>
            <p:nvPr>
              <p:custDataLst>
                <p:tags r:id="rId6"/>
              </p:custDataLst>
            </p:nvPr>
          </p:nvSpPr>
          <p:spPr bwMode="auto">
            <a:xfrm>
              <a:off x="973" y="822"/>
              <a:ext cx="400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913332" eaLnBrk="1" hangingPunct="1">
                <a:buClr>
                  <a:srgbClr val="002960"/>
                </a:buClr>
              </a:pPr>
              <a:r>
                <a:rPr lang="en-GB" sz="2000">
                  <a:solidFill>
                    <a:srgbClr val="000000"/>
                  </a:solidFill>
                </a:rPr>
                <a:t>“Drivers” of management practices</a:t>
              </a:r>
            </a:p>
          </p:txBody>
        </p:sp>
        <p:grpSp>
          <p:nvGrpSpPr>
            <p:cNvPr id="304176" name="Group 48"/>
            <p:cNvGrpSpPr>
              <a:grpSpLocks/>
            </p:cNvGrpSpPr>
            <p:nvPr/>
          </p:nvGrpSpPr>
          <p:grpSpPr bwMode="auto">
            <a:xfrm>
              <a:off x="554" y="770"/>
              <a:ext cx="343" cy="375"/>
              <a:chOff x="404" y="818"/>
              <a:chExt cx="343" cy="375"/>
            </a:xfrm>
          </p:grpSpPr>
          <p:sp>
            <p:nvSpPr>
              <p:cNvPr id="304177" name="Oval 49"/>
              <p:cNvSpPr>
                <a:spLocks noChangeArrowheads="1"/>
              </p:cNvSpPr>
              <p:nvPr>
                <p:custDataLst>
                  <p:tags r:id="rId7"/>
                </p:custDataLst>
              </p:nvPr>
            </p:nvSpPr>
            <p:spPr bwMode="gray">
              <a:xfrm rot="-772996">
                <a:off x="425" y="1046"/>
                <a:ext cx="284" cy="147"/>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78" name="Oval 50"/>
              <p:cNvSpPr>
                <a:spLocks noChangeArrowheads="1"/>
              </p:cNvSpPr>
              <p:nvPr>
                <p:custDataLst>
                  <p:tags r:id="rId8"/>
                </p:custDataLst>
              </p:nvPr>
            </p:nvSpPr>
            <p:spPr bwMode="gray">
              <a:xfrm>
                <a:off x="404" y="818"/>
                <a:ext cx="343" cy="344"/>
              </a:xfrm>
              <a:prstGeom prst="ellipse">
                <a:avLst/>
              </a:prstGeom>
              <a:gradFill rotWithShape="1">
                <a:gsLst>
                  <a:gs pos="0">
                    <a:schemeClr val="accent1">
                      <a:gamma/>
                      <a:shade val="69804"/>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200" b="0">
                  <a:solidFill>
                    <a:srgbClr val="000000"/>
                  </a:solidFill>
                </a:endParaRPr>
              </a:p>
            </p:txBody>
          </p:sp>
          <p:sp>
            <p:nvSpPr>
              <p:cNvPr id="304179" name="Oval 51"/>
              <p:cNvSpPr>
                <a:spLocks noChangeArrowheads="1"/>
              </p:cNvSpPr>
              <p:nvPr>
                <p:custDataLst>
                  <p:tags r:id="rId9"/>
                </p:custDataLst>
              </p:nvPr>
            </p:nvSpPr>
            <p:spPr bwMode="gray">
              <a:xfrm>
                <a:off x="408" y="820"/>
                <a:ext cx="334" cy="333"/>
              </a:xfrm>
              <a:prstGeom prst="ellipse">
                <a:avLst/>
              </a:prstGeom>
              <a:gradFill rotWithShape="1">
                <a:gsLst>
                  <a:gs pos="0">
                    <a:schemeClr val="accent1">
                      <a:alpha val="0"/>
                    </a:schemeClr>
                  </a:gs>
                  <a:gs pos="100000">
                    <a:schemeClr val="accent1">
                      <a:gamma/>
                      <a:tint val="6039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80" name="Oval 52"/>
              <p:cNvSpPr>
                <a:spLocks noChangeArrowheads="1"/>
              </p:cNvSpPr>
              <p:nvPr>
                <p:custDataLst>
                  <p:tags r:id="rId10"/>
                </p:custDataLst>
              </p:nvPr>
            </p:nvSpPr>
            <p:spPr bwMode="gray">
              <a:xfrm>
                <a:off x="418" y="822"/>
                <a:ext cx="315" cy="313"/>
              </a:xfrm>
              <a:prstGeom prst="ellipse">
                <a:avLst/>
              </a:prstGeom>
              <a:gradFill rotWithShape="1">
                <a:gsLst>
                  <a:gs pos="0">
                    <a:schemeClr val="accent1">
                      <a:gamma/>
                      <a:shade val="95294"/>
                      <a:invGamma/>
                    </a:schemeClr>
                  </a:gs>
                  <a:gs pos="100000">
                    <a:schemeClr val="accent1">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81" name="Oval 53"/>
              <p:cNvSpPr>
                <a:spLocks noChangeArrowheads="1"/>
              </p:cNvSpPr>
              <p:nvPr>
                <p:custDataLst>
                  <p:tags r:id="rId11"/>
                </p:custDataLst>
              </p:nvPr>
            </p:nvSpPr>
            <p:spPr bwMode="gray">
              <a:xfrm>
                <a:off x="434" y="826"/>
                <a:ext cx="282" cy="252"/>
              </a:xfrm>
              <a:prstGeom prst="ellipse">
                <a:avLst/>
              </a:prstGeom>
              <a:gradFill rotWithShape="1">
                <a:gsLst>
                  <a:gs pos="0">
                    <a:schemeClr val="accent1">
                      <a:gamma/>
                      <a:tint val="34902"/>
                      <a:invGamma/>
                    </a:schemeClr>
                  </a:gs>
                  <a:gs pos="100000">
                    <a:schemeClr val="accent1">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sz="1200" b="0">
                  <a:solidFill>
                    <a:srgbClr val="000000"/>
                  </a:solidFill>
                </a:endParaRPr>
              </a:p>
            </p:txBody>
          </p:sp>
          <p:sp>
            <p:nvSpPr>
              <p:cNvPr id="304182" name="Oval 54"/>
              <p:cNvSpPr>
                <a:spLocks noChangeArrowheads="1"/>
              </p:cNvSpPr>
              <p:nvPr>
                <p:custDataLst>
                  <p:tags r:id="rId12"/>
                </p:custDataLst>
              </p:nvPr>
            </p:nvSpPr>
            <p:spPr bwMode="gray">
              <a:xfrm>
                <a:off x="514" y="925"/>
                <a:ext cx="122" cy="122"/>
              </a:xfrm>
              <a:prstGeom prst="ellipse">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9" tIns="72009" rIns="72009" bIns="72009" anchor="ctr"/>
              <a:lstStyle/>
              <a:p>
                <a:pPr algn="ctr" defTabSz="913332" eaLnBrk="1" hangingPunct="1">
                  <a:buClr>
                    <a:srgbClr val="002960"/>
                  </a:buClr>
                </a:pPr>
                <a:r>
                  <a:rPr lang="en-GB" sz="2000">
                    <a:solidFill>
                      <a:srgbClr val="000000"/>
                    </a:solidFill>
                  </a:rPr>
                  <a:t>4</a:t>
                </a:r>
                <a:endParaRPr lang="en-GB" sz="2000">
                  <a:solidFill>
                    <a:srgbClr val="000000"/>
                  </a:solidFill>
                  <a:cs typeface="Arial Unicode MS" charset="0"/>
                </a:endParaRPr>
              </a:p>
            </p:txBody>
          </p:sp>
        </p:grpSp>
      </p:grpSp>
    </p:spTree>
    <p:extLst>
      <p:ext uri="{BB962C8B-B14F-4D97-AF65-F5344CB8AC3E}">
        <p14:creationId xmlns:p14="http://schemas.microsoft.com/office/powerpoint/2010/main" val="20255837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1" rIns="91363" bIns="45681"/>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lgn="r" eaLnBrk="1" hangingPunct="1"/>
            <a:fld id="{F5A8ADDA-89E2-471D-939D-228B0064C0A3}" type="slidenum">
              <a:rPr lang="en-US" sz="1400" b="0"/>
              <a:pPr algn="r" eaLnBrk="1" hangingPunct="1"/>
              <a:t>2</a:t>
            </a:fld>
            <a:endParaRPr lang="en-US" sz="1400" b="0"/>
          </a:p>
        </p:txBody>
      </p:sp>
      <p:sp>
        <p:nvSpPr>
          <p:cNvPr id="4099" name="Text Box 2"/>
          <p:cNvSpPr txBox="1">
            <a:spLocks noChangeArrowheads="1"/>
          </p:cNvSpPr>
          <p:nvPr/>
        </p:nvSpPr>
        <p:spPr bwMode="auto">
          <a:xfrm>
            <a:off x="660400" y="2071688"/>
            <a:ext cx="9112250" cy="207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71" rIns="91344" bIns="4567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dirty="0"/>
              <a:t>Management in </a:t>
            </a:r>
            <a:r>
              <a:rPr lang="en-GB" sz="2800" dirty="0" smtClean="0"/>
              <a:t>hospitals</a:t>
            </a:r>
          </a:p>
          <a:p>
            <a:pPr eaLnBrk="1" hangingPunct="1">
              <a:lnSpc>
                <a:spcPct val="120000"/>
              </a:lnSpc>
              <a:spcBef>
                <a:spcPct val="50000"/>
              </a:spcBef>
            </a:pPr>
            <a:endParaRPr lang="en-GB" sz="2800" dirty="0"/>
          </a:p>
          <a:p>
            <a:pPr eaLnBrk="1" hangingPunct="1">
              <a:lnSpc>
                <a:spcPct val="120000"/>
              </a:lnSpc>
              <a:spcBef>
                <a:spcPct val="50000"/>
              </a:spcBef>
            </a:pPr>
            <a:r>
              <a:rPr lang="en-GB" sz="2800" b="0" dirty="0" smtClean="0"/>
              <a:t>Virginia Mason Case</a:t>
            </a:r>
            <a:endParaRPr lang="en-GB" sz="2800" b="0" dirty="0"/>
          </a:p>
        </p:txBody>
      </p:sp>
      <p:sp>
        <p:nvSpPr>
          <p:cNvPr id="4100" name="Rectangle 4"/>
          <p:cNvSpPr>
            <a:spLocks noChangeArrowheads="1"/>
          </p:cNvSpPr>
          <p:nvPr/>
        </p:nvSpPr>
        <p:spPr bwMode="auto">
          <a:xfrm>
            <a:off x="423863" y="2022475"/>
            <a:ext cx="8509000" cy="7794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63" tIns="45681" rIns="91363" bIns="45681" anchor="ctr"/>
          <a:lstStyle/>
          <a:p>
            <a:pPr defTabSz="912813"/>
            <a:endParaRPr lang="en-US"/>
          </a:p>
        </p:txBody>
      </p:sp>
      <p:sp>
        <p:nvSpPr>
          <p:cNvPr id="5" name="Rectangle 2"/>
          <p:cNvSpPr>
            <a:spLocks noGrp="1" noChangeArrowheads="1"/>
          </p:cNvSpPr>
          <p:nvPr>
            <p:ph type="title"/>
          </p:nvPr>
        </p:nvSpPr>
        <p:spPr bwMode="auto">
          <a:xfrm>
            <a:off x="227013" y="100013"/>
            <a:ext cx="8916987"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To date focused on manufacturing, </a:t>
            </a:r>
            <a:r>
              <a:rPr lang="en-US" dirty="0" smtClean="0"/>
              <a:t>want to turn now to hospitals</a:t>
            </a: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99" y="234863"/>
            <a:ext cx="8794113" cy="376834"/>
          </a:xfrm>
        </p:spPr>
        <p:txBody>
          <a:bodyPr/>
          <a:lstStyle/>
          <a:p>
            <a:r>
              <a:rPr lang="en-US" dirty="0" smtClean="0"/>
              <a:t>Found many of the same factors from Manufacturing</a:t>
            </a:r>
            <a:endParaRPr lang="en-US" dirty="0"/>
          </a:p>
        </p:txBody>
      </p:sp>
      <p:sp>
        <p:nvSpPr>
          <p:cNvPr id="3" name="Slide Number Placeholder 2"/>
          <p:cNvSpPr>
            <a:spLocks noGrp="1"/>
          </p:cNvSpPr>
          <p:nvPr>
            <p:ph type="sldNum" sz="quarter" idx="10"/>
          </p:nvPr>
        </p:nvSpPr>
        <p:spPr/>
        <p:txBody>
          <a:bodyPr/>
          <a:lstStyle/>
          <a:p>
            <a:fld id="{0548543D-E467-438D-8EE3-BF488DA641C4}" type="slidenum">
              <a:rPr lang="en-US" smtClean="0">
                <a:solidFill>
                  <a:srgbClr val="59595A"/>
                </a:solidFill>
              </a:rPr>
              <a:pPr/>
              <a:t>20</a:t>
            </a:fld>
            <a:r>
              <a:rPr lang="en-US" smtClean="0">
                <a:solidFill>
                  <a:srgbClr val="59595A"/>
                </a:solidFill>
              </a:rPr>
              <a:t> </a:t>
            </a:r>
            <a:endParaRPr lang="en-US">
              <a:solidFill>
                <a:srgbClr val="59595A"/>
              </a:solidFill>
            </a:endParaRPr>
          </a:p>
        </p:txBody>
      </p:sp>
      <p:sp>
        <p:nvSpPr>
          <p:cNvPr id="4" name="TextBox 38"/>
          <p:cNvSpPr txBox="1">
            <a:spLocks noChangeArrowheads="1"/>
          </p:cNvSpPr>
          <p:nvPr/>
        </p:nvSpPr>
        <p:spPr bwMode="auto">
          <a:xfrm>
            <a:off x="250498" y="964754"/>
            <a:ext cx="8794113" cy="378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9787" indent="-349787" eaLnBrk="1" hangingPunct="1">
              <a:buFont typeface="Arial" pitchFamily="34" charset="0"/>
              <a:buChar char="•"/>
            </a:pPr>
            <a:r>
              <a:rPr lang="en-US" b="0" u="sng" dirty="0">
                <a:solidFill>
                  <a:srgbClr val="000000"/>
                </a:solidFill>
              </a:rPr>
              <a:t>Ownership</a:t>
            </a:r>
            <a:r>
              <a:rPr lang="en-US" b="0" dirty="0">
                <a:solidFill>
                  <a:srgbClr val="000000"/>
                </a:solidFill>
              </a:rPr>
              <a:t> – </a:t>
            </a:r>
            <a:r>
              <a:rPr lang="en-US" b="0" dirty="0" smtClean="0">
                <a:solidFill>
                  <a:srgbClr val="000000"/>
                </a:solidFill>
              </a:rPr>
              <a:t>private hospitals </a:t>
            </a:r>
            <a:r>
              <a:rPr lang="en-US" b="0" dirty="0">
                <a:solidFill>
                  <a:srgbClr val="000000"/>
                </a:solidFill>
              </a:rPr>
              <a:t>much </a:t>
            </a:r>
            <a:r>
              <a:rPr lang="en-US" b="0" dirty="0" smtClean="0">
                <a:solidFill>
                  <a:srgbClr val="000000"/>
                </a:solidFill>
              </a:rPr>
              <a:t> better (not for profit in the middle) on </a:t>
            </a:r>
            <a:r>
              <a:rPr lang="en-US" b="0" dirty="0">
                <a:solidFill>
                  <a:srgbClr val="000000"/>
                </a:solidFill>
              </a:rPr>
              <a:t>pay, promotions, hiring and firing</a:t>
            </a:r>
          </a:p>
          <a:p>
            <a:pPr marL="349787" indent="-349787" eaLnBrk="1" hangingPunct="1">
              <a:buFont typeface="Arial" pitchFamily="34" charset="0"/>
              <a:buChar char="•"/>
            </a:pPr>
            <a:endParaRPr lang="en-US" b="0" dirty="0">
              <a:solidFill>
                <a:srgbClr val="000000"/>
              </a:solidFill>
            </a:endParaRPr>
          </a:p>
          <a:p>
            <a:pPr marL="349787" indent="-349787" eaLnBrk="1" hangingPunct="1">
              <a:buFont typeface="Arial" pitchFamily="34" charset="0"/>
              <a:buChar char="•"/>
            </a:pPr>
            <a:r>
              <a:rPr lang="en-US" b="0" u="sng" dirty="0">
                <a:solidFill>
                  <a:srgbClr val="000000"/>
                </a:solidFill>
              </a:rPr>
              <a:t>Size</a:t>
            </a:r>
            <a:r>
              <a:rPr lang="en-US" b="0" dirty="0">
                <a:solidFill>
                  <a:srgbClr val="000000"/>
                </a:solidFill>
              </a:rPr>
              <a:t> – larger hospitals were better managed</a:t>
            </a:r>
          </a:p>
          <a:p>
            <a:pPr marL="349787" indent="-349787" eaLnBrk="1" hangingPunct="1">
              <a:buFont typeface="Arial" pitchFamily="34" charset="0"/>
              <a:buChar char="•"/>
            </a:pPr>
            <a:endParaRPr lang="en-US" b="0" dirty="0">
              <a:solidFill>
                <a:srgbClr val="000000"/>
              </a:solidFill>
            </a:endParaRPr>
          </a:p>
          <a:p>
            <a:pPr marL="349787" indent="-349787" eaLnBrk="1" hangingPunct="1">
              <a:buFont typeface="Arial" pitchFamily="34" charset="0"/>
              <a:buChar char="•"/>
            </a:pPr>
            <a:r>
              <a:rPr lang="en-US" b="0" u="sng" dirty="0">
                <a:solidFill>
                  <a:srgbClr val="000000"/>
                </a:solidFill>
              </a:rPr>
              <a:t>Competition</a:t>
            </a:r>
            <a:r>
              <a:rPr lang="en-US" b="0" dirty="0">
                <a:solidFill>
                  <a:srgbClr val="000000"/>
                </a:solidFill>
              </a:rPr>
              <a:t> </a:t>
            </a:r>
            <a:r>
              <a:rPr lang="en-US" b="0" dirty="0" smtClean="0">
                <a:solidFill>
                  <a:srgbClr val="000000"/>
                </a:solidFill>
              </a:rPr>
              <a:t>- from </a:t>
            </a:r>
            <a:r>
              <a:rPr lang="en-US" b="0" dirty="0">
                <a:solidFill>
                  <a:srgbClr val="000000"/>
                </a:solidFill>
              </a:rPr>
              <a:t>other hospitals improves management</a:t>
            </a:r>
          </a:p>
          <a:p>
            <a:pPr marL="1107658" lvl="1" indent="-349787" eaLnBrk="1" hangingPunct="1">
              <a:buFont typeface="Arial" pitchFamily="34" charset="0"/>
              <a:buChar char="•"/>
            </a:pPr>
            <a:r>
              <a:rPr lang="en-US" b="0" dirty="0">
                <a:solidFill>
                  <a:srgbClr val="000000"/>
                </a:solidFill>
              </a:rPr>
              <a:t>Correlations cross-sectional</a:t>
            </a:r>
          </a:p>
          <a:p>
            <a:pPr marL="1107658" lvl="1" indent="-349787" eaLnBrk="1" hangingPunct="1">
              <a:buFont typeface="Arial" pitchFamily="34" charset="0"/>
              <a:buChar char="•"/>
            </a:pPr>
            <a:r>
              <a:rPr lang="en-US" b="0" dirty="0">
                <a:solidFill>
                  <a:srgbClr val="000000"/>
                </a:solidFill>
              </a:rPr>
              <a:t>Evidence from politically driven UK hospitals closures</a:t>
            </a:r>
          </a:p>
          <a:p>
            <a:pPr marL="349787" indent="-349787" eaLnBrk="1" hangingPunct="1">
              <a:buFont typeface="Arial" pitchFamily="34" charset="0"/>
              <a:buChar char="•"/>
            </a:pPr>
            <a:endParaRPr lang="en-US" b="0" dirty="0">
              <a:solidFill>
                <a:srgbClr val="000000"/>
              </a:solidFill>
            </a:endParaRPr>
          </a:p>
          <a:p>
            <a:pPr marL="349787" indent="-349787" eaLnBrk="1" hangingPunct="1">
              <a:buFont typeface="Arial" pitchFamily="34" charset="0"/>
              <a:buChar char="•"/>
            </a:pPr>
            <a:endParaRPr lang="en-US" b="0" dirty="0">
              <a:solidFill>
                <a:srgbClr val="000000"/>
              </a:solidFill>
            </a:endParaRPr>
          </a:p>
        </p:txBody>
      </p:sp>
    </p:spTree>
    <p:extLst>
      <p:ext uri="{BB962C8B-B14F-4D97-AF65-F5344CB8AC3E}">
        <p14:creationId xmlns:p14="http://schemas.microsoft.com/office/powerpoint/2010/main" val="229827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0981" y="686028"/>
            <a:ext cx="7474744" cy="5819547"/>
            <a:chOff x="398463" y="1062038"/>
            <a:chExt cx="7151687" cy="5514519"/>
          </a:xfrm>
        </p:grpSpPr>
        <p:sp>
          <p:nvSpPr>
            <p:cNvPr id="5124" name="AutoShape 6"/>
            <p:cNvSpPr>
              <a:spLocks noChangeAspect="1" noChangeArrowheads="1" noTextEdit="1"/>
            </p:cNvSpPr>
            <p:nvPr/>
          </p:nvSpPr>
          <p:spPr bwMode="auto">
            <a:xfrm>
              <a:off x="398463" y="1062038"/>
              <a:ext cx="7151687"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5" name="Rectangle 8"/>
            <p:cNvSpPr>
              <a:spLocks noChangeArrowheads="1"/>
            </p:cNvSpPr>
            <p:nvPr/>
          </p:nvSpPr>
          <p:spPr bwMode="auto">
            <a:xfrm>
              <a:off x="458788" y="1117601"/>
              <a:ext cx="7034212" cy="5124450"/>
            </a:xfrm>
            <a:prstGeom prst="rect">
              <a:avLst/>
            </a:prstGeom>
            <a:solidFill>
              <a:srgbClr val="EAF2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6" name="Rectangle 9"/>
            <p:cNvSpPr>
              <a:spLocks noChangeArrowheads="1"/>
            </p:cNvSpPr>
            <p:nvPr/>
          </p:nvSpPr>
          <p:spPr bwMode="auto">
            <a:xfrm>
              <a:off x="461963" y="1125538"/>
              <a:ext cx="7026275" cy="5106988"/>
            </a:xfrm>
            <a:prstGeom prst="rect">
              <a:avLst/>
            </a:prstGeom>
            <a:solidFill>
              <a:srgbClr val="EAF2F3"/>
            </a:solidFill>
            <a:ln w="9525">
              <a:solidFill>
                <a:srgbClr val="EAF2F3"/>
              </a:solidFill>
              <a:miter lim="800000"/>
              <a:headEnd/>
              <a:tailEnd/>
            </a:ln>
          </p:spPr>
          <p:txBody>
            <a:bodyPr/>
            <a:lstStyle/>
            <a:p>
              <a:endParaRPr lang="en-US"/>
            </a:p>
          </p:txBody>
        </p:sp>
        <p:sp>
          <p:nvSpPr>
            <p:cNvPr id="5127" name="Rectangle 10"/>
            <p:cNvSpPr>
              <a:spLocks noChangeArrowheads="1"/>
            </p:cNvSpPr>
            <p:nvPr/>
          </p:nvSpPr>
          <p:spPr bwMode="auto">
            <a:xfrm>
              <a:off x="1157288" y="1304926"/>
              <a:ext cx="6148387" cy="4464050"/>
            </a:xfrm>
            <a:prstGeom prst="rect">
              <a:avLst/>
            </a:prstGeom>
            <a:solidFill>
              <a:srgbClr val="FFFFFF"/>
            </a:solidFill>
            <a:ln w="9525">
              <a:solidFill>
                <a:srgbClr val="FFFFFF"/>
              </a:solidFill>
              <a:miter lim="800000"/>
              <a:headEnd/>
              <a:tailEnd/>
            </a:ln>
          </p:spPr>
          <p:txBody>
            <a:bodyPr/>
            <a:lstStyle/>
            <a:p>
              <a:endParaRPr lang="en-US"/>
            </a:p>
          </p:txBody>
        </p:sp>
        <p:sp>
          <p:nvSpPr>
            <p:cNvPr id="5128" name="Line 11"/>
            <p:cNvSpPr>
              <a:spLocks noChangeShapeType="1"/>
            </p:cNvSpPr>
            <p:nvPr/>
          </p:nvSpPr>
          <p:spPr bwMode="auto">
            <a:xfrm>
              <a:off x="1157288" y="4702176"/>
              <a:ext cx="6151562" cy="0"/>
            </a:xfrm>
            <a:prstGeom prst="line">
              <a:avLst/>
            </a:prstGeom>
            <a:noFill/>
            <a:ln w="17463">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 name="Line 12"/>
            <p:cNvSpPr>
              <a:spLocks noChangeShapeType="1"/>
            </p:cNvSpPr>
            <p:nvPr/>
          </p:nvSpPr>
          <p:spPr bwMode="auto">
            <a:xfrm>
              <a:off x="1157288" y="3629026"/>
              <a:ext cx="6151562" cy="0"/>
            </a:xfrm>
            <a:prstGeom prst="line">
              <a:avLst/>
            </a:prstGeom>
            <a:noFill/>
            <a:ln w="17463">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0" name="Line 13"/>
            <p:cNvSpPr>
              <a:spLocks noChangeShapeType="1"/>
            </p:cNvSpPr>
            <p:nvPr/>
          </p:nvSpPr>
          <p:spPr bwMode="auto">
            <a:xfrm>
              <a:off x="1157288" y="2559051"/>
              <a:ext cx="6151562" cy="0"/>
            </a:xfrm>
            <a:prstGeom prst="line">
              <a:avLst/>
            </a:prstGeom>
            <a:noFill/>
            <a:ln w="17463">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Rectangle 14"/>
            <p:cNvSpPr>
              <a:spLocks noChangeArrowheads="1"/>
            </p:cNvSpPr>
            <p:nvPr/>
          </p:nvSpPr>
          <p:spPr bwMode="auto">
            <a:xfrm>
              <a:off x="1455738" y="4377219"/>
              <a:ext cx="592137" cy="1391757"/>
            </a:xfrm>
            <a:prstGeom prst="rect">
              <a:avLst/>
            </a:prstGeom>
            <a:solidFill>
              <a:srgbClr val="1A476F"/>
            </a:solidFill>
            <a:ln w="0">
              <a:solidFill>
                <a:srgbClr val="1A476F"/>
              </a:solidFill>
              <a:miter lim="800000"/>
              <a:headEnd/>
              <a:tailEnd/>
            </a:ln>
          </p:spPr>
          <p:txBody>
            <a:bodyPr/>
            <a:lstStyle/>
            <a:p>
              <a:endParaRPr lang="en-US"/>
            </a:p>
          </p:txBody>
        </p:sp>
        <p:sp>
          <p:nvSpPr>
            <p:cNvPr id="5132" name="Rectangle 15"/>
            <p:cNvSpPr>
              <a:spLocks noChangeArrowheads="1"/>
            </p:cNvSpPr>
            <p:nvPr/>
          </p:nvSpPr>
          <p:spPr bwMode="auto">
            <a:xfrm>
              <a:off x="2447925" y="4705351"/>
              <a:ext cx="587375" cy="1063625"/>
            </a:xfrm>
            <a:prstGeom prst="rect">
              <a:avLst/>
            </a:prstGeom>
            <a:solidFill>
              <a:srgbClr val="1A476F"/>
            </a:solidFill>
            <a:ln w="0">
              <a:solidFill>
                <a:srgbClr val="1A476F"/>
              </a:solidFill>
              <a:miter lim="800000"/>
              <a:headEnd/>
              <a:tailEnd/>
            </a:ln>
          </p:spPr>
          <p:txBody>
            <a:bodyPr/>
            <a:lstStyle/>
            <a:p>
              <a:endParaRPr lang="en-US"/>
            </a:p>
          </p:txBody>
        </p:sp>
        <p:sp>
          <p:nvSpPr>
            <p:cNvPr id="5133" name="Rectangle 16"/>
            <p:cNvSpPr>
              <a:spLocks noChangeArrowheads="1"/>
            </p:cNvSpPr>
            <p:nvPr/>
          </p:nvSpPr>
          <p:spPr bwMode="auto">
            <a:xfrm>
              <a:off x="3440113" y="3175462"/>
              <a:ext cx="592137" cy="2610139"/>
            </a:xfrm>
            <a:prstGeom prst="rect">
              <a:avLst/>
            </a:prstGeom>
            <a:solidFill>
              <a:srgbClr val="1A476F"/>
            </a:solidFill>
            <a:ln w="0">
              <a:solidFill>
                <a:srgbClr val="1A476F"/>
              </a:solidFill>
              <a:miter lim="800000"/>
              <a:headEnd/>
              <a:tailEnd/>
            </a:ln>
          </p:spPr>
          <p:txBody>
            <a:bodyPr/>
            <a:lstStyle/>
            <a:p>
              <a:endParaRPr lang="en-US"/>
            </a:p>
          </p:txBody>
        </p:sp>
        <p:sp>
          <p:nvSpPr>
            <p:cNvPr id="5134" name="Rectangle 17"/>
            <p:cNvSpPr>
              <a:spLocks noChangeArrowheads="1"/>
            </p:cNvSpPr>
            <p:nvPr/>
          </p:nvSpPr>
          <p:spPr bwMode="auto">
            <a:xfrm>
              <a:off x="4433888" y="2436019"/>
              <a:ext cx="587375" cy="3349582"/>
            </a:xfrm>
            <a:prstGeom prst="rect">
              <a:avLst/>
            </a:prstGeom>
            <a:solidFill>
              <a:srgbClr val="1A476F"/>
            </a:solidFill>
            <a:ln w="0">
              <a:solidFill>
                <a:srgbClr val="1A476F"/>
              </a:solidFill>
              <a:miter lim="800000"/>
              <a:headEnd/>
              <a:tailEnd/>
            </a:ln>
          </p:spPr>
          <p:txBody>
            <a:bodyPr/>
            <a:lstStyle/>
            <a:p>
              <a:endParaRPr lang="en-US"/>
            </a:p>
          </p:txBody>
        </p:sp>
        <p:sp>
          <p:nvSpPr>
            <p:cNvPr id="5135" name="Rectangle 18"/>
            <p:cNvSpPr>
              <a:spLocks noChangeArrowheads="1"/>
            </p:cNvSpPr>
            <p:nvPr/>
          </p:nvSpPr>
          <p:spPr bwMode="auto">
            <a:xfrm>
              <a:off x="5426075" y="4157142"/>
              <a:ext cx="592137" cy="1611834"/>
            </a:xfrm>
            <a:prstGeom prst="rect">
              <a:avLst/>
            </a:prstGeom>
            <a:solidFill>
              <a:srgbClr val="1A476F"/>
            </a:solidFill>
            <a:ln w="0">
              <a:solidFill>
                <a:srgbClr val="1A476F"/>
              </a:solidFill>
              <a:miter lim="800000"/>
              <a:headEnd/>
              <a:tailEnd/>
            </a:ln>
          </p:spPr>
          <p:txBody>
            <a:bodyPr/>
            <a:lstStyle/>
            <a:p>
              <a:endParaRPr lang="en-US"/>
            </a:p>
          </p:txBody>
        </p:sp>
        <p:sp>
          <p:nvSpPr>
            <p:cNvPr id="5136" name="Rectangle 19"/>
            <p:cNvSpPr>
              <a:spLocks noChangeArrowheads="1"/>
            </p:cNvSpPr>
            <p:nvPr/>
          </p:nvSpPr>
          <p:spPr bwMode="auto">
            <a:xfrm>
              <a:off x="6418263" y="4070350"/>
              <a:ext cx="588962" cy="1698625"/>
            </a:xfrm>
            <a:prstGeom prst="rect">
              <a:avLst/>
            </a:prstGeom>
            <a:solidFill>
              <a:srgbClr val="1A476F"/>
            </a:solidFill>
            <a:ln w="0">
              <a:solidFill>
                <a:srgbClr val="1A476F"/>
              </a:solidFill>
              <a:miter lim="800000"/>
              <a:headEnd/>
              <a:tailEnd/>
            </a:ln>
          </p:spPr>
          <p:txBody>
            <a:bodyPr/>
            <a:lstStyle/>
            <a:p>
              <a:endParaRPr lang="en-US"/>
            </a:p>
          </p:txBody>
        </p:sp>
        <p:sp>
          <p:nvSpPr>
            <p:cNvPr id="5137" name="Rectangle 20"/>
            <p:cNvSpPr>
              <a:spLocks noChangeArrowheads="1"/>
            </p:cNvSpPr>
            <p:nvPr/>
          </p:nvSpPr>
          <p:spPr bwMode="auto">
            <a:xfrm>
              <a:off x="1617663" y="4129088"/>
              <a:ext cx="2714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3.27</a:t>
              </a:r>
              <a:endParaRPr lang="en-US"/>
            </a:p>
          </p:txBody>
        </p:sp>
        <p:sp>
          <p:nvSpPr>
            <p:cNvPr id="5138" name="Rectangle 21"/>
            <p:cNvSpPr>
              <a:spLocks noChangeArrowheads="1"/>
            </p:cNvSpPr>
            <p:nvPr/>
          </p:nvSpPr>
          <p:spPr bwMode="auto">
            <a:xfrm>
              <a:off x="2609850" y="4500563"/>
              <a:ext cx="2714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3.20</a:t>
              </a:r>
              <a:endParaRPr lang="en-US"/>
            </a:p>
          </p:txBody>
        </p:sp>
        <p:sp>
          <p:nvSpPr>
            <p:cNvPr id="5139" name="Rectangle 22"/>
            <p:cNvSpPr>
              <a:spLocks noChangeArrowheads="1"/>
            </p:cNvSpPr>
            <p:nvPr/>
          </p:nvSpPr>
          <p:spPr bwMode="auto">
            <a:xfrm>
              <a:off x="3602038" y="2837876"/>
              <a:ext cx="2714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a:solidFill>
                    <a:srgbClr val="000000"/>
                  </a:solidFill>
                </a:rPr>
                <a:t>3.47</a:t>
              </a:r>
              <a:endParaRPr lang="en-US" dirty="0"/>
            </a:p>
          </p:txBody>
        </p:sp>
        <p:sp>
          <p:nvSpPr>
            <p:cNvPr id="5140" name="Rectangle 23"/>
            <p:cNvSpPr>
              <a:spLocks noChangeArrowheads="1"/>
            </p:cNvSpPr>
            <p:nvPr/>
          </p:nvSpPr>
          <p:spPr bwMode="auto">
            <a:xfrm>
              <a:off x="4595813" y="2138538"/>
              <a:ext cx="2714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a:solidFill>
                    <a:srgbClr val="000000"/>
                  </a:solidFill>
                </a:rPr>
                <a:t>3.61</a:t>
              </a:r>
              <a:endParaRPr lang="en-US" dirty="0"/>
            </a:p>
          </p:txBody>
        </p:sp>
        <p:sp>
          <p:nvSpPr>
            <p:cNvPr id="5141" name="Rectangle 24"/>
            <p:cNvSpPr>
              <a:spLocks noChangeArrowheads="1"/>
            </p:cNvSpPr>
            <p:nvPr/>
          </p:nvSpPr>
          <p:spPr bwMode="auto">
            <a:xfrm>
              <a:off x="5588000" y="3902076"/>
              <a:ext cx="2714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3.33</a:t>
              </a:r>
              <a:endParaRPr lang="en-US"/>
            </a:p>
          </p:txBody>
        </p:sp>
        <p:sp>
          <p:nvSpPr>
            <p:cNvPr id="5142" name="Rectangle 25"/>
            <p:cNvSpPr>
              <a:spLocks noChangeArrowheads="1"/>
            </p:cNvSpPr>
            <p:nvPr/>
          </p:nvSpPr>
          <p:spPr bwMode="auto">
            <a:xfrm>
              <a:off x="6580188" y="3808413"/>
              <a:ext cx="2714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3.35</a:t>
              </a:r>
              <a:endParaRPr lang="en-US"/>
            </a:p>
          </p:txBody>
        </p:sp>
        <p:sp>
          <p:nvSpPr>
            <p:cNvPr id="5143" name="Line 26"/>
            <p:cNvSpPr>
              <a:spLocks noChangeShapeType="1"/>
            </p:cNvSpPr>
            <p:nvPr/>
          </p:nvSpPr>
          <p:spPr bwMode="auto">
            <a:xfrm flipV="1">
              <a:off x="1157288" y="1304926"/>
              <a:ext cx="0" cy="4467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4" name="Line 27"/>
            <p:cNvSpPr>
              <a:spLocks noChangeShapeType="1"/>
            </p:cNvSpPr>
            <p:nvPr/>
          </p:nvSpPr>
          <p:spPr bwMode="auto">
            <a:xfrm flipH="1">
              <a:off x="1084263" y="5772151"/>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5" name="Rectangle 28"/>
            <p:cNvSpPr>
              <a:spLocks noChangeArrowheads="1"/>
            </p:cNvSpPr>
            <p:nvPr/>
          </p:nvSpPr>
          <p:spPr bwMode="auto">
            <a:xfrm rot="16200000">
              <a:off x="901700" y="5662613"/>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3</a:t>
              </a:r>
              <a:endParaRPr lang="en-US"/>
            </a:p>
          </p:txBody>
        </p:sp>
        <p:sp>
          <p:nvSpPr>
            <p:cNvPr id="5146" name="Line 29"/>
            <p:cNvSpPr>
              <a:spLocks noChangeShapeType="1"/>
            </p:cNvSpPr>
            <p:nvPr/>
          </p:nvSpPr>
          <p:spPr bwMode="auto">
            <a:xfrm flipH="1">
              <a:off x="1084263" y="4702176"/>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7" name="Rectangle 30"/>
            <p:cNvSpPr>
              <a:spLocks noChangeArrowheads="1"/>
            </p:cNvSpPr>
            <p:nvPr/>
          </p:nvSpPr>
          <p:spPr bwMode="auto">
            <a:xfrm rot="16200000">
              <a:off x="827088" y="4595813"/>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3.2</a:t>
              </a:r>
              <a:endParaRPr lang="en-US"/>
            </a:p>
          </p:txBody>
        </p:sp>
        <p:sp>
          <p:nvSpPr>
            <p:cNvPr id="5148" name="Line 31"/>
            <p:cNvSpPr>
              <a:spLocks noChangeShapeType="1"/>
            </p:cNvSpPr>
            <p:nvPr/>
          </p:nvSpPr>
          <p:spPr bwMode="auto">
            <a:xfrm flipH="1">
              <a:off x="1084263" y="3629026"/>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9" name="Rectangle 32"/>
            <p:cNvSpPr>
              <a:spLocks noChangeArrowheads="1"/>
            </p:cNvSpPr>
            <p:nvPr/>
          </p:nvSpPr>
          <p:spPr bwMode="auto">
            <a:xfrm rot="16200000">
              <a:off x="827088" y="3522663"/>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3.4</a:t>
              </a:r>
              <a:endParaRPr lang="en-US"/>
            </a:p>
          </p:txBody>
        </p:sp>
        <p:sp>
          <p:nvSpPr>
            <p:cNvPr id="5150" name="Line 33"/>
            <p:cNvSpPr>
              <a:spLocks noChangeShapeType="1"/>
            </p:cNvSpPr>
            <p:nvPr/>
          </p:nvSpPr>
          <p:spPr bwMode="auto">
            <a:xfrm flipH="1">
              <a:off x="1084263" y="2559051"/>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1" name="Rectangle 34"/>
            <p:cNvSpPr>
              <a:spLocks noChangeArrowheads="1"/>
            </p:cNvSpPr>
            <p:nvPr/>
          </p:nvSpPr>
          <p:spPr bwMode="auto">
            <a:xfrm rot="16200000">
              <a:off x="828675" y="2452688"/>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3.6</a:t>
              </a:r>
              <a:endParaRPr lang="en-US"/>
            </a:p>
          </p:txBody>
        </p:sp>
        <p:sp>
          <p:nvSpPr>
            <p:cNvPr id="5152" name="Line 35"/>
            <p:cNvSpPr>
              <a:spLocks noChangeShapeType="1"/>
            </p:cNvSpPr>
            <p:nvPr/>
          </p:nvSpPr>
          <p:spPr bwMode="auto">
            <a:xfrm flipH="1">
              <a:off x="1084263" y="1484313"/>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3" name="Rectangle 36"/>
            <p:cNvSpPr>
              <a:spLocks noChangeArrowheads="1"/>
            </p:cNvSpPr>
            <p:nvPr/>
          </p:nvSpPr>
          <p:spPr bwMode="auto">
            <a:xfrm rot="16200000">
              <a:off x="830263" y="1377951"/>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3.8</a:t>
              </a:r>
              <a:endParaRPr lang="en-US"/>
            </a:p>
          </p:txBody>
        </p:sp>
        <p:sp>
          <p:nvSpPr>
            <p:cNvPr id="5154" name="Rectangle 37"/>
            <p:cNvSpPr>
              <a:spLocks noChangeArrowheads="1"/>
            </p:cNvSpPr>
            <p:nvPr/>
          </p:nvSpPr>
          <p:spPr bwMode="auto">
            <a:xfrm rot="16200000">
              <a:off x="-1060450" y="3479801"/>
              <a:ext cx="3632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Number of Hospitals per Million Population</a:t>
              </a:r>
              <a:endParaRPr lang="en-US" b="1"/>
            </a:p>
          </p:txBody>
        </p:sp>
        <p:sp>
          <p:nvSpPr>
            <p:cNvPr id="5155" name="Line 38"/>
            <p:cNvSpPr>
              <a:spLocks noChangeShapeType="1"/>
            </p:cNvSpPr>
            <p:nvPr/>
          </p:nvSpPr>
          <p:spPr bwMode="auto">
            <a:xfrm>
              <a:off x="1157288" y="5772151"/>
              <a:ext cx="6151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6" name="Rectangle 39"/>
            <p:cNvSpPr>
              <a:spLocks noChangeArrowheads="1"/>
            </p:cNvSpPr>
            <p:nvPr/>
          </p:nvSpPr>
          <p:spPr bwMode="auto">
            <a:xfrm>
              <a:off x="1570038" y="5845176"/>
              <a:ext cx="3587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&lt;-10</a:t>
              </a:r>
              <a:endParaRPr lang="en-US"/>
            </a:p>
          </p:txBody>
        </p:sp>
        <p:sp>
          <p:nvSpPr>
            <p:cNvPr id="5157" name="Rectangle 40"/>
            <p:cNvSpPr>
              <a:spLocks noChangeArrowheads="1"/>
            </p:cNvSpPr>
            <p:nvPr/>
          </p:nvSpPr>
          <p:spPr bwMode="auto">
            <a:xfrm>
              <a:off x="2384425" y="5845176"/>
              <a:ext cx="7080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-10&lt;x&lt;-5</a:t>
              </a:r>
              <a:endParaRPr lang="en-US"/>
            </a:p>
          </p:txBody>
        </p:sp>
        <p:sp>
          <p:nvSpPr>
            <p:cNvPr id="5158" name="Rectangle 41"/>
            <p:cNvSpPr>
              <a:spLocks noChangeArrowheads="1"/>
            </p:cNvSpPr>
            <p:nvPr/>
          </p:nvSpPr>
          <p:spPr bwMode="auto">
            <a:xfrm>
              <a:off x="3452813" y="5845176"/>
              <a:ext cx="5508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-5&lt;x&lt;0</a:t>
              </a:r>
              <a:endParaRPr lang="en-US"/>
            </a:p>
          </p:txBody>
        </p:sp>
        <p:sp>
          <p:nvSpPr>
            <p:cNvPr id="5159" name="Rectangle 42"/>
            <p:cNvSpPr>
              <a:spLocks noChangeArrowheads="1"/>
            </p:cNvSpPr>
            <p:nvPr/>
          </p:nvSpPr>
          <p:spPr bwMode="auto">
            <a:xfrm>
              <a:off x="4476750" y="5845176"/>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0&lt;x&lt;5</a:t>
              </a:r>
              <a:endParaRPr lang="en-US"/>
            </a:p>
          </p:txBody>
        </p:sp>
        <p:sp>
          <p:nvSpPr>
            <p:cNvPr id="5160" name="Rectangle 43"/>
            <p:cNvSpPr>
              <a:spLocks noChangeArrowheads="1"/>
            </p:cNvSpPr>
            <p:nvPr/>
          </p:nvSpPr>
          <p:spPr bwMode="auto">
            <a:xfrm>
              <a:off x="5421313" y="5845176"/>
              <a:ext cx="590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5&lt;x&lt;10</a:t>
              </a:r>
              <a:endParaRPr lang="en-US"/>
            </a:p>
          </p:txBody>
        </p:sp>
        <p:sp>
          <p:nvSpPr>
            <p:cNvPr id="5161" name="Rectangle 44"/>
            <p:cNvSpPr>
              <a:spLocks noChangeArrowheads="1"/>
            </p:cNvSpPr>
            <p:nvPr/>
          </p:nvSpPr>
          <p:spPr bwMode="auto">
            <a:xfrm>
              <a:off x="6564313" y="5845176"/>
              <a:ext cx="3000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&gt;10</a:t>
              </a:r>
              <a:endParaRPr lang="en-US"/>
            </a:p>
          </p:txBody>
        </p:sp>
        <p:sp>
          <p:nvSpPr>
            <p:cNvPr id="5162" name="Rectangle 45"/>
            <p:cNvSpPr>
              <a:spLocks noChangeArrowheads="1"/>
            </p:cNvSpPr>
            <p:nvPr/>
          </p:nvSpPr>
          <p:spPr bwMode="auto">
            <a:xfrm>
              <a:off x="1889126" y="6361113"/>
              <a:ext cx="49990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400" b="1" dirty="0" smtClean="0">
                  <a:solidFill>
                    <a:srgbClr val="000000"/>
                  </a:solidFill>
                </a:rPr>
                <a:t>Governing Party’s (Labour) winning percent margin in 1997</a:t>
              </a:r>
              <a:endParaRPr lang="en-US" b="1" dirty="0"/>
            </a:p>
          </p:txBody>
        </p:sp>
      </p:grpSp>
      <p:sp>
        <p:nvSpPr>
          <p:cNvPr id="43" name="Title 1"/>
          <p:cNvSpPr>
            <a:spLocks noGrp="1"/>
          </p:cNvSpPr>
          <p:nvPr>
            <p:ph type="title"/>
          </p:nvPr>
        </p:nvSpPr>
        <p:spPr>
          <a:xfrm>
            <a:off x="250499" y="234863"/>
            <a:ext cx="8794113" cy="376834"/>
          </a:xfrm>
        </p:spPr>
        <p:txBody>
          <a:bodyPr/>
          <a:lstStyle/>
          <a:p>
            <a:r>
              <a:rPr lang="en-US" dirty="0" smtClean="0"/>
              <a:t>More hospitals in politically marginal districts</a:t>
            </a:r>
            <a:endParaRPr lang="en-US" dirty="0"/>
          </a:p>
        </p:txBody>
      </p:sp>
    </p:spTree>
    <p:extLst>
      <p:ext uri="{BB962C8B-B14F-4D97-AF65-F5344CB8AC3E}">
        <p14:creationId xmlns:p14="http://schemas.microsoft.com/office/powerpoint/2010/main" val="3713284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4294967295"/>
          </p:nvPr>
        </p:nvSpPr>
        <p:spPr bwMode="auto">
          <a:xfrm>
            <a:off x="651995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5DF33D-6A7B-468A-B845-C518225855B2}" type="slidenum">
              <a:rPr lang="en-US" smtClean="0">
                <a:latin typeface="Calibri" pitchFamily="34" charset="0"/>
              </a:rPr>
              <a:pPr eaLnBrk="1" hangingPunct="1"/>
              <a:t>22</a:t>
            </a:fld>
            <a:endParaRPr lang="en-US" smtClean="0">
              <a:latin typeface="Calibri" pitchFamily="34" charset="0"/>
            </a:endParaRPr>
          </a:p>
        </p:txBody>
      </p:sp>
      <p:sp>
        <p:nvSpPr>
          <p:cNvPr id="23555" name="Title 1"/>
          <p:cNvSpPr>
            <a:spLocks noGrp="1"/>
          </p:cNvSpPr>
          <p:nvPr>
            <p:ph type="title" idx="4294967295"/>
          </p:nvPr>
        </p:nvSpPr>
        <p:spPr>
          <a:xfrm>
            <a:off x="211225" y="127000"/>
            <a:ext cx="9131300" cy="430887"/>
          </a:xfrm>
        </p:spPr>
        <p:txBody>
          <a:bodyPr/>
          <a:lstStyle/>
          <a:p>
            <a:pPr eaLnBrk="1" hangingPunct="1"/>
            <a:r>
              <a:rPr lang="en-GB" sz="2800" dirty="0" smtClean="0"/>
              <a:t>Because of people like </a:t>
            </a:r>
            <a:r>
              <a:rPr lang="en-GB" sz="2800" dirty="0" err="1" smtClean="0"/>
              <a:t>Dr.</a:t>
            </a:r>
            <a:r>
              <a:rPr lang="en-GB" sz="2800" dirty="0" smtClean="0"/>
              <a:t> Richard Taylor</a:t>
            </a:r>
            <a:endParaRPr lang="en-US" sz="2800" dirty="0" smtClean="0">
              <a:latin typeface="Arial" pitchFamily="34" charset="0"/>
              <a:cs typeface="Arial" pitchFamily="34" charset="0"/>
            </a:endParaRPr>
          </a:p>
        </p:txBody>
      </p:sp>
      <p:sp>
        <p:nvSpPr>
          <p:cNvPr id="3" name="Content Placeholder 2"/>
          <p:cNvSpPr>
            <a:spLocks noGrp="1"/>
          </p:cNvSpPr>
          <p:nvPr>
            <p:ph idx="4294967295"/>
          </p:nvPr>
        </p:nvSpPr>
        <p:spPr>
          <a:xfrm>
            <a:off x="209550" y="453450"/>
            <a:ext cx="8791575" cy="5072063"/>
          </a:xfrm>
        </p:spPr>
        <p:txBody>
          <a:bodyPr/>
          <a:lstStyle/>
          <a:p>
            <a:pPr eaLnBrk="1" hangingPunct="1">
              <a:lnSpc>
                <a:spcPct val="90000"/>
              </a:lnSpc>
            </a:pPr>
            <a:endParaRPr lang="en-GB" sz="2400" dirty="0" smtClean="0">
              <a:latin typeface="Arial" pitchFamily="34" charset="0"/>
              <a:cs typeface="Arial" pitchFamily="34" charset="0"/>
            </a:endParaRPr>
          </a:p>
          <a:p>
            <a:pPr eaLnBrk="1" hangingPunct="1">
              <a:lnSpc>
                <a:spcPct val="90000"/>
              </a:lnSpc>
            </a:pPr>
            <a:r>
              <a:rPr lang="en-GB" sz="2400" dirty="0" smtClean="0">
                <a:latin typeface="Arial" pitchFamily="34" charset="0"/>
                <a:cs typeface="Arial" pitchFamily="34" charset="0"/>
              </a:rPr>
              <a:t>Politically sensitive: e.g. </a:t>
            </a:r>
            <a:r>
              <a:rPr lang="en-GB" sz="2400" dirty="0" err="1" smtClean="0">
                <a:latin typeface="Arial" pitchFamily="34" charset="0"/>
                <a:cs typeface="Arial" pitchFamily="34" charset="0"/>
              </a:rPr>
              <a:t>Dr.</a:t>
            </a:r>
            <a:r>
              <a:rPr lang="en-GB" sz="2400" dirty="0" smtClean="0">
                <a:latin typeface="Arial" pitchFamily="34" charset="0"/>
                <a:cs typeface="Arial" pitchFamily="34" charset="0"/>
              </a:rPr>
              <a:t> Richard Taylor, Kidderminster  2001</a:t>
            </a:r>
          </a:p>
          <a:p>
            <a:pPr eaLnBrk="1" hangingPunct="1">
              <a:lnSpc>
                <a:spcPct val="90000"/>
              </a:lnSpc>
            </a:pPr>
            <a:endParaRPr lang="en-GB" sz="2400" dirty="0" smtClean="0">
              <a:latin typeface="Arial" pitchFamily="34" charset="0"/>
              <a:cs typeface="Arial" pitchFamily="34" charset="0"/>
            </a:endParaRPr>
          </a:p>
          <a:p>
            <a:pPr eaLnBrk="1" hangingPunct="1">
              <a:lnSpc>
                <a:spcPct val="90000"/>
              </a:lnSpc>
            </a:pPr>
            <a:endParaRPr lang="en-US" sz="2400" dirty="0" smtClean="0">
              <a:latin typeface="Arial" pitchFamily="34" charset="0"/>
              <a:cs typeface="Arial" pitchFamily="34" charset="0"/>
            </a:endParaRPr>
          </a:p>
          <a:p>
            <a:pPr eaLnBrk="1" hangingPunct="1">
              <a:lnSpc>
                <a:spcPct val="90000"/>
              </a:lnSpc>
            </a:pPr>
            <a:endParaRPr lang="en-US" sz="2400" dirty="0" smtClean="0">
              <a:latin typeface="Arial" pitchFamily="34" charset="0"/>
              <a:cs typeface="Arial" pitchFamily="34" charset="0"/>
            </a:endParaRPr>
          </a:p>
          <a:p>
            <a:pPr eaLnBrk="1" hangingPunct="1">
              <a:lnSpc>
                <a:spcPct val="90000"/>
              </a:lnSpc>
            </a:pPr>
            <a:endParaRPr lang="en-US" sz="2400" dirty="0" smtClean="0">
              <a:latin typeface="Arial" pitchFamily="34" charset="0"/>
              <a:cs typeface="Arial" pitchFamily="34" charset="0"/>
            </a:endParaRPr>
          </a:p>
          <a:p>
            <a:pPr eaLnBrk="1" hangingPunct="1">
              <a:lnSpc>
                <a:spcPct val="90000"/>
              </a:lnSpc>
            </a:pPr>
            <a:endParaRPr lang="en-US" sz="2400" dirty="0" smtClean="0">
              <a:latin typeface="Arial" pitchFamily="34" charset="0"/>
              <a:cs typeface="Arial" pitchFamily="34" charset="0"/>
            </a:endParaRPr>
          </a:p>
          <a:p>
            <a:pPr eaLnBrk="1" hangingPunct="1">
              <a:lnSpc>
                <a:spcPct val="90000"/>
              </a:lnSpc>
            </a:pPr>
            <a:endParaRPr lang="en-US" sz="2400" dirty="0" smtClean="0">
              <a:latin typeface="Arial" pitchFamily="34" charset="0"/>
              <a:cs typeface="Arial" pitchFamily="34" charset="0"/>
            </a:endParaRPr>
          </a:p>
          <a:p>
            <a:pPr eaLnBrk="1" hangingPunct="1">
              <a:lnSpc>
                <a:spcPct val="90000"/>
              </a:lnSpc>
            </a:pPr>
            <a:endParaRPr lang="en-US" sz="2400" dirty="0">
              <a:latin typeface="Arial" pitchFamily="34" charset="0"/>
              <a:cs typeface="Arial" pitchFamily="34" charset="0"/>
            </a:endParaRPr>
          </a:p>
          <a:p>
            <a:pPr eaLnBrk="1" hangingPunct="1">
              <a:lnSpc>
                <a:spcPct val="90000"/>
              </a:lnSpc>
            </a:pPr>
            <a:endParaRPr lang="en-US" sz="2400" dirty="0" smtClean="0">
              <a:latin typeface="Arial" pitchFamily="34" charset="0"/>
              <a:cs typeface="Arial" pitchFamily="34" charset="0"/>
            </a:endParaRPr>
          </a:p>
          <a:p>
            <a:pPr eaLnBrk="1" hangingPunct="1">
              <a:lnSpc>
                <a:spcPct val="90000"/>
              </a:lnSpc>
            </a:pPr>
            <a:endParaRPr lang="en-US" sz="2400" dirty="0">
              <a:latin typeface="Arial" pitchFamily="34" charset="0"/>
              <a:cs typeface="Arial" pitchFamily="34" charset="0"/>
            </a:endParaRPr>
          </a:p>
          <a:p>
            <a:pPr eaLnBrk="1" hangingPunct="1">
              <a:lnSpc>
                <a:spcPct val="90000"/>
              </a:lnSpc>
            </a:pPr>
            <a:endParaRPr lang="en-US" sz="2400" dirty="0" smtClean="0">
              <a:latin typeface="Arial" pitchFamily="34" charset="0"/>
              <a:cs typeface="Arial" pitchFamily="34" charset="0"/>
            </a:endParaRPr>
          </a:p>
          <a:p>
            <a:pPr marL="400050" lvl="1" indent="0" eaLnBrk="1" hangingPunct="1">
              <a:lnSpc>
                <a:spcPct val="90000"/>
              </a:lnSpc>
              <a:buNone/>
            </a:pPr>
            <a:endParaRPr lang="en-US" sz="2400" dirty="0" smtClean="0">
              <a:latin typeface="Arial" pitchFamily="34" charset="0"/>
              <a:cs typeface="Arial" pitchFamily="34" charset="0"/>
            </a:endParaRPr>
          </a:p>
          <a:p>
            <a:pPr marL="400050" lvl="1" indent="0" eaLnBrk="1" hangingPunct="1">
              <a:lnSpc>
                <a:spcPct val="90000"/>
              </a:lnSpc>
              <a:buNone/>
            </a:pPr>
            <a:r>
              <a:rPr lang="en-US" sz="2400" dirty="0" smtClean="0">
                <a:latin typeface="Arial" pitchFamily="34" charset="0"/>
                <a:cs typeface="Arial" pitchFamily="34" charset="0"/>
              </a:rPr>
              <a:t>“Defeated </a:t>
            </a:r>
            <a:r>
              <a:rPr lang="en-US" sz="2400" dirty="0" smtClean="0">
                <a:latin typeface="Arial" pitchFamily="34" charset="0"/>
                <a:cs typeface="Arial" pitchFamily="34" charset="0"/>
              </a:rPr>
              <a:t>a sitting government minister (David Lock, Labour) in 2001 to take </a:t>
            </a:r>
            <a:r>
              <a:rPr lang="en-US" sz="2400" dirty="0" err="1" smtClean="0">
                <a:latin typeface="Arial" pitchFamily="34" charset="0"/>
                <a:cs typeface="Arial" pitchFamily="34" charset="0"/>
              </a:rPr>
              <a:t>Wyre</a:t>
            </a:r>
            <a:r>
              <a:rPr lang="en-US" sz="2400" dirty="0" smtClean="0">
                <a:latin typeface="Arial" pitchFamily="34" charset="0"/>
                <a:cs typeface="Arial" pitchFamily="34" charset="0"/>
              </a:rPr>
              <a:t> Forest after campaigning on a single issue - saving the local Kidderminster Hospital which the government planned to downgrade” </a:t>
            </a:r>
            <a:r>
              <a:rPr lang="en-US" sz="2400" i="1" dirty="0" smtClean="0"/>
              <a:t>BBC News, </a:t>
            </a:r>
            <a:r>
              <a:rPr lang="en-US" sz="2400" i="1" dirty="0" smtClean="0"/>
              <a:t>30/4/2010”</a:t>
            </a:r>
            <a:endParaRPr lang="en-GB" sz="2400" i="1" dirty="0" smtClean="0"/>
          </a:p>
        </p:txBody>
      </p:sp>
      <p:pic>
        <p:nvPicPr>
          <p:cNvPr id="34821" name="Picture 5" descr="http://www.doctortaylor.info/dr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6998" y="1193681"/>
            <a:ext cx="2896052" cy="347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077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B182D6D8-A83D-4D3A-AEB7-747F82DCEC20}" type="slidenum">
              <a:rPr lang="en-US">
                <a:solidFill>
                  <a:srgbClr val="59595A"/>
                </a:solidFill>
              </a:rPr>
              <a:pPr/>
              <a:t>23</a:t>
            </a:fld>
            <a:r>
              <a:rPr lang="en-US">
                <a:solidFill>
                  <a:srgbClr val="59595A"/>
                </a:solidFill>
              </a:rPr>
              <a:t> </a:t>
            </a:r>
          </a:p>
        </p:txBody>
      </p:sp>
      <p:graphicFrame>
        <p:nvGraphicFramePr>
          <p:cNvPr id="234499" name="Rectangle 15"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6158" name="think-cell Slide" r:id="rId15" imgW="0" imgH="0" progId="TCLayout.ActiveDocument.1">
                  <p:embed/>
                </p:oleObj>
              </mc:Choice>
              <mc:Fallback>
                <p:oleObj name="think-cell Slide" r:id="rId1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4500" name="Rectangle 14" hidden="1"/>
          <p:cNvSpPr>
            <a:spLocks noChangeArrowheads="1"/>
          </p:cNvSpPr>
          <p:nvPr>
            <p:custDataLst>
              <p:tags r:id="rId3"/>
            </p:custDataLst>
          </p:nvPr>
        </p:nvSpPr>
        <p:spPr bwMode="auto">
          <a:xfrm>
            <a:off x="0" y="0"/>
            <a:ext cx="161984" cy="161974"/>
          </a:xfrm>
          <a:prstGeom prst="rect">
            <a:avLst/>
          </a:prstGeom>
          <a:solidFill>
            <a:schemeClr val="accent1"/>
          </a:solidFill>
          <a:ln w="9525">
            <a:solidFill>
              <a:schemeClr val="tx1"/>
            </a:solidFill>
            <a:miter lim="800000"/>
            <a:headEnd/>
            <a:tailEnd/>
          </a:ln>
        </p:spPr>
        <p:txBody>
          <a:bodyPr wrap="none" lIns="0" tIns="0" rIns="0" bIns="0" anchor="ctr"/>
          <a:lstStyle/>
          <a:p>
            <a:pPr algn="ctr" eaLnBrk="1" hangingPunct="1"/>
            <a:r>
              <a:rPr lang="en-US" sz="1800" b="0">
                <a:solidFill>
                  <a:srgbClr val="000000"/>
                </a:solidFill>
                <a:latin typeface="Helvetica 45 Light" pitchFamily="34" charset="0"/>
              </a:rPr>
              <a:t>2</a:t>
            </a:r>
          </a:p>
        </p:txBody>
      </p:sp>
      <p:sp>
        <p:nvSpPr>
          <p:cNvPr id="234501" name="Rectangle 2"/>
          <p:cNvSpPr>
            <a:spLocks noGrp="1" noChangeArrowheads="1"/>
          </p:cNvSpPr>
          <p:nvPr>
            <p:ph type="title" idx="4294967295"/>
            <p:custDataLst>
              <p:tags r:id="rId4"/>
            </p:custDataLst>
          </p:nvPr>
        </p:nvSpPr>
        <p:spPr>
          <a:xfrm>
            <a:off x="121491" y="128239"/>
            <a:ext cx="8794113" cy="753668"/>
          </a:xfrm>
        </p:spPr>
        <p:txBody>
          <a:bodyPr/>
          <a:lstStyle/>
          <a:p>
            <a:r>
              <a:rPr lang="en-US" dirty="0" smtClean="0"/>
              <a:t>Hospitals </a:t>
            </a:r>
            <a:r>
              <a:rPr lang="en-US" dirty="0"/>
              <a:t>with more clinicians as managers </a:t>
            </a:r>
            <a:r>
              <a:rPr lang="en-US" dirty="0" smtClean="0"/>
              <a:t>(more </a:t>
            </a:r>
            <a:r>
              <a:rPr lang="en-US" dirty="0" smtClean="0"/>
              <a:t>hospital relevant skills measure) have </a:t>
            </a:r>
            <a:r>
              <a:rPr lang="en-US" dirty="0"/>
              <a:t>better management</a:t>
            </a:r>
          </a:p>
        </p:txBody>
      </p:sp>
      <p:graphicFrame>
        <p:nvGraphicFramePr>
          <p:cNvPr id="234503" name="Object 7"/>
          <p:cNvGraphicFramePr>
            <a:graphicFrameLocks/>
          </p:cNvGraphicFramePr>
          <p:nvPr>
            <p:custDataLst>
              <p:tags r:id="rId5"/>
            </p:custDataLst>
          </p:nvPr>
        </p:nvGraphicFramePr>
        <p:xfrm>
          <a:off x="654418" y="1635942"/>
          <a:ext cx="7723399" cy="3662244"/>
        </p:xfrm>
        <a:graphic>
          <a:graphicData uri="http://schemas.openxmlformats.org/presentationml/2006/ole">
            <mc:AlternateContent xmlns:mc="http://schemas.openxmlformats.org/markup-compatibility/2006">
              <mc:Choice xmlns:v="urn:schemas-microsoft-com:vml" Requires="v">
                <p:oleObj spid="_x0000_s46159" name="Chart" r:id="rId16" imgW="7239024" imgH="3589020" progId="MSGraph.Chart.8">
                  <p:embed followColorScheme="full"/>
                </p:oleObj>
              </mc:Choice>
              <mc:Fallback>
                <p:oleObj name="Chart" r:id="rId16" imgW="7239024" imgH="3589020" progId="MSGraph.Chart.8">
                  <p:embed followColorScheme="full"/>
                  <p:pic>
                    <p:nvPicPr>
                      <p:cNvPr id="0" name=""/>
                      <p:cNvPicPr>
                        <a:picLocks noChangeArrowheads="1"/>
                      </p:cNvPicPr>
                      <p:nvPr/>
                    </p:nvPicPr>
                    <p:blipFill>
                      <a:blip r:embed="rId17"/>
                      <a:srcRect/>
                      <a:stretch>
                        <a:fillRect/>
                      </a:stretch>
                    </p:blipFill>
                    <p:spPr bwMode="auto">
                      <a:xfrm>
                        <a:off x="654418" y="1635942"/>
                        <a:ext cx="7723399" cy="3662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4505" name="Rectangle 10"/>
          <p:cNvSpPr>
            <a:spLocks noChangeArrowheads="1"/>
          </p:cNvSpPr>
          <p:nvPr>
            <p:custDataLst>
              <p:tags r:id="rId6"/>
            </p:custDataLst>
          </p:nvPr>
        </p:nvSpPr>
        <p:spPr bwMode="auto">
          <a:xfrm>
            <a:off x="3055022" y="5905590"/>
            <a:ext cx="5058762" cy="25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defTabSz="913332" eaLnBrk="1" hangingPunct="1">
              <a:lnSpc>
                <a:spcPct val="90000"/>
              </a:lnSpc>
              <a:buClr>
                <a:srgbClr val="002960"/>
              </a:buClr>
            </a:pPr>
            <a:r>
              <a:rPr lang="en-US" altLang="zh-CN" sz="1800">
                <a:solidFill>
                  <a:srgbClr val="000000"/>
                </a:solidFill>
                <a:ea typeface="SimSun" pitchFamily="2" charset="-122"/>
              </a:rPr>
              <a:t>Proportion of managers with a clinical degree</a:t>
            </a:r>
            <a:endParaRPr lang="en-US" altLang="zh-CN" sz="1800" b="0">
              <a:solidFill>
                <a:srgbClr val="808080"/>
              </a:solidFill>
              <a:ea typeface="SimSun" pitchFamily="2" charset="-122"/>
            </a:endParaRPr>
          </a:p>
        </p:txBody>
      </p:sp>
      <p:sp>
        <p:nvSpPr>
          <p:cNvPr id="234506" name="Rectangle 13"/>
          <p:cNvSpPr>
            <a:spLocks noChangeArrowheads="1"/>
          </p:cNvSpPr>
          <p:nvPr>
            <p:custDataLst>
              <p:tags r:id="rId7"/>
            </p:custDataLst>
          </p:nvPr>
        </p:nvSpPr>
        <p:spPr bwMode="auto">
          <a:xfrm>
            <a:off x="6709379" y="5306285"/>
            <a:ext cx="1244037" cy="28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3332" eaLnBrk="1" hangingPunct="1">
              <a:buClr>
                <a:srgbClr val="002960"/>
              </a:buClr>
            </a:pPr>
            <a:r>
              <a:rPr lang="en-US" altLang="zh-CN" sz="1800" b="0">
                <a:solidFill>
                  <a:srgbClr val="000000"/>
                </a:solidFill>
                <a:ea typeface="SimSun" pitchFamily="2" charset="-122"/>
              </a:rPr>
              <a:t>Top quartile</a:t>
            </a:r>
          </a:p>
        </p:txBody>
      </p:sp>
      <p:sp>
        <p:nvSpPr>
          <p:cNvPr id="234507" name="Rectangle 28"/>
          <p:cNvSpPr>
            <a:spLocks noChangeArrowheads="1"/>
          </p:cNvSpPr>
          <p:nvPr>
            <p:custDataLst>
              <p:tags r:id="rId8"/>
            </p:custDataLst>
          </p:nvPr>
        </p:nvSpPr>
        <p:spPr bwMode="auto">
          <a:xfrm>
            <a:off x="7075463" y="1854611"/>
            <a:ext cx="511870" cy="28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9149" tIns="0" rIns="29149" bIns="0" anchor="b"/>
          <a:lstStyle/>
          <a:p>
            <a:pPr algn="ctr" defTabSz="913332" eaLnBrk="1" hangingPunct="1">
              <a:buClr>
                <a:srgbClr val="002960"/>
              </a:buClr>
            </a:pPr>
            <a:fld id="{9CC7CF51-D517-47E4-835C-126EF3A95866}" type="datetime'''''''''''''''''''1.''0''''2'''''''''''''''">
              <a:rPr lang="en-US" sz="1800" b="0">
                <a:solidFill>
                  <a:srgbClr val="000000"/>
                </a:solidFill>
              </a:rPr>
              <a:pPr algn="ctr" defTabSz="913332" eaLnBrk="1" hangingPunct="1">
                <a:buClr>
                  <a:srgbClr val="002960"/>
                </a:buClr>
              </a:pPr>
              <a:t>1.02</a:t>
            </a:fld>
            <a:endParaRPr lang="en-US" sz="1800" b="0">
              <a:solidFill>
                <a:srgbClr val="000000"/>
              </a:solidFill>
            </a:endParaRPr>
          </a:p>
        </p:txBody>
      </p:sp>
      <p:sp>
        <p:nvSpPr>
          <p:cNvPr id="234508" name="Rectangle 12"/>
          <p:cNvSpPr>
            <a:spLocks noChangeArrowheads="1"/>
          </p:cNvSpPr>
          <p:nvPr>
            <p:custDataLst>
              <p:tags r:id="rId9"/>
            </p:custDataLst>
          </p:nvPr>
        </p:nvSpPr>
        <p:spPr bwMode="auto">
          <a:xfrm>
            <a:off x="4746132" y="5306287"/>
            <a:ext cx="1406022" cy="56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13332" eaLnBrk="1" hangingPunct="1">
              <a:buClr>
                <a:srgbClr val="002960"/>
              </a:buClr>
            </a:pPr>
            <a:r>
              <a:rPr lang="en-US" altLang="zh-CN" sz="1800" b="0">
                <a:solidFill>
                  <a:srgbClr val="000000"/>
                </a:solidFill>
                <a:ea typeface="SimSun" pitchFamily="2" charset="-122"/>
              </a:rPr>
              <a:t>3</a:t>
            </a:r>
            <a:r>
              <a:rPr lang="en-US" altLang="zh-CN" sz="1800" b="0" baseline="30000">
                <a:solidFill>
                  <a:srgbClr val="000000"/>
                </a:solidFill>
                <a:ea typeface="SimSun" pitchFamily="2" charset="-122"/>
              </a:rPr>
              <a:t>rd</a:t>
            </a:r>
            <a:r>
              <a:rPr lang="en-US" altLang="zh-CN" sz="1800" b="0">
                <a:solidFill>
                  <a:srgbClr val="000000"/>
                </a:solidFill>
                <a:ea typeface="SimSun" pitchFamily="2" charset="-122"/>
              </a:rPr>
              <a:t> quartile</a:t>
            </a:r>
          </a:p>
        </p:txBody>
      </p:sp>
      <p:sp>
        <p:nvSpPr>
          <p:cNvPr id="234509" name="Rectangle 9"/>
          <p:cNvSpPr>
            <a:spLocks noChangeArrowheads="1"/>
          </p:cNvSpPr>
          <p:nvPr>
            <p:custDataLst>
              <p:tags r:id="rId10"/>
            </p:custDataLst>
          </p:nvPr>
        </p:nvSpPr>
        <p:spPr bwMode="auto">
          <a:xfrm>
            <a:off x="3006424" y="5306287"/>
            <a:ext cx="1268336" cy="56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13332" eaLnBrk="1" hangingPunct="1">
              <a:buClr>
                <a:srgbClr val="002960"/>
              </a:buClr>
            </a:pPr>
            <a:r>
              <a:rPr lang="en-US" altLang="zh-CN" sz="1800" b="0">
                <a:solidFill>
                  <a:srgbClr val="000000"/>
                </a:solidFill>
                <a:ea typeface="SimSun" pitchFamily="2" charset="-122"/>
              </a:rPr>
              <a:t>2</a:t>
            </a:r>
            <a:r>
              <a:rPr lang="en-US" altLang="zh-CN" sz="1800" b="0" baseline="30000">
                <a:solidFill>
                  <a:srgbClr val="000000"/>
                </a:solidFill>
                <a:ea typeface="SimSun" pitchFamily="2" charset="-122"/>
              </a:rPr>
              <a:t>nd </a:t>
            </a:r>
            <a:r>
              <a:rPr lang="en-US" altLang="zh-CN" sz="1800" b="0">
                <a:solidFill>
                  <a:srgbClr val="000000"/>
                </a:solidFill>
                <a:ea typeface="SimSun" pitchFamily="2" charset="-122"/>
              </a:rPr>
              <a:t>quartile</a:t>
            </a:r>
          </a:p>
        </p:txBody>
      </p:sp>
      <p:sp>
        <p:nvSpPr>
          <p:cNvPr id="234510" name="Rectangle 8"/>
          <p:cNvSpPr>
            <a:spLocks noChangeArrowheads="1"/>
          </p:cNvSpPr>
          <p:nvPr>
            <p:custDataLst>
              <p:tags r:id="rId11"/>
            </p:custDataLst>
          </p:nvPr>
        </p:nvSpPr>
        <p:spPr bwMode="auto">
          <a:xfrm>
            <a:off x="1059378" y="5306287"/>
            <a:ext cx="1593923" cy="56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3332" eaLnBrk="1" hangingPunct="1">
              <a:buClr>
                <a:srgbClr val="002960"/>
              </a:buClr>
            </a:pPr>
            <a:r>
              <a:rPr lang="en-US" altLang="zh-CN" sz="1800" b="0">
                <a:solidFill>
                  <a:srgbClr val="000000"/>
                </a:solidFill>
                <a:ea typeface="SimSun" pitchFamily="2" charset="-122"/>
              </a:rPr>
              <a:t>Bottom quartile</a:t>
            </a:r>
          </a:p>
        </p:txBody>
      </p:sp>
      <p:sp>
        <p:nvSpPr>
          <p:cNvPr id="234511" name="Text Box 15"/>
          <p:cNvSpPr txBox="1">
            <a:spLocks noChangeArrowheads="1"/>
          </p:cNvSpPr>
          <p:nvPr>
            <p:custDataLst>
              <p:tags r:id="rId12"/>
            </p:custDataLst>
          </p:nvPr>
        </p:nvSpPr>
        <p:spPr bwMode="gray">
          <a:xfrm>
            <a:off x="131208" y="1017201"/>
            <a:ext cx="4223966" cy="34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691" rIns="91382" bIns="45691">
            <a:spAutoFit/>
          </a:bodyPr>
          <a:lstStyle>
            <a:lvl1pPr defTabSz="895350">
              <a:defRPr sz="2400">
                <a:solidFill>
                  <a:schemeClr val="tx1"/>
                </a:solidFill>
                <a:latin typeface="Arial Unicode MS" charset="0"/>
              </a:defRPr>
            </a:lvl1pPr>
            <a:lvl2pPr marL="1071563" indent="-447675" defTabSz="895350">
              <a:defRPr sz="2400">
                <a:solidFill>
                  <a:schemeClr val="tx1"/>
                </a:solidFill>
                <a:latin typeface="Arial Unicode MS" charset="0"/>
              </a:defRPr>
            </a:lvl2pPr>
            <a:lvl3pPr marL="1695450" indent="-447675" defTabSz="895350">
              <a:defRPr sz="2400">
                <a:solidFill>
                  <a:schemeClr val="tx1"/>
                </a:solidFill>
                <a:latin typeface="Arial Unicode MS" charset="0"/>
              </a:defRPr>
            </a:lvl3pPr>
            <a:lvl4pPr marL="2319338" indent="-447675" defTabSz="895350">
              <a:defRPr sz="2400">
                <a:solidFill>
                  <a:schemeClr val="tx1"/>
                </a:solidFill>
                <a:latin typeface="Arial Unicode MS" charset="0"/>
              </a:defRPr>
            </a:lvl4pPr>
            <a:lvl5pPr marL="2943225" indent="-447675" defTabSz="895350">
              <a:defRPr sz="2400">
                <a:solidFill>
                  <a:schemeClr val="tx1"/>
                </a:solidFill>
                <a:latin typeface="Arial Unicode MS" charset="0"/>
              </a:defRPr>
            </a:lvl5pPr>
            <a:lvl6pPr marL="3400425" indent="-447675" defTabSz="895350" fontAlgn="base">
              <a:spcBef>
                <a:spcPct val="0"/>
              </a:spcBef>
              <a:spcAft>
                <a:spcPct val="0"/>
              </a:spcAft>
              <a:defRPr sz="2400">
                <a:solidFill>
                  <a:schemeClr val="tx1"/>
                </a:solidFill>
                <a:latin typeface="Arial Unicode MS" charset="0"/>
              </a:defRPr>
            </a:lvl6pPr>
            <a:lvl7pPr marL="3857625" indent="-447675" defTabSz="895350" fontAlgn="base">
              <a:spcBef>
                <a:spcPct val="0"/>
              </a:spcBef>
              <a:spcAft>
                <a:spcPct val="0"/>
              </a:spcAft>
              <a:defRPr sz="2400">
                <a:solidFill>
                  <a:schemeClr val="tx1"/>
                </a:solidFill>
                <a:latin typeface="Arial Unicode MS" charset="0"/>
              </a:defRPr>
            </a:lvl7pPr>
            <a:lvl8pPr marL="4314825" indent="-447675" defTabSz="895350" fontAlgn="base">
              <a:spcBef>
                <a:spcPct val="0"/>
              </a:spcBef>
              <a:spcAft>
                <a:spcPct val="0"/>
              </a:spcAft>
              <a:defRPr sz="2400">
                <a:solidFill>
                  <a:schemeClr val="tx1"/>
                </a:solidFill>
                <a:latin typeface="Arial Unicode MS" charset="0"/>
              </a:defRPr>
            </a:lvl8pPr>
            <a:lvl9pPr marL="4772025" indent="-447675" defTabSz="895350" fontAlgn="base">
              <a:spcBef>
                <a:spcPct val="0"/>
              </a:spcBef>
              <a:spcAft>
                <a:spcPct val="0"/>
              </a:spcAft>
              <a:defRPr sz="2400">
                <a:solidFill>
                  <a:schemeClr val="tx1"/>
                </a:solidFill>
                <a:latin typeface="Arial Unicode MS" charset="0"/>
              </a:defRPr>
            </a:lvl9pPr>
          </a:lstStyle>
          <a:p>
            <a:pPr eaLnBrk="1" hangingPunct="1">
              <a:spcBef>
                <a:spcPct val="50000"/>
              </a:spcBef>
            </a:pPr>
            <a:r>
              <a:rPr lang="en-GB" sz="1600" b="0">
                <a:solidFill>
                  <a:srgbClr val="000000"/>
                </a:solidFill>
                <a:latin typeface="Arial" charset="0"/>
              </a:rPr>
              <a:t>Management score relative to national mean</a:t>
            </a:r>
          </a:p>
        </p:txBody>
      </p:sp>
    </p:spTree>
    <p:extLst>
      <p:ext uri="{BB962C8B-B14F-4D97-AF65-F5344CB8AC3E}">
        <p14:creationId xmlns:p14="http://schemas.microsoft.com/office/powerpoint/2010/main" val="2983392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8693534" indent="-38227153"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66381" eaLnBrk="0" fontAlgn="base" hangingPunct="0">
              <a:spcBef>
                <a:spcPct val="0"/>
              </a:spcBef>
              <a:spcAft>
                <a:spcPct val="0"/>
              </a:spcAft>
              <a:defRPr sz="1200">
                <a:solidFill>
                  <a:schemeClr val="tx1"/>
                </a:solidFill>
                <a:latin typeface="Arial" charset="0"/>
                <a:cs typeface="Arial" charset="0"/>
              </a:defRPr>
            </a:lvl6pPr>
            <a:lvl7pPr marL="932764" eaLnBrk="0" fontAlgn="base" hangingPunct="0">
              <a:spcBef>
                <a:spcPct val="0"/>
              </a:spcBef>
              <a:spcAft>
                <a:spcPct val="0"/>
              </a:spcAft>
              <a:defRPr sz="1200">
                <a:solidFill>
                  <a:schemeClr val="tx1"/>
                </a:solidFill>
                <a:latin typeface="Arial" charset="0"/>
                <a:cs typeface="Arial" charset="0"/>
              </a:defRPr>
            </a:lvl7pPr>
            <a:lvl8pPr marL="1399147" eaLnBrk="0" fontAlgn="base" hangingPunct="0">
              <a:spcBef>
                <a:spcPct val="0"/>
              </a:spcBef>
              <a:spcAft>
                <a:spcPct val="0"/>
              </a:spcAft>
              <a:defRPr sz="1200">
                <a:solidFill>
                  <a:schemeClr val="tx1"/>
                </a:solidFill>
                <a:latin typeface="Arial" charset="0"/>
                <a:cs typeface="Arial" charset="0"/>
              </a:defRPr>
            </a:lvl8pPr>
            <a:lvl9pPr marL="1865530" eaLnBrk="0" fontAlgn="base" hangingPunct="0">
              <a:spcBef>
                <a:spcPct val="0"/>
              </a:spcBef>
              <a:spcAft>
                <a:spcPct val="0"/>
              </a:spcAft>
              <a:defRPr sz="1200">
                <a:solidFill>
                  <a:schemeClr val="tx1"/>
                </a:solidFill>
                <a:latin typeface="Arial" charset="0"/>
                <a:cs typeface="Arial" charset="0"/>
              </a:defRPr>
            </a:lvl9pPr>
          </a:lstStyle>
          <a:p>
            <a:pPr eaLnBrk="1" hangingPunct="1"/>
            <a:fld id="{7DDB4FA3-53C0-45A7-B172-D8E76B37B1B2}" type="slidenum">
              <a:rPr lang="en-US" sz="1000">
                <a:solidFill>
                  <a:srgbClr val="59595A"/>
                </a:solidFill>
              </a:rPr>
              <a:pPr eaLnBrk="1" hangingPunct="1"/>
              <a:t>24</a:t>
            </a:fld>
            <a:r>
              <a:rPr lang="en-US" sz="1000">
                <a:solidFill>
                  <a:srgbClr val="59595A"/>
                </a:solidFill>
              </a:rPr>
              <a:t> </a:t>
            </a:r>
          </a:p>
        </p:txBody>
      </p:sp>
      <p:sp>
        <p:nvSpPr>
          <p:cNvPr id="67589" name="Slide Number Placeholder 2"/>
          <p:cNvSpPr txBox="1">
            <a:spLocks noGrp="1"/>
          </p:cNvSpPr>
          <p:nvPr>
            <p:custDataLst>
              <p:tags r:id="rId2"/>
            </p:custDataLst>
          </p:nvPr>
        </p:nvSpPr>
        <p:spPr bwMode="auto">
          <a:xfrm>
            <a:off x="8719602" y="6566446"/>
            <a:ext cx="199240" cy="15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161A487E-4B75-4C08-BC03-33F9AECA4BC7}" type="slidenum">
              <a:rPr lang="en-US" sz="1000" b="0">
                <a:solidFill>
                  <a:srgbClr val="59595A"/>
                </a:solidFill>
              </a:rPr>
              <a:pPr eaLnBrk="1" hangingPunct="1"/>
              <a:t>24</a:t>
            </a:fld>
            <a:r>
              <a:rPr lang="en-US" sz="1000" b="0">
                <a:solidFill>
                  <a:srgbClr val="59595A"/>
                </a:solidFill>
              </a:rPr>
              <a:t> </a:t>
            </a:r>
          </a:p>
        </p:txBody>
      </p:sp>
      <p:graphicFrame>
        <p:nvGraphicFramePr>
          <p:cNvPr id="67586" name="Rectangle 2"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7182" name="think-cell Slide" r:id="rId22" imgW="0" imgH="0" progId="TCLayout.ActiveDocument.1">
                  <p:embed/>
                </p:oleObj>
              </mc:Choice>
              <mc:Fallback>
                <p:oleObj name="think-cell Slide" r:id="rId22"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7590" name="Picture 28" descr="500px-Flag_of_Canada"/>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2168" y="3375548"/>
            <a:ext cx="544266" cy="3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3" hidden="1"/>
          <p:cNvSpPr>
            <a:spLocks noChangeArrowheads="1"/>
          </p:cNvSpPr>
          <p:nvPr>
            <p:custDataLst>
              <p:tags r:id="rId4"/>
            </p:custDataLst>
          </p:nvPr>
        </p:nvSpPr>
        <p:spPr bwMode="auto">
          <a:xfrm>
            <a:off x="0" y="0"/>
            <a:ext cx="161984" cy="161974"/>
          </a:xfrm>
          <a:prstGeom prst="rect">
            <a:avLst/>
          </a:prstGeom>
          <a:solidFill>
            <a:schemeClr val="accent1"/>
          </a:solidFill>
          <a:ln w="9525">
            <a:solidFill>
              <a:schemeClr val="tx1"/>
            </a:solidFill>
            <a:miter lim="800000"/>
            <a:headEnd/>
            <a:tailEnd/>
          </a:ln>
        </p:spPr>
        <p:txBody>
          <a:bodyPr wrap="none" lIns="0" tIns="0" rIns="0" bIns="0" anchor="ctr"/>
          <a:lstStyle/>
          <a:p>
            <a:pPr algn="ctr" eaLnBrk="1" hangingPunct="1">
              <a:lnSpc>
                <a:spcPct val="90000"/>
              </a:lnSpc>
            </a:pPr>
            <a:r>
              <a:rPr lang="en-US" sz="1800" b="0">
                <a:solidFill>
                  <a:srgbClr val="000000"/>
                </a:solidFill>
              </a:rPr>
              <a:t> </a:t>
            </a:r>
          </a:p>
        </p:txBody>
      </p:sp>
      <p:sp>
        <p:nvSpPr>
          <p:cNvPr id="67592" name="Rectangle 16"/>
          <p:cNvSpPr>
            <a:spLocks noGrp="1" noChangeArrowheads="1"/>
          </p:cNvSpPr>
          <p:nvPr>
            <p:ph type="title" idx="4294967295"/>
            <p:custDataLst>
              <p:tags r:id="rId5"/>
            </p:custDataLst>
          </p:nvPr>
        </p:nvSpPr>
        <p:spPr>
          <a:xfrm>
            <a:off x="121491" y="234864"/>
            <a:ext cx="8794113" cy="753668"/>
          </a:xfrm>
        </p:spPr>
        <p:txBody>
          <a:bodyPr/>
          <a:lstStyle/>
          <a:p>
            <a:pPr eaLnBrk="1" hangingPunct="1"/>
            <a:r>
              <a:rPr lang="en-US" smtClean="0"/>
              <a:t>There is wide variation in the prevalence of clinically trained managers by country</a:t>
            </a:r>
          </a:p>
        </p:txBody>
      </p:sp>
      <p:graphicFrame>
        <p:nvGraphicFramePr>
          <p:cNvPr id="67587" name="Object 7"/>
          <p:cNvGraphicFramePr>
            <a:graphicFrameLocks/>
          </p:cNvGraphicFramePr>
          <p:nvPr>
            <p:custDataLst>
              <p:tags r:id="rId6"/>
            </p:custDataLst>
          </p:nvPr>
        </p:nvGraphicFramePr>
        <p:xfrm>
          <a:off x="2560968" y="1888623"/>
          <a:ext cx="6004748" cy="3924642"/>
        </p:xfrm>
        <a:graphic>
          <a:graphicData uri="http://schemas.openxmlformats.org/presentationml/2006/ole">
            <mc:AlternateContent xmlns:mc="http://schemas.openxmlformats.org/markup-compatibility/2006">
              <mc:Choice xmlns:v="urn:schemas-microsoft-com:vml" Requires="v">
                <p:oleObj spid="_x0000_s47183" name="Chart" r:id="rId24" imgW="6164640" imgH="3848028" progId="MSGraph.Chart.8">
                  <p:embed followColorScheme="full"/>
                </p:oleObj>
              </mc:Choice>
              <mc:Fallback>
                <p:oleObj name="Chart" r:id="rId24" imgW="6164640" imgH="3848028" progId="MSGraph.Chart.8">
                  <p:embed followColorScheme="full"/>
                  <p:pic>
                    <p:nvPicPr>
                      <p:cNvPr id="0" name=""/>
                      <p:cNvPicPr>
                        <a:picLocks noChangeArrowheads="1"/>
                      </p:cNvPicPr>
                      <p:nvPr/>
                    </p:nvPicPr>
                    <p:blipFill>
                      <a:blip r:embed="rId25"/>
                      <a:srcRect/>
                      <a:stretch>
                        <a:fillRect/>
                      </a:stretch>
                    </p:blipFill>
                    <p:spPr bwMode="auto">
                      <a:xfrm>
                        <a:off x="2560968" y="1888623"/>
                        <a:ext cx="6004748" cy="3924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593" name="Rectangle 9"/>
          <p:cNvSpPr>
            <a:spLocks noChangeArrowheads="1"/>
          </p:cNvSpPr>
          <p:nvPr>
            <p:custDataLst>
              <p:tags r:id="rId7"/>
            </p:custDataLst>
          </p:nvPr>
        </p:nvSpPr>
        <p:spPr bwMode="auto">
          <a:xfrm>
            <a:off x="1589066" y="2777866"/>
            <a:ext cx="336927" cy="28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9787" indent="-349787" defTabSz="913332">
              <a:buClr>
                <a:srgbClr val="002960"/>
              </a:buClr>
            </a:pPr>
            <a:r>
              <a:rPr lang="en-US" altLang="zh-CN" sz="1800" b="0">
                <a:solidFill>
                  <a:srgbClr val="000000"/>
                </a:solidFill>
                <a:ea typeface="SimSun" pitchFamily="2" charset="-122"/>
              </a:rPr>
              <a:t>US</a:t>
            </a:r>
          </a:p>
        </p:txBody>
      </p:sp>
      <p:sp>
        <p:nvSpPr>
          <p:cNvPr id="67594" name="Rectangle 10"/>
          <p:cNvSpPr>
            <a:spLocks noChangeArrowheads="1"/>
          </p:cNvSpPr>
          <p:nvPr>
            <p:custDataLst>
              <p:tags r:id="rId8"/>
            </p:custDataLst>
          </p:nvPr>
        </p:nvSpPr>
        <p:spPr bwMode="auto">
          <a:xfrm>
            <a:off x="1589064" y="3399848"/>
            <a:ext cx="829358" cy="28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9787" indent="-349787" defTabSz="913332">
              <a:buClr>
                <a:srgbClr val="002960"/>
              </a:buClr>
            </a:pPr>
            <a:r>
              <a:rPr lang="en-US" altLang="zh-CN" sz="1800" b="0">
                <a:solidFill>
                  <a:srgbClr val="000000"/>
                </a:solidFill>
                <a:ea typeface="SimSun" pitchFamily="2" charset="-122"/>
              </a:rPr>
              <a:t>Canada</a:t>
            </a:r>
          </a:p>
        </p:txBody>
      </p:sp>
      <p:sp>
        <p:nvSpPr>
          <p:cNvPr id="67595" name="Rectangle 11"/>
          <p:cNvSpPr>
            <a:spLocks noChangeArrowheads="1"/>
          </p:cNvSpPr>
          <p:nvPr>
            <p:custDataLst>
              <p:tags r:id="rId9"/>
            </p:custDataLst>
          </p:nvPr>
        </p:nvSpPr>
        <p:spPr bwMode="auto">
          <a:xfrm>
            <a:off x="1589064" y="2155884"/>
            <a:ext cx="855276" cy="28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9787" indent="-349787" defTabSz="913332">
              <a:buClr>
                <a:srgbClr val="002960"/>
              </a:buClr>
            </a:pPr>
            <a:r>
              <a:rPr lang="en-US" altLang="zh-CN" sz="1800" b="0">
                <a:solidFill>
                  <a:srgbClr val="000000"/>
                </a:solidFill>
                <a:ea typeface="SimSun" pitchFamily="2" charset="-122"/>
              </a:rPr>
              <a:t>Sweden</a:t>
            </a:r>
          </a:p>
        </p:txBody>
      </p:sp>
      <p:sp>
        <p:nvSpPr>
          <p:cNvPr id="67596" name="Rectangle 12"/>
          <p:cNvSpPr>
            <a:spLocks noChangeArrowheads="1"/>
          </p:cNvSpPr>
          <p:nvPr>
            <p:custDataLst>
              <p:tags r:id="rId10"/>
            </p:custDataLst>
          </p:nvPr>
        </p:nvSpPr>
        <p:spPr bwMode="auto">
          <a:xfrm>
            <a:off x="1589064" y="4016968"/>
            <a:ext cx="971904" cy="28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9787" indent="-349787" defTabSz="913332">
              <a:buClr>
                <a:srgbClr val="002960"/>
              </a:buClr>
            </a:pPr>
            <a:r>
              <a:rPr lang="en-US" altLang="zh-CN" sz="1800" b="0">
                <a:solidFill>
                  <a:srgbClr val="000000"/>
                </a:solidFill>
                <a:ea typeface="SimSun" pitchFamily="2" charset="-122"/>
              </a:rPr>
              <a:t>Germany</a:t>
            </a:r>
          </a:p>
        </p:txBody>
      </p:sp>
      <p:sp>
        <p:nvSpPr>
          <p:cNvPr id="67597" name="Rectangle 13"/>
          <p:cNvSpPr>
            <a:spLocks noChangeArrowheads="1"/>
          </p:cNvSpPr>
          <p:nvPr>
            <p:custDataLst>
              <p:tags r:id="rId11"/>
            </p:custDataLst>
          </p:nvPr>
        </p:nvSpPr>
        <p:spPr bwMode="auto">
          <a:xfrm>
            <a:off x="1589064" y="4634093"/>
            <a:ext cx="738647" cy="28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9787" indent="-349787" defTabSz="913332">
              <a:buClr>
                <a:srgbClr val="002960"/>
              </a:buClr>
            </a:pPr>
            <a:r>
              <a:rPr lang="en-US" altLang="zh-CN" sz="1800" b="0">
                <a:solidFill>
                  <a:srgbClr val="000000"/>
                </a:solidFill>
                <a:ea typeface="SimSun" pitchFamily="2" charset="-122"/>
              </a:rPr>
              <a:t>France</a:t>
            </a:r>
          </a:p>
        </p:txBody>
      </p:sp>
      <p:sp>
        <p:nvSpPr>
          <p:cNvPr id="67598" name="Rectangle 14"/>
          <p:cNvSpPr>
            <a:spLocks noChangeArrowheads="1"/>
          </p:cNvSpPr>
          <p:nvPr>
            <p:custDataLst>
              <p:tags r:id="rId12"/>
            </p:custDataLst>
          </p:nvPr>
        </p:nvSpPr>
        <p:spPr bwMode="auto">
          <a:xfrm>
            <a:off x="1589066" y="5256076"/>
            <a:ext cx="336927" cy="28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9787" indent="-349787" defTabSz="913332">
              <a:buClr>
                <a:srgbClr val="002960"/>
              </a:buClr>
            </a:pPr>
            <a:r>
              <a:rPr lang="en-US" altLang="zh-CN" sz="1800" b="0">
                <a:solidFill>
                  <a:srgbClr val="000000"/>
                </a:solidFill>
                <a:ea typeface="SimSun" pitchFamily="2" charset="-122"/>
              </a:rPr>
              <a:t>UK</a:t>
            </a:r>
          </a:p>
        </p:txBody>
      </p:sp>
      <p:sp>
        <p:nvSpPr>
          <p:cNvPr id="67599" name="McK 4. Footnote"/>
          <p:cNvSpPr txBox="1">
            <a:spLocks noChangeArrowheads="1"/>
          </p:cNvSpPr>
          <p:nvPr>
            <p:custDataLst>
              <p:tags r:id="rId13"/>
            </p:custDataLst>
          </p:nvPr>
        </p:nvSpPr>
        <p:spPr bwMode="auto">
          <a:xfrm>
            <a:off x="121489" y="6556727"/>
            <a:ext cx="8722840" cy="15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1200">
                <a:solidFill>
                  <a:schemeClr val="tx1"/>
                </a:solidFill>
                <a:latin typeface="Arial" charset="0"/>
                <a:cs typeface="Arial" charset="0"/>
              </a:defRPr>
            </a:lvl1pPr>
            <a:lvl2pPr marL="37931725" indent="-37474525" defTabSz="895350"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GB" sz="1000" b="0">
                <a:solidFill>
                  <a:srgbClr val="59595A"/>
                </a:solidFill>
              </a:rPr>
              <a:t>1	</a:t>
            </a:r>
            <a:r>
              <a:rPr lang="en-US" sz="1000" b="0">
                <a:solidFill>
                  <a:srgbClr val="59595A"/>
                </a:solidFill>
              </a:rPr>
              <a:t>Italy excluded as it is a legal requirement that all general managers have clinical degrees</a:t>
            </a:r>
            <a:endParaRPr lang="en-GB" sz="1000" b="0">
              <a:solidFill>
                <a:srgbClr val="59595A"/>
              </a:solidFill>
            </a:endParaRPr>
          </a:p>
        </p:txBody>
      </p:sp>
      <p:sp>
        <p:nvSpPr>
          <p:cNvPr id="67600" name="Text Box 15"/>
          <p:cNvSpPr txBox="1">
            <a:spLocks noChangeArrowheads="1"/>
          </p:cNvSpPr>
          <p:nvPr>
            <p:custDataLst>
              <p:tags r:id="rId14"/>
            </p:custDataLst>
          </p:nvPr>
        </p:nvSpPr>
        <p:spPr bwMode="gray">
          <a:xfrm>
            <a:off x="131207" y="1017201"/>
            <a:ext cx="4461138" cy="34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5691" rIns="91382" bIns="45691">
            <a:spAutoFit/>
          </a:bodyPr>
          <a:lstStyle>
            <a:lvl1pPr defTabSz="895350" eaLnBrk="0" hangingPunct="0">
              <a:defRPr sz="1200">
                <a:solidFill>
                  <a:schemeClr val="tx1"/>
                </a:solidFill>
                <a:latin typeface="Arial" charset="0"/>
                <a:cs typeface="Arial" charset="0"/>
              </a:defRPr>
            </a:lvl1pPr>
            <a:lvl2pPr marL="37931725" indent="-37474525" defTabSz="895350"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spcBef>
                <a:spcPct val="50000"/>
              </a:spcBef>
            </a:pPr>
            <a:r>
              <a:rPr lang="en-GB" sz="1600" b="0">
                <a:solidFill>
                  <a:srgbClr val="000000"/>
                </a:solidFill>
              </a:rPr>
              <a:t>Percentage of managers with a clinical degree</a:t>
            </a:r>
            <a:r>
              <a:rPr lang="en-GB" sz="1600" b="0" baseline="30000">
                <a:solidFill>
                  <a:srgbClr val="000000"/>
                </a:solidFill>
              </a:rPr>
              <a:t>1</a:t>
            </a:r>
          </a:p>
        </p:txBody>
      </p:sp>
      <p:pic>
        <p:nvPicPr>
          <p:cNvPr id="67601" name="Picture 25" descr="fl00022_[1]"/>
          <p:cNvPicPr>
            <a:picLocks noChangeArrowheads="1"/>
          </p:cNvPicPr>
          <p:nvPr>
            <p:custDataLst>
              <p:tags r:id="rId15"/>
            </p:custDataLst>
          </p:nvPr>
        </p:nvPicPr>
        <p:blipFill>
          <a:blip r:embed="rId26" cstate="print">
            <a:extLst>
              <a:ext uri="{28A0092B-C50C-407E-A947-70E740481C1C}">
                <a14:useLocalDpi xmlns:a14="http://schemas.microsoft.com/office/drawing/2010/main" val="0"/>
              </a:ext>
            </a:extLst>
          </a:blip>
          <a:srcRect/>
          <a:stretch>
            <a:fillRect/>
          </a:stretch>
        </p:blipFill>
        <p:spPr bwMode="gray">
          <a:xfrm>
            <a:off x="732168" y="2756806"/>
            <a:ext cx="544266" cy="3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2" name="Picture 26" descr="fl00268_[1]"/>
          <p:cNvPicPr>
            <a:picLocks noChangeArrowheads="1"/>
          </p:cNvPicPr>
          <p:nvPr>
            <p:custDataLst>
              <p:tags r:id="rId16"/>
            </p:custDataLst>
          </p:nvPr>
        </p:nvPicPr>
        <p:blipFill>
          <a:blip r:embed="rId27" cstate="print">
            <a:extLst>
              <a:ext uri="{28A0092B-C50C-407E-A947-70E740481C1C}">
                <a14:useLocalDpi xmlns:a14="http://schemas.microsoft.com/office/drawing/2010/main" val="0"/>
              </a:ext>
            </a:extLst>
          </a:blip>
          <a:srcRect/>
          <a:stretch>
            <a:fillRect/>
          </a:stretch>
        </p:blipFill>
        <p:spPr bwMode="gray">
          <a:xfrm>
            <a:off x="732168" y="5233396"/>
            <a:ext cx="544266" cy="32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3" name="Picture 27" descr="fl00036_[1]"/>
          <p:cNvPicPr>
            <a:picLocks noChangeArrowheads="1"/>
          </p:cNvPicPr>
          <p:nvPr>
            <p:custDataLst>
              <p:tags r:id="rId17"/>
            </p:custDataLst>
          </p:nvPr>
        </p:nvPicPr>
        <p:blipFill>
          <a:blip r:embed="rId28" cstate="print">
            <a:extLst>
              <a:ext uri="{28A0092B-C50C-407E-A947-70E740481C1C}">
                <a14:useLocalDpi xmlns:a14="http://schemas.microsoft.com/office/drawing/2010/main" val="0"/>
              </a:ext>
            </a:extLst>
          </a:blip>
          <a:srcRect/>
          <a:stretch>
            <a:fillRect/>
          </a:stretch>
        </p:blipFill>
        <p:spPr bwMode="gray">
          <a:xfrm>
            <a:off x="732168" y="4613034"/>
            <a:ext cx="544266" cy="3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4" name="Picture 28" descr="fl00255_[1]"/>
          <p:cNvPicPr>
            <a:picLocks noChangeArrowheads="1"/>
          </p:cNvPicPr>
          <p:nvPr>
            <p:custDataLst>
              <p:tags r:id="rId18"/>
            </p:custDataLst>
          </p:nvPr>
        </p:nvPicPr>
        <p:blipFill>
          <a:blip r:embed="rId29" cstate="print">
            <a:extLst>
              <a:ext uri="{28A0092B-C50C-407E-A947-70E740481C1C}">
                <a14:useLocalDpi xmlns:a14="http://schemas.microsoft.com/office/drawing/2010/main" val="0"/>
              </a:ext>
            </a:extLst>
          </a:blip>
          <a:srcRect/>
          <a:stretch>
            <a:fillRect/>
          </a:stretch>
        </p:blipFill>
        <p:spPr bwMode="gray">
          <a:xfrm flipH="1">
            <a:off x="732168" y="3994291"/>
            <a:ext cx="544266" cy="3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5" name="Picture 29" descr="fl00263_[1]"/>
          <p:cNvPicPr>
            <a:picLocks noChangeArrowheads="1"/>
          </p:cNvPicPr>
          <p:nvPr>
            <p:custDataLst>
              <p:tags r:id="rId19"/>
            </p:custDataLst>
          </p:nvPr>
        </p:nvPicPr>
        <p:blipFill>
          <a:blip r:embed="rId30" cstate="print">
            <a:extLst>
              <a:ext uri="{28A0092B-C50C-407E-A947-70E740481C1C}">
                <a14:useLocalDpi xmlns:a14="http://schemas.microsoft.com/office/drawing/2010/main" val="0"/>
              </a:ext>
            </a:extLst>
          </a:blip>
          <a:srcRect/>
          <a:stretch>
            <a:fillRect/>
          </a:stretch>
        </p:blipFill>
        <p:spPr bwMode="gray">
          <a:xfrm>
            <a:off x="732168" y="2136447"/>
            <a:ext cx="544266" cy="33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50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8693534" indent="-38227153"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66381" eaLnBrk="0" fontAlgn="base" hangingPunct="0">
              <a:spcBef>
                <a:spcPct val="0"/>
              </a:spcBef>
              <a:spcAft>
                <a:spcPct val="0"/>
              </a:spcAft>
              <a:defRPr sz="1200">
                <a:solidFill>
                  <a:schemeClr val="tx1"/>
                </a:solidFill>
                <a:latin typeface="Arial" charset="0"/>
                <a:cs typeface="Arial" charset="0"/>
              </a:defRPr>
            </a:lvl6pPr>
            <a:lvl7pPr marL="932764" eaLnBrk="0" fontAlgn="base" hangingPunct="0">
              <a:spcBef>
                <a:spcPct val="0"/>
              </a:spcBef>
              <a:spcAft>
                <a:spcPct val="0"/>
              </a:spcAft>
              <a:defRPr sz="1200">
                <a:solidFill>
                  <a:schemeClr val="tx1"/>
                </a:solidFill>
                <a:latin typeface="Arial" charset="0"/>
                <a:cs typeface="Arial" charset="0"/>
              </a:defRPr>
            </a:lvl7pPr>
            <a:lvl8pPr marL="1399147" eaLnBrk="0" fontAlgn="base" hangingPunct="0">
              <a:spcBef>
                <a:spcPct val="0"/>
              </a:spcBef>
              <a:spcAft>
                <a:spcPct val="0"/>
              </a:spcAft>
              <a:defRPr sz="1200">
                <a:solidFill>
                  <a:schemeClr val="tx1"/>
                </a:solidFill>
                <a:latin typeface="Arial" charset="0"/>
                <a:cs typeface="Arial" charset="0"/>
              </a:defRPr>
            </a:lvl8pPr>
            <a:lvl9pPr marL="1865530" eaLnBrk="0" fontAlgn="base" hangingPunct="0">
              <a:spcBef>
                <a:spcPct val="0"/>
              </a:spcBef>
              <a:spcAft>
                <a:spcPct val="0"/>
              </a:spcAft>
              <a:defRPr sz="1200">
                <a:solidFill>
                  <a:schemeClr val="tx1"/>
                </a:solidFill>
                <a:latin typeface="Arial" charset="0"/>
                <a:cs typeface="Arial" charset="0"/>
              </a:defRPr>
            </a:lvl9pPr>
          </a:lstStyle>
          <a:p>
            <a:pPr eaLnBrk="1" hangingPunct="1"/>
            <a:fld id="{B9C5FED7-7388-4088-A467-824381056302}" type="slidenum">
              <a:rPr lang="en-US" sz="1000">
                <a:solidFill>
                  <a:srgbClr val="59595A"/>
                </a:solidFill>
              </a:rPr>
              <a:pPr eaLnBrk="1" hangingPunct="1"/>
              <a:t>25</a:t>
            </a:fld>
            <a:r>
              <a:rPr lang="en-US" sz="1000">
                <a:solidFill>
                  <a:srgbClr val="59595A"/>
                </a:solidFill>
              </a:rPr>
              <a:t> </a:t>
            </a:r>
          </a:p>
        </p:txBody>
      </p:sp>
      <p:sp>
        <p:nvSpPr>
          <p:cNvPr id="4" name="AutoShape 4"/>
          <p:cNvSpPr>
            <a:spLocks noChangeArrowheads="1"/>
          </p:cNvSpPr>
          <p:nvPr/>
        </p:nvSpPr>
        <p:spPr bwMode="auto">
          <a:xfrm>
            <a:off x="111127" y="1836791"/>
            <a:ext cx="8573816" cy="835788"/>
          </a:xfrm>
          <a:prstGeom prst="wedgeRectCallout">
            <a:avLst>
              <a:gd name="adj1" fmla="val 36931"/>
              <a:gd name="adj2" fmla="val -133972"/>
            </a:avLst>
          </a:prstGeom>
          <a:solidFill>
            <a:srgbClr val="FFCC99"/>
          </a:solidFill>
          <a:ln w="9525">
            <a:solidFill>
              <a:schemeClr val="tx1"/>
            </a:solidFill>
            <a:miter lim="800000"/>
            <a:headEnd/>
            <a:tailEnd/>
          </a:ln>
        </p:spPr>
        <p:txBody>
          <a:bodyPr lIns="71924" tIns="71924" rIns="71924" bIns="71924" anchor="ctr">
            <a:spAutoFit/>
          </a:bodyPr>
          <a:lstStyle/>
          <a:p>
            <a:pPr algn="just" defTabSz="911713" eaLnBrk="1" hangingPunct="1">
              <a:spcBef>
                <a:spcPct val="20000"/>
              </a:spcBef>
            </a:pPr>
            <a:r>
              <a:rPr lang="en-GB" sz="2200" b="0" i="1" dirty="0">
                <a:solidFill>
                  <a:srgbClr val="000000"/>
                </a:solidFill>
              </a:rPr>
              <a:t>Interviewer :</a:t>
            </a:r>
            <a:r>
              <a:rPr lang="en-GB" sz="2200" b="0" dirty="0">
                <a:solidFill>
                  <a:srgbClr val="000000"/>
                </a:solidFill>
              </a:rPr>
              <a:t> “Do staff sometimes end up doing the wrong sort of work for their skills?</a:t>
            </a:r>
            <a:endParaRPr lang="en-US" sz="2200" b="0" dirty="0">
              <a:solidFill>
                <a:srgbClr val="000000"/>
              </a:solidFill>
            </a:endParaRPr>
          </a:p>
        </p:txBody>
      </p:sp>
      <p:sp>
        <p:nvSpPr>
          <p:cNvPr id="5" name="AutoShape 7"/>
          <p:cNvSpPr>
            <a:spLocks noChangeArrowheads="1"/>
          </p:cNvSpPr>
          <p:nvPr/>
        </p:nvSpPr>
        <p:spPr bwMode="auto">
          <a:xfrm>
            <a:off x="111129" y="3880322"/>
            <a:ext cx="8820031" cy="1160915"/>
          </a:xfrm>
          <a:prstGeom prst="wedgeRectCallout">
            <a:avLst>
              <a:gd name="adj1" fmla="val 954"/>
              <a:gd name="adj2" fmla="val -86514"/>
            </a:avLst>
          </a:prstGeom>
          <a:solidFill>
            <a:srgbClr val="FFCC99"/>
          </a:solidFill>
          <a:ln w="9525">
            <a:solidFill>
              <a:schemeClr val="tx1"/>
            </a:solidFill>
            <a:miter lim="800000"/>
            <a:headEnd/>
            <a:tailEnd/>
          </a:ln>
        </p:spPr>
        <p:txBody>
          <a:bodyPr lIns="71924" tIns="71924" rIns="71924" bIns="71924" anchor="ctr">
            <a:spAutoFit/>
          </a:bodyPr>
          <a:lstStyle/>
          <a:p>
            <a:pPr algn="just" defTabSz="911713" eaLnBrk="1" hangingPunct="1">
              <a:spcBef>
                <a:spcPct val="20000"/>
              </a:spcBef>
            </a:pPr>
            <a:r>
              <a:rPr lang="en-GB" sz="2200" b="0" i="1">
                <a:solidFill>
                  <a:srgbClr val="000000"/>
                </a:solidFill>
              </a:rPr>
              <a:t>NHS Manager:</a:t>
            </a:r>
            <a:r>
              <a:rPr lang="en-GB" sz="2200" b="0">
                <a:solidFill>
                  <a:srgbClr val="000000"/>
                </a:solidFill>
              </a:rPr>
              <a:t> “You mean like doctors doing nurses jobs, and nurses doing porter jobs? Yeah, all the time. Last week, we had to get the healthier patients to push around the beds for the sicker patients”</a:t>
            </a:r>
          </a:p>
        </p:txBody>
      </p:sp>
      <p:sp>
        <p:nvSpPr>
          <p:cNvPr id="73734" name="Text Box 3"/>
          <p:cNvSpPr txBox="1">
            <a:spLocks noChangeArrowheads="1"/>
          </p:cNvSpPr>
          <p:nvPr/>
        </p:nvSpPr>
        <p:spPr bwMode="auto">
          <a:xfrm>
            <a:off x="111127" y="874665"/>
            <a:ext cx="6702900" cy="46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67" rIns="91334" bIns="45667">
            <a:spAutoFit/>
          </a:bodyPr>
          <a:lstStyle>
            <a:lvl1pPr marL="4763" indent="-4763" defTabSz="912813" eaLnBrk="0" hangingPunct="0">
              <a:defRPr sz="1200">
                <a:solidFill>
                  <a:schemeClr val="tx1"/>
                </a:solidFill>
                <a:latin typeface="Arial" charset="0"/>
                <a:cs typeface="Arial" charset="0"/>
              </a:defRPr>
            </a:lvl1pPr>
            <a:lvl2pPr marL="37931725" indent="-37474525" defTabSz="912813"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spcBef>
                <a:spcPct val="50000"/>
              </a:spcBef>
            </a:pPr>
            <a:r>
              <a:rPr lang="en-GB" sz="2400" dirty="0">
                <a:solidFill>
                  <a:srgbClr val="000000"/>
                </a:solidFill>
              </a:rPr>
              <a:t>Don’t get sick in Britain (1/2)</a:t>
            </a:r>
          </a:p>
        </p:txBody>
      </p:sp>
      <p:sp>
        <p:nvSpPr>
          <p:cNvPr id="7" name="Text Box 2"/>
          <p:cNvSpPr txBox="1">
            <a:spLocks noChangeArrowheads="1"/>
          </p:cNvSpPr>
          <p:nvPr/>
        </p:nvSpPr>
        <p:spPr bwMode="auto">
          <a:xfrm>
            <a:off x="111129" y="188913"/>
            <a:ext cx="9217025" cy="46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91" rIns="91382" bIns="4569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dirty="0">
                <a:solidFill>
                  <a:srgbClr val="000000"/>
                </a:solidFill>
              </a:rPr>
              <a:t>MY FAVOURITE QUOTES:</a:t>
            </a:r>
          </a:p>
        </p:txBody>
      </p:sp>
    </p:spTree>
    <p:extLst>
      <p:ext uri="{BB962C8B-B14F-4D97-AF65-F5344CB8AC3E}">
        <p14:creationId xmlns:p14="http://schemas.microsoft.com/office/powerpoint/2010/main" val="2324204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11127" y="1456939"/>
            <a:ext cx="8573816" cy="490718"/>
          </a:xfrm>
          <a:prstGeom prst="wedgeRectCallout">
            <a:avLst>
              <a:gd name="adj1" fmla="val 36931"/>
              <a:gd name="adj2" fmla="val -133972"/>
            </a:avLst>
          </a:prstGeom>
          <a:solidFill>
            <a:srgbClr val="FFCC99"/>
          </a:solidFill>
          <a:ln w="9525">
            <a:solidFill>
              <a:schemeClr val="tx1"/>
            </a:solidFill>
            <a:miter lim="800000"/>
            <a:headEnd/>
            <a:tailEnd/>
          </a:ln>
        </p:spPr>
        <p:txBody>
          <a:bodyPr lIns="71924" tIns="71924" rIns="71924" bIns="71924" anchor="ctr">
            <a:spAutoFit/>
          </a:bodyPr>
          <a:lstStyle/>
          <a:p>
            <a:pPr algn="just" defTabSz="911713" eaLnBrk="1" hangingPunct="1">
              <a:spcBef>
                <a:spcPct val="20000"/>
              </a:spcBef>
            </a:pPr>
            <a:r>
              <a:rPr lang="en-GB" sz="2200" b="0" i="1" dirty="0">
                <a:solidFill>
                  <a:srgbClr val="000000"/>
                </a:solidFill>
              </a:rPr>
              <a:t>Interviewer :</a:t>
            </a:r>
            <a:r>
              <a:rPr lang="en-GB" sz="2200" b="0" dirty="0">
                <a:solidFill>
                  <a:srgbClr val="000000"/>
                </a:solidFill>
              </a:rPr>
              <a:t> “Do you offer acute care?”</a:t>
            </a:r>
            <a:endParaRPr lang="en-US" sz="2200" b="0" dirty="0">
              <a:solidFill>
                <a:srgbClr val="000000"/>
              </a:solidFill>
            </a:endParaRPr>
          </a:p>
        </p:txBody>
      </p:sp>
      <p:sp>
        <p:nvSpPr>
          <p:cNvPr id="5" name="AutoShape 7"/>
          <p:cNvSpPr>
            <a:spLocks noChangeArrowheads="1"/>
          </p:cNvSpPr>
          <p:nvPr/>
        </p:nvSpPr>
        <p:spPr bwMode="auto">
          <a:xfrm>
            <a:off x="111129" y="2123894"/>
            <a:ext cx="8820031" cy="490718"/>
          </a:xfrm>
          <a:prstGeom prst="wedgeRectCallout">
            <a:avLst>
              <a:gd name="adj1" fmla="val 954"/>
              <a:gd name="adj2" fmla="val -86514"/>
            </a:avLst>
          </a:prstGeom>
          <a:solidFill>
            <a:srgbClr val="FFCC99"/>
          </a:solidFill>
          <a:ln w="9525">
            <a:solidFill>
              <a:schemeClr val="tx1"/>
            </a:solidFill>
            <a:miter lim="800000"/>
            <a:headEnd/>
            <a:tailEnd/>
          </a:ln>
        </p:spPr>
        <p:txBody>
          <a:bodyPr lIns="71924" tIns="71924" rIns="71924" bIns="71924" anchor="ctr">
            <a:spAutoFit/>
          </a:bodyPr>
          <a:lstStyle/>
          <a:p>
            <a:pPr algn="just" defTabSz="911713" eaLnBrk="1" hangingPunct="1">
              <a:spcBef>
                <a:spcPct val="20000"/>
              </a:spcBef>
            </a:pPr>
            <a:r>
              <a:rPr lang="en-GB" sz="2200" b="0" i="1" dirty="0">
                <a:solidFill>
                  <a:srgbClr val="000000"/>
                </a:solidFill>
              </a:rPr>
              <a:t>Switchboard:</a:t>
            </a:r>
            <a:r>
              <a:rPr lang="en-GB" sz="2200" b="0" dirty="0">
                <a:solidFill>
                  <a:srgbClr val="000000"/>
                </a:solidFill>
              </a:rPr>
              <a:t> “Yes ma’am we do”</a:t>
            </a:r>
          </a:p>
        </p:txBody>
      </p:sp>
      <p:sp>
        <p:nvSpPr>
          <p:cNvPr id="73734" name="Text Box 3"/>
          <p:cNvSpPr txBox="1">
            <a:spLocks noChangeArrowheads="1"/>
          </p:cNvSpPr>
          <p:nvPr/>
        </p:nvSpPr>
        <p:spPr bwMode="auto">
          <a:xfrm>
            <a:off x="111127" y="874665"/>
            <a:ext cx="6702900" cy="46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67" rIns="91334" bIns="45667">
            <a:spAutoFit/>
          </a:bodyPr>
          <a:lstStyle>
            <a:lvl1pPr marL="4763" indent="-4763" defTabSz="912813" eaLnBrk="0" hangingPunct="0">
              <a:defRPr sz="1200">
                <a:solidFill>
                  <a:schemeClr val="tx1"/>
                </a:solidFill>
                <a:latin typeface="Arial" charset="0"/>
                <a:cs typeface="Arial" charset="0"/>
              </a:defRPr>
            </a:lvl1pPr>
            <a:lvl2pPr marL="37931725" indent="-37474525" defTabSz="912813"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spcBef>
                <a:spcPct val="50000"/>
              </a:spcBef>
            </a:pPr>
            <a:r>
              <a:rPr lang="en-GB" sz="2400" dirty="0">
                <a:solidFill>
                  <a:srgbClr val="000000"/>
                </a:solidFill>
              </a:rPr>
              <a:t>Don’t get sick in Britain (2/2)</a:t>
            </a:r>
          </a:p>
        </p:txBody>
      </p:sp>
      <p:sp>
        <p:nvSpPr>
          <p:cNvPr id="7" name="Text Box 2"/>
          <p:cNvSpPr txBox="1">
            <a:spLocks noChangeArrowheads="1"/>
          </p:cNvSpPr>
          <p:nvPr/>
        </p:nvSpPr>
        <p:spPr bwMode="auto">
          <a:xfrm>
            <a:off x="111129" y="188913"/>
            <a:ext cx="9217025" cy="46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91" rIns="91382" bIns="4569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dirty="0">
                <a:solidFill>
                  <a:srgbClr val="000000"/>
                </a:solidFill>
              </a:rPr>
              <a:t>MY FAVOURITE QUOTES:</a:t>
            </a:r>
          </a:p>
        </p:txBody>
      </p:sp>
      <p:sp>
        <p:nvSpPr>
          <p:cNvPr id="8" name="AutoShape 4"/>
          <p:cNvSpPr>
            <a:spLocks noChangeArrowheads="1"/>
          </p:cNvSpPr>
          <p:nvPr/>
        </p:nvSpPr>
        <p:spPr bwMode="auto">
          <a:xfrm>
            <a:off x="111127" y="2790846"/>
            <a:ext cx="8573816" cy="490718"/>
          </a:xfrm>
          <a:prstGeom prst="wedgeRectCallout">
            <a:avLst>
              <a:gd name="adj1" fmla="val 36931"/>
              <a:gd name="adj2" fmla="val -133972"/>
            </a:avLst>
          </a:prstGeom>
          <a:solidFill>
            <a:srgbClr val="FFCC99"/>
          </a:solidFill>
          <a:ln w="9525">
            <a:solidFill>
              <a:schemeClr val="tx1"/>
            </a:solidFill>
            <a:miter lim="800000"/>
            <a:headEnd/>
            <a:tailEnd/>
          </a:ln>
        </p:spPr>
        <p:txBody>
          <a:bodyPr lIns="71924" tIns="71924" rIns="71924" bIns="71924" anchor="ctr">
            <a:spAutoFit/>
          </a:bodyPr>
          <a:lstStyle/>
          <a:p>
            <a:pPr algn="just" defTabSz="911713" eaLnBrk="1" hangingPunct="1">
              <a:spcBef>
                <a:spcPct val="20000"/>
              </a:spcBef>
            </a:pPr>
            <a:r>
              <a:rPr lang="en-GB" sz="2200" b="0" i="1" dirty="0">
                <a:solidFill>
                  <a:srgbClr val="000000"/>
                </a:solidFill>
              </a:rPr>
              <a:t>Interviewer :</a:t>
            </a:r>
            <a:r>
              <a:rPr lang="en-GB" sz="2200" b="0" dirty="0">
                <a:solidFill>
                  <a:srgbClr val="000000"/>
                </a:solidFill>
              </a:rPr>
              <a:t> “Do you have an </a:t>
            </a:r>
            <a:r>
              <a:rPr lang="en-GB" sz="2200" b="0" dirty="0" err="1">
                <a:solidFill>
                  <a:srgbClr val="000000"/>
                </a:solidFill>
              </a:rPr>
              <a:t>orthopeadic</a:t>
            </a:r>
            <a:r>
              <a:rPr lang="en-GB" sz="2200" b="0" dirty="0">
                <a:solidFill>
                  <a:srgbClr val="000000"/>
                </a:solidFill>
              </a:rPr>
              <a:t> department?”</a:t>
            </a:r>
            <a:endParaRPr lang="en-US" sz="2200" b="0" dirty="0">
              <a:solidFill>
                <a:srgbClr val="000000"/>
              </a:solidFill>
            </a:endParaRPr>
          </a:p>
        </p:txBody>
      </p:sp>
      <p:sp>
        <p:nvSpPr>
          <p:cNvPr id="9" name="AutoShape 7"/>
          <p:cNvSpPr>
            <a:spLocks noChangeArrowheads="1"/>
          </p:cNvSpPr>
          <p:nvPr/>
        </p:nvSpPr>
        <p:spPr bwMode="auto">
          <a:xfrm>
            <a:off x="111129" y="3457796"/>
            <a:ext cx="8820031" cy="490718"/>
          </a:xfrm>
          <a:prstGeom prst="wedgeRectCallout">
            <a:avLst>
              <a:gd name="adj1" fmla="val 954"/>
              <a:gd name="adj2" fmla="val -86514"/>
            </a:avLst>
          </a:prstGeom>
          <a:solidFill>
            <a:srgbClr val="FFCC99"/>
          </a:solidFill>
          <a:ln w="9525">
            <a:solidFill>
              <a:schemeClr val="tx1"/>
            </a:solidFill>
            <a:miter lim="800000"/>
            <a:headEnd/>
            <a:tailEnd/>
          </a:ln>
        </p:spPr>
        <p:txBody>
          <a:bodyPr lIns="71924" tIns="71924" rIns="71924" bIns="71924" anchor="ctr">
            <a:spAutoFit/>
          </a:bodyPr>
          <a:lstStyle/>
          <a:p>
            <a:pPr algn="just" defTabSz="911713" eaLnBrk="1" hangingPunct="1">
              <a:spcBef>
                <a:spcPct val="20000"/>
              </a:spcBef>
            </a:pPr>
            <a:r>
              <a:rPr lang="en-GB" sz="2200" b="0" i="1" dirty="0">
                <a:solidFill>
                  <a:srgbClr val="000000"/>
                </a:solidFill>
              </a:rPr>
              <a:t>Switchboard:</a:t>
            </a:r>
            <a:r>
              <a:rPr lang="en-GB" sz="2200" b="0" dirty="0">
                <a:solidFill>
                  <a:srgbClr val="000000"/>
                </a:solidFill>
              </a:rPr>
              <a:t> “Yes ma’am we do”</a:t>
            </a:r>
          </a:p>
        </p:txBody>
      </p:sp>
      <p:sp>
        <p:nvSpPr>
          <p:cNvPr id="10" name="AutoShape 4"/>
          <p:cNvSpPr>
            <a:spLocks noChangeArrowheads="1"/>
          </p:cNvSpPr>
          <p:nvPr/>
        </p:nvSpPr>
        <p:spPr bwMode="auto">
          <a:xfrm>
            <a:off x="111127" y="4124751"/>
            <a:ext cx="8573816" cy="490718"/>
          </a:xfrm>
          <a:prstGeom prst="wedgeRectCallout">
            <a:avLst>
              <a:gd name="adj1" fmla="val 36931"/>
              <a:gd name="adj2" fmla="val -133972"/>
            </a:avLst>
          </a:prstGeom>
          <a:solidFill>
            <a:srgbClr val="FFCC99"/>
          </a:solidFill>
          <a:ln w="9525">
            <a:solidFill>
              <a:schemeClr val="tx1"/>
            </a:solidFill>
            <a:miter lim="800000"/>
            <a:headEnd/>
            <a:tailEnd/>
          </a:ln>
        </p:spPr>
        <p:txBody>
          <a:bodyPr lIns="71924" tIns="71924" rIns="71924" bIns="71924" anchor="ctr">
            <a:spAutoFit/>
          </a:bodyPr>
          <a:lstStyle/>
          <a:p>
            <a:pPr algn="just" defTabSz="911713" eaLnBrk="1" hangingPunct="1">
              <a:spcBef>
                <a:spcPct val="20000"/>
              </a:spcBef>
            </a:pPr>
            <a:r>
              <a:rPr lang="en-GB" sz="2200" b="0" i="1" dirty="0">
                <a:solidFill>
                  <a:srgbClr val="000000"/>
                </a:solidFill>
              </a:rPr>
              <a:t>Interviewer :</a:t>
            </a:r>
            <a:r>
              <a:rPr lang="en-GB" sz="2200" b="0" dirty="0">
                <a:solidFill>
                  <a:srgbClr val="000000"/>
                </a:solidFill>
              </a:rPr>
              <a:t> “What about a cardiology department?”</a:t>
            </a:r>
            <a:endParaRPr lang="en-US" sz="2200" b="0" dirty="0">
              <a:solidFill>
                <a:srgbClr val="000000"/>
              </a:solidFill>
            </a:endParaRPr>
          </a:p>
        </p:txBody>
      </p:sp>
      <p:sp>
        <p:nvSpPr>
          <p:cNvPr id="11" name="AutoShape 7"/>
          <p:cNvSpPr>
            <a:spLocks noChangeArrowheads="1"/>
          </p:cNvSpPr>
          <p:nvPr/>
        </p:nvSpPr>
        <p:spPr bwMode="auto">
          <a:xfrm>
            <a:off x="111129" y="4791703"/>
            <a:ext cx="8820031" cy="490718"/>
          </a:xfrm>
          <a:prstGeom prst="wedgeRectCallout">
            <a:avLst>
              <a:gd name="adj1" fmla="val 954"/>
              <a:gd name="adj2" fmla="val -86514"/>
            </a:avLst>
          </a:prstGeom>
          <a:solidFill>
            <a:srgbClr val="FFCC99"/>
          </a:solidFill>
          <a:ln w="9525">
            <a:solidFill>
              <a:schemeClr val="tx1"/>
            </a:solidFill>
            <a:miter lim="800000"/>
            <a:headEnd/>
            <a:tailEnd/>
          </a:ln>
        </p:spPr>
        <p:txBody>
          <a:bodyPr lIns="71924" tIns="71924" rIns="71924" bIns="71924" anchor="ctr">
            <a:spAutoFit/>
          </a:bodyPr>
          <a:lstStyle/>
          <a:p>
            <a:pPr algn="just" defTabSz="911713" eaLnBrk="1" hangingPunct="1">
              <a:spcBef>
                <a:spcPct val="20000"/>
              </a:spcBef>
            </a:pPr>
            <a:r>
              <a:rPr lang="en-GB" sz="2200" b="0" i="1" dirty="0">
                <a:solidFill>
                  <a:srgbClr val="000000"/>
                </a:solidFill>
              </a:rPr>
              <a:t>Switchboard:</a:t>
            </a:r>
            <a:r>
              <a:rPr lang="en-GB" sz="2200" b="0" dirty="0">
                <a:solidFill>
                  <a:srgbClr val="000000"/>
                </a:solidFill>
              </a:rPr>
              <a:t> “Yes ma’am”</a:t>
            </a:r>
          </a:p>
        </p:txBody>
      </p:sp>
      <p:sp>
        <p:nvSpPr>
          <p:cNvPr id="12" name="AutoShape 4"/>
          <p:cNvSpPr>
            <a:spLocks noChangeArrowheads="1"/>
          </p:cNvSpPr>
          <p:nvPr/>
        </p:nvSpPr>
        <p:spPr bwMode="auto">
          <a:xfrm>
            <a:off x="111128" y="5458653"/>
            <a:ext cx="8807715" cy="490718"/>
          </a:xfrm>
          <a:prstGeom prst="wedgeRectCallout">
            <a:avLst>
              <a:gd name="adj1" fmla="val 36931"/>
              <a:gd name="adj2" fmla="val -133972"/>
            </a:avLst>
          </a:prstGeom>
          <a:solidFill>
            <a:srgbClr val="FFCC99"/>
          </a:solidFill>
          <a:ln w="9525">
            <a:solidFill>
              <a:schemeClr val="tx1"/>
            </a:solidFill>
            <a:miter lim="800000"/>
            <a:headEnd/>
            <a:tailEnd/>
          </a:ln>
        </p:spPr>
        <p:txBody>
          <a:bodyPr wrap="square" lIns="71924" tIns="71924" rIns="71924" bIns="71924" anchor="ctr">
            <a:spAutoFit/>
          </a:bodyPr>
          <a:lstStyle/>
          <a:p>
            <a:pPr algn="just" defTabSz="911713" eaLnBrk="1" hangingPunct="1">
              <a:spcBef>
                <a:spcPct val="20000"/>
              </a:spcBef>
            </a:pPr>
            <a:r>
              <a:rPr lang="en-GB" sz="2200" b="0" i="1" dirty="0">
                <a:solidFill>
                  <a:srgbClr val="000000"/>
                </a:solidFill>
              </a:rPr>
              <a:t>Interviewer :</a:t>
            </a:r>
            <a:r>
              <a:rPr lang="en-GB" sz="2200" b="0" dirty="0">
                <a:solidFill>
                  <a:srgbClr val="000000"/>
                </a:solidFill>
              </a:rPr>
              <a:t> “Great – can you connect me to the </a:t>
            </a:r>
            <a:r>
              <a:rPr lang="en-GB" sz="2200" b="0" dirty="0" err="1">
                <a:solidFill>
                  <a:srgbClr val="000000"/>
                </a:solidFill>
              </a:rPr>
              <a:t>ortho</a:t>
            </a:r>
            <a:r>
              <a:rPr lang="en-GB" sz="2200" b="0" dirty="0">
                <a:solidFill>
                  <a:srgbClr val="000000"/>
                </a:solidFill>
              </a:rPr>
              <a:t> department”</a:t>
            </a:r>
            <a:endParaRPr lang="en-US" sz="2200" b="0" dirty="0">
              <a:solidFill>
                <a:srgbClr val="000000"/>
              </a:solidFill>
            </a:endParaRPr>
          </a:p>
        </p:txBody>
      </p:sp>
      <p:sp>
        <p:nvSpPr>
          <p:cNvPr id="13" name="AutoShape 7"/>
          <p:cNvSpPr>
            <a:spLocks noChangeArrowheads="1"/>
          </p:cNvSpPr>
          <p:nvPr/>
        </p:nvSpPr>
        <p:spPr bwMode="auto">
          <a:xfrm>
            <a:off x="111129" y="6125606"/>
            <a:ext cx="8820031" cy="490718"/>
          </a:xfrm>
          <a:prstGeom prst="wedgeRectCallout">
            <a:avLst>
              <a:gd name="adj1" fmla="val 954"/>
              <a:gd name="adj2" fmla="val -86514"/>
            </a:avLst>
          </a:prstGeom>
          <a:solidFill>
            <a:srgbClr val="FFCC99"/>
          </a:solidFill>
          <a:ln w="9525">
            <a:solidFill>
              <a:schemeClr val="tx1"/>
            </a:solidFill>
            <a:miter lim="800000"/>
            <a:headEnd/>
            <a:tailEnd/>
          </a:ln>
        </p:spPr>
        <p:txBody>
          <a:bodyPr lIns="71924" tIns="71924" rIns="71924" bIns="71924" anchor="ctr">
            <a:spAutoFit/>
          </a:bodyPr>
          <a:lstStyle/>
          <a:p>
            <a:pPr algn="just" defTabSz="911713" eaLnBrk="1" hangingPunct="1">
              <a:spcBef>
                <a:spcPct val="20000"/>
              </a:spcBef>
            </a:pPr>
            <a:r>
              <a:rPr lang="en-GB" sz="2200" b="0" i="1" dirty="0">
                <a:solidFill>
                  <a:srgbClr val="000000"/>
                </a:solidFill>
              </a:rPr>
              <a:t>Switchboard?:</a:t>
            </a:r>
            <a:r>
              <a:rPr lang="en-GB" sz="2200" b="0" dirty="0">
                <a:solidFill>
                  <a:srgbClr val="000000"/>
                </a:solidFill>
              </a:rPr>
              <a:t> “Sorry ma’am – I’m a patient here”</a:t>
            </a:r>
          </a:p>
        </p:txBody>
      </p:sp>
    </p:spTree>
    <p:extLst>
      <p:ext uri="{BB962C8B-B14F-4D97-AF65-F5344CB8AC3E}">
        <p14:creationId xmlns:p14="http://schemas.microsoft.com/office/powerpoint/2010/main" val="4120957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99" y="234863"/>
            <a:ext cx="8794113" cy="376834"/>
          </a:xfrm>
        </p:spPr>
        <p:txBody>
          <a:bodyPr/>
          <a:lstStyle/>
          <a:p>
            <a:r>
              <a:rPr lang="en-US" dirty="0" smtClean="0"/>
              <a:t>Wrap-up</a:t>
            </a:r>
            <a:endParaRPr lang="en-US" dirty="0"/>
          </a:p>
        </p:txBody>
      </p:sp>
      <p:sp>
        <p:nvSpPr>
          <p:cNvPr id="3" name="Slide Number Placeholder 2"/>
          <p:cNvSpPr>
            <a:spLocks noGrp="1"/>
          </p:cNvSpPr>
          <p:nvPr>
            <p:ph type="sldNum" sz="quarter" idx="10"/>
          </p:nvPr>
        </p:nvSpPr>
        <p:spPr/>
        <p:txBody>
          <a:bodyPr/>
          <a:lstStyle/>
          <a:p>
            <a:fld id="{0548543D-E467-438D-8EE3-BF488DA641C4}" type="slidenum">
              <a:rPr lang="en-US" smtClean="0">
                <a:solidFill>
                  <a:srgbClr val="59595A"/>
                </a:solidFill>
              </a:rPr>
              <a:pPr/>
              <a:t>27</a:t>
            </a:fld>
            <a:r>
              <a:rPr lang="en-US" smtClean="0">
                <a:solidFill>
                  <a:srgbClr val="59595A"/>
                </a:solidFill>
              </a:rPr>
              <a:t> </a:t>
            </a:r>
            <a:endParaRPr lang="en-US">
              <a:solidFill>
                <a:srgbClr val="59595A"/>
              </a:solidFill>
            </a:endParaRPr>
          </a:p>
        </p:txBody>
      </p:sp>
      <p:sp>
        <p:nvSpPr>
          <p:cNvPr id="4" name="TextBox 38"/>
          <p:cNvSpPr txBox="1">
            <a:spLocks noChangeArrowheads="1"/>
          </p:cNvSpPr>
          <p:nvPr/>
        </p:nvSpPr>
        <p:spPr bwMode="auto">
          <a:xfrm>
            <a:off x="250498" y="964754"/>
            <a:ext cx="8794113" cy="378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9787" indent="-349787" eaLnBrk="1" hangingPunct="1">
              <a:buFont typeface="Arial" pitchFamily="34" charset="0"/>
              <a:buChar char="•"/>
            </a:pPr>
            <a:r>
              <a:rPr lang="en-US" b="0" dirty="0" smtClean="0">
                <a:solidFill>
                  <a:srgbClr val="000000"/>
                </a:solidFill>
              </a:rPr>
              <a:t>Core management practices of monitoring, targets and incentives also important in healthcare</a:t>
            </a:r>
          </a:p>
          <a:p>
            <a:pPr marL="349787" indent="-349787" eaLnBrk="1" hangingPunct="1">
              <a:buFont typeface="Arial" pitchFamily="34" charset="0"/>
              <a:buChar char="•"/>
            </a:pPr>
            <a:endParaRPr lang="en-US" b="0" dirty="0">
              <a:solidFill>
                <a:srgbClr val="000000"/>
              </a:solidFill>
            </a:endParaRPr>
          </a:p>
          <a:p>
            <a:pPr marL="349787" indent="-349787" eaLnBrk="1" hangingPunct="1">
              <a:buFont typeface="Arial" pitchFamily="34" charset="0"/>
              <a:buChar char="•"/>
            </a:pPr>
            <a:r>
              <a:rPr lang="en-US" b="0" dirty="0" smtClean="0">
                <a:solidFill>
                  <a:srgbClr val="000000"/>
                </a:solidFill>
              </a:rPr>
              <a:t>Wide dispersion of practices across hospitals</a:t>
            </a:r>
          </a:p>
          <a:p>
            <a:pPr marL="349787" indent="-349787" eaLnBrk="1" hangingPunct="1">
              <a:buFont typeface="Arial" pitchFamily="34" charset="0"/>
              <a:buChar char="•"/>
            </a:pPr>
            <a:endParaRPr lang="en-US" b="0" dirty="0">
              <a:solidFill>
                <a:srgbClr val="000000"/>
              </a:solidFill>
            </a:endParaRPr>
          </a:p>
          <a:p>
            <a:pPr marL="349787" indent="-349787" eaLnBrk="1" hangingPunct="1">
              <a:buFont typeface="Arial" pitchFamily="34" charset="0"/>
              <a:buChar char="•"/>
            </a:pPr>
            <a:r>
              <a:rPr lang="en-US" b="0" dirty="0" smtClean="0">
                <a:solidFill>
                  <a:srgbClr val="000000"/>
                </a:solidFill>
              </a:rPr>
              <a:t>Key challenges for healthcare management:</a:t>
            </a:r>
          </a:p>
          <a:p>
            <a:pPr marL="1092737" lvl="1" indent="-349787" eaLnBrk="1" hangingPunct="1">
              <a:buFont typeface="Arial" pitchFamily="34" charset="0"/>
              <a:buChar char="•"/>
            </a:pPr>
            <a:r>
              <a:rPr lang="en-US" b="0" dirty="0" smtClean="0">
                <a:solidFill>
                  <a:srgbClr val="000000"/>
                </a:solidFill>
              </a:rPr>
              <a:t>Widespread public ownership (unions etc.)</a:t>
            </a:r>
          </a:p>
          <a:p>
            <a:pPr marL="1092737" lvl="1" indent="-349787" eaLnBrk="1" hangingPunct="1">
              <a:buFont typeface="Arial" pitchFamily="34" charset="0"/>
              <a:buChar char="•"/>
            </a:pPr>
            <a:r>
              <a:rPr lang="en-US" b="0" dirty="0" smtClean="0">
                <a:solidFill>
                  <a:srgbClr val="000000"/>
                </a:solidFill>
              </a:rPr>
              <a:t>Political interference</a:t>
            </a:r>
          </a:p>
          <a:p>
            <a:pPr marL="1092737" lvl="1" indent="-349787" eaLnBrk="1" hangingPunct="1">
              <a:buFont typeface="Arial" pitchFamily="34" charset="0"/>
              <a:buChar char="•"/>
            </a:pPr>
            <a:r>
              <a:rPr lang="en-US" b="0" dirty="0" smtClean="0">
                <a:solidFill>
                  <a:srgbClr val="000000"/>
                </a:solidFill>
              </a:rPr>
              <a:t>Divisions between medics and managers</a:t>
            </a:r>
            <a:endParaRPr lang="en-US" b="0" dirty="0">
              <a:solidFill>
                <a:srgbClr val="000000"/>
              </a:solidFill>
            </a:endParaRPr>
          </a:p>
          <a:p>
            <a:pPr marL="349787" indent="-349787" eaLnBrk="1" hangingPunct="1">
              <a:buFont typeface="Arial" pitchFamily="34" charset="0"/>
              <a:buChar char="•"/>
            </a:pPr>
            <a:endParaRPr lang="en-US" b="0" dirty="0">
              <a:solidFill>
                <a:srgbClr val="000000"/>
              </a:solidFill>
            </a:endParaRPr>
          </a:p>
        </p:txBody>
      </p:sp>
    </p:spTree>
    <p:extLst>
      <p:ext uri="{BB962C8B-B14F-4D97-AF65-F5344CB8AC3E}">
        <p14:creationId xmlns:p14="http://schemas.microsoft.com/office/powerpoint/2010/main" val="2107455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custDataLst>
              <p:tags r:id="rId1"/>
            </p:custDataLst>
          </p:nvPr>
        </p:nvSpPr>
        <p:spPr>
          <a:xfrm>
            <a:off x="281855" y="4951563"/>
            <a:ext cx="8596494" cy="507831"/>
          </a:xfrm>
        </p:spPr>
        <p:txBody>
          <a:bodyPr/>
          <a:lstStyle/>
          <a:p>
            <a:pPr eaLnBrk="1" hangingPunct="1"/>
            <a:r>
              <a:rPr lang="en-US" sz="3300"/>
              <a:t>Management Matters in Healthcare</a:t>
            </a:r>
          </a:p>
        </p:txBody>
      </p:sp>
      <p:sp>
        <p:nvSpPr>
          <p:cNvPr id="74755" name="Rectangle 3"/>
          <p:cNvSpPr>
            <a:spLocks noChangeArrowheads="1"/>
          </p:cNvSpPr>
          <p:nvPr/>
        </p:nvSpPr>
        <p:spPr bwMode="auto">
          <a:xfrm>
            <a:off x="3" y="3"/>
            <a:ext cx="9140760" cy="6858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3276" tIns="46638" rIns="93276" bIns="46638" anchor="ctr"/>
          <a:lstStyle/>
          <a:p>
            <a:pPr eaLnBrk="1" hangingPunct="1"/>
            <a:endParaRPr lang="en-US" sz="1200" b="0">
              <a:solidFill>
                <a:srgbClr val="000000"/>
              </a:solidFill>
            </a:endParaRPr>
          </a:p>
        </p:txBody>
      </p:sp>
      <p:pic>
        <p:nvPicPr>
          <p:cNvPr id="74756" name="Picture 4" descr="Front-cover-pic"/>
          <p:cNvPicPr>
            <a:picLocks noChangeAspect="1" noChangeArrowheads="1"/>
          </p:cNvPicPr>
          <p:nvPr/>
        </p:nvPicPr>
        <p:blipFill>
          <a:blip r:embed="rId4" cstate="print">
            <a:extLst>
              <a:ext uri="{28A0092B-C50C-407E-A947-70E740481C1C}">
                <a14:useLocalDpi xmlns:a14="http://schemas.microsoft.com/office/drawing/2010/main" val="0"/>
              </a:ext>
            </a:extLst>
          </a:blip>
          <a:srcRect b="23878"/>
          <a:stretch>
            <a:fillRect/>
          </a:stretch>
        </p:blipFill>
        <p:spPr bwMode="auto">
          <a:xfrm>
            <a:off x="0" y="625224"/>
            <a:ext cx="9144000" cy="395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354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1" rIns="91363" bIns="45681"/>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lgn="r" eaLnBrk="1" hangingPunct="1"/>
            <a:fld id="{F5A8ADDA-89E2-471D-939D-228B0064C0A3}" type="slidenum">
              <a:rPr lang="en-US" sz="1400" b="0"/>
              <a:pPr algn="r" eaLnBrk="1" hangingPunct="1"/>
              <a:t>29</a:t>
            </a:fld>
            <a:endParaRPr lang="en-US" sz="1400" b="0"/>
          </a:p>
        </p:txBody>
      </p:sp>
      <p:sp>
        <p:nvSpPr>
          <p:cNvPr id="4099" name="Text Box 2"/>
          <p:cNvSpPr txBox="1">
            <a:spLocks noChangeArrowheads="1"/>
          </p:cNvSpPr>
          <p:nvPr/>
        </p:nvSpPr>
        <p:spPr bwMode="auto">
          <a:xfrm>
            <a:off x="660400" y="2071688"/>
            <a:ext cx="9112250" cy="207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71" rIns="91344" bIns="4567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b="0" dirty="0"/>
              <a:t>Management in </a:t>
            </a:r>
            <a:r>
              <a:rPr lang="en-GB" sz="2800" b="0" dirty="0" smtClean="0"/>
              <a:t>hospitals</a:t>
            </a:r>
          </a:p>
          <a:p>
            <a:pPr eaLnBrk="1" hangingPunct="1">
              <a:lnSpc>
                <a:spcPct val="120000"/>
              </a:lnSpc>
              <a:spcBef>
                <a:spcPct val="50000"/>
              </a:spcBef>
            </a:pPr>
            <a:endParaRPr lang="en-GB" sz="2800" dirty="0"/>
          </a:p>
          <a:p>
            <a:pPr eaLnBrk="1" hangingPunct="1">
              <a:lnSpc>
                <a:spcPct val="120000"/>
              </a:lnSpc>
              <a:spcBef>
                <a:spcPct val="50000"/>
              </a:spcBef>
            </a:pPr>
            <a:r>
              <a:rPr lang="en-GB" sz="2800" dirty="0" smtClean="0"/>
              <a:t>Virginia Mason Case</a:t>
            </a:r>
            <a:endParaRPr lang="en-GB" sz="2800" dirty="0"/>
          </a:p>
        </p:txBody>
      </p:sp>
      <p:sp>
        <p:nvSpPr>
          <p:cNvPr id="4100" name="Rectangle 4"/>
          <p:cNvSpPr>
            <a:spLocks noChangeArrowheads="1"/>
          </p:cNvSpPr>
          <p:nvPr/>
        </p:nvSpPr>
        <p:spPr bwMode="auto">
          <a:xfrm>
            <a:off x="423863" y="3444875"/>
            <a:ext cx="8509000" cy="7794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63" tIns="45681" rIns="91363" bIns="45681" anchor="ctr"/>
          <a:lstStyle/>
          <a:p>
            <a:pPr defTabSz="912813"/>
            <a:endParaRPr lang="en-US"/>
          </a:p>
        </p:txBody>
      </p:sp>
      <p:sp>
        <p:nvSpPr>
          <p:cNvPr id="5" name="Rectangle 2"/>
          <p:cNvSpPr>
            <a:spLocks noGrp="1" noChangeArrowheads="1"/>
          </p:cNvSpPr>
          <p:nvPr>
            <p:ph type="title"/>
          </p:nvPr>
        </p:nvSpPr>
        <p:spPr bwMode="auto">
          <a:xfrm>
            <a:off x="227013" y="100013"/>
            <a:ext cx="8916987"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To date focused on manufacturing, </a:t>
            </a:r>
            <a:r>
              <a:rPr lang="en-US" dirty="0" smtClean="0"/>
              <a:t>want to turn now to hospitals</a:t>
            </a:r>
            <a:endParaRPr lang="en-US" dirty="0" smtClean="0"/>
          </a:p>
        </p:txBody>
      </p:sp>
    </p:spTree>
    <p:extLst>
      <p:ext uri="{BB962C8B-B14F-4D97-AF65-F5344CB8AC3E}">
        <p14:creationId xmlns:p14="http://schemas.microsoft.com/office/powerpoint/2010/main" val="7725287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0" name="Rectangle 54"/>
          <p:cNvSpPr>
            <a:spLocks noGrp="1" noChangeArrowheads="1"/>
          </p:cNvSpPr>
          <p:nvPr>
            <p:ph type="ctrTitle"/>
            <p:custDataLst>
              <p:tags r:id="rId1"/>
            </p:custDataLst>
          </p:nvPr>
        </p:nvSpPr>
        <p:spPr>
          <a:xfrm>
            <a:off x="281854" y="4951562"/>
            <a:ext cx="8596494" cy="507831"/>
          </a:xfrm>
        </p:spPr>
        <p:txBody>
          <a:bodyPr/>
          <a:lstStyle/>
          <a:p>
            <a:r>
              <a:rPr lang="en-US" sz="3300" dirty="0"/>
              <a:t>Management </a:t>
            </a:r>
            <a:r>
              <a:rPr lang="en-US" sz="3300" dirty="0"/>
              <a:t>Matters in Healthcare</a:t>
            </a:r>
            <a:endParaRPr lang="en-US" sz="2400" dirty="0"/>
          </a:p>
        </p:txBody>
      </p:sp>
      <p:sp>
        <p:nvSpPr>
          <p:cNvPr id="24613" name="Rectangle 37"/>
          <p:cNvSpPr>
            <a:spLocks noChangeArrowheads="1"/>
          </p:cNvSpPr>
          <p:nvPr/>
        </p:nvSpPr>
        <p:spPr bwMode="auto">
          <a:xfrm>
            <a:off x="2" y="2"/>
            <a:ext cx="914076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86" tIns="46643" rIns="93286" bIns="46643" anchor="ctr"/>
          <a:lstStyle/>
          <a:p>
            <a:pPr eaLnBrk="1" hangingPunct="1"/>
            <a:endParaRPr lang="en-US" sz="1200" b="0">
              <a:solidFill>
                <a:srgbClr val="000000"/>
              </a:solidFill>
            </a:endParaRPr>
          </a:p>
        </p:txBody>
      </p:sp>
      <p:pic>
        <p:nvPicPr>
          <p:cNvPr id="24639" name="Picture 63" descr="Front-cover-pic"/>
          <p:cNvPicPr>
            <a:picLocks noChangeAspect="1" noChangeArrowheads="1"/>
          </p:cNvPicPr>
          <p:nvPr/>
        </p:nvPicPr>
        <p:blipFill>
          <a:blip r:embed="rId4" cstate="print">
            <a:extLst>
              <a:ext uri="{28A0092B-C50C-407E-A947-70E740481C1C}">
                <a14:useLocalDpi xmlns:a14="http://schemas.microsoft.com/office/drawing/2010/main" val="0"/>
              </a:ext>
            </a:extLst>
          </a:blip>
          <a:srcRect b="23878"/>
          <a:stretch>
            <a:fillRect/>
          </a:stretch>
        </p:blipFill>
        <p:spPr bwMode="auto">
          <a:xfrm>
            <a:off x="0" y="625223"/>
            <a:ext cx="9144000" cy="3955417"/>
          </a:xfrm>
          <a:prstGeom prst="rect">
            <a:avLst/>
          </a:prstGeom>
          <a:noFill/>
          <a:extLst>
            <a:ext uri="{909E8E84-426E-40DD-AFC4-6F175D3DCCD1}">
              <a14:hiddenFill xmlns:a14="http://schemas.microsoft.com/office/drawing/2010/main">
                <a:solidFill>
                  <a:srgbClr val="FFFFFF"/>
                </a:solidFill>
              </a14:hiddenFill>
            </a:ext>
          </a:extLst>
        </p:spPr>
      </p:pic>
      <p:pic>
        <p:nvPicPr>
          <p:cNvPr id="24640" name="Picture 14" descr="J:\docs\LSE-CEPRed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2267" y="6124884"/>
            <a:ext cx="2803419" cy="50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1" name="Picture 65" descr="McKinsey blu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153" y="6221442"/>
            <a:ext cx="3093148" cy="340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stanford-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075" y="5909733"/>
            <a:ext cx="884084" cy="88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04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2215198"/>
            <a:ext cx="8229600" cy="984885"/>
          </a:xfrm>
        </p:spPr>
        <p:txBody>
          <a:bodyPr/>
          <a:lstStyle/>
          <a:p>
            <a:r>
              <a:rPr lang="en-US" dirty="0" smtClean="0"/>
              <a:t>What is Gary Kaplan trying to achieve at Virginia Mason?</a:t>
            </a:r>
            <a:endParaRPr lang="en-US" dirty="0"/>
          </a:p>
        </p:txBody>
      </p:sp>
    </p:spTree>
    <p:extLst>
      <p:ext uri="{BB962C8B-B14F-4D97-AF65-F5344CB8AC3E}">
        <p14:creationId xmlns:p14="http://schemas.microsoft.com/office/powerpoint/2010/main" val="3077983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2215198"/>
            <a:ext cx="8229600" cy="984885"/>
          </a:xfrm>
        </p:spPr>
        <p:txBody>
          <a:bodyPr/>
          <a:lstStyle/>
          <a:p>
            <a:r>
              <a:rPr lang="en-US" dirty="0" smtClean="0"/>
              <a:t>How does the Toyota Production System fit into his strategy</a:t>
            </a:r>
            <a:endParaRPr lang="en-US" dirty="0"/>
          </a:p>
        </p:txBody>
      </p:sp>
    </p:spTree>
    <p:extLst>
      <p:ext uri="{BB962C8B-B14F-4D97-AF65-F5344CB8AC3E}">
        <p14:creationId xmlns:p14="http://schemas.microsoft.com/office/powerpoint/2010/main" val="400742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2215198"/>
            <a:ext cx="8229600" cy="984885"/>
          </a:xfrm>
        </p:spPr>
        <p:txBody>
          <a:bodyPr/>
          <a:lstStyle/>
          <a:p>
            <a:r>
              <a:rPr lang="en-US" dirty="0" smtClean="0"/>
              <a:t>Is Gary Kaplan’s approach transferrable to other hospitals?</a:t>
            </a:r>
            <a:endParaRPr lang="en-US" dirty="0"/>
          </a:p>
        </p:txBody>
      </p:sp>
    </p:spTree>
    <p:extLst>
      <p:ext uri="{BB962C8B-B14F-4D97-AF65-F5344CB8AC3E}">
        <p14:creationId xmlns:p14="http://schemas.microsoft.com/office/powerpoint/2010/main" val="1270430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6995" y="234863"/>
            <a:ext cx="8794113" cy="861774"/>
          </a:xfrm>
        </p:spPr>
        <p:txBody>
          <a:bodyPr/>
          <a:lstStyle/>
          <a:p>
            <a:pPr eaLnBrk="1" hangingPunct="1"/>
            <a:r>
              <a:rPr lang="en-US" sz="2800" dirty="0" smtClean="0"/>
              <a:t>Big picture question is does management matter in healthcare – can better management save lives?</a:t>
            </a:r>
          </a:p>
        </p:txBody>
      </p:sp>
      <p:sp>
        <p:nvSpPr>
          <p:cNvPr id="17411" name="Content Placeholder 2"/>
          <p:cNvSpPr>
            <a:spLocks noGrp="1"/>
          </p:cNvSpPr>
          <p:nvPr>
            <p:ph idx="1"/>
          </p:nvPr>
        </p:nvSpPr>
        <p:spPr>
          <a:xfrm>
            <a:off x="276995" y="1405063"/>
            <a:ext cx="8867007" cy="2287080"/>
          </a:xfrm>
        </p:spPr>
        <p:txBody>
          <a:bodyPr/>
          <a:lstStyle/>
          <a:p>
            <a:pPr marL="0" indent="0" eaLnBrk="1" hangingPunct="1"/>
            <a:r>
              <a:rPr lang="en-US" sz="2400" dirty="0"/>
              <a:t>Literature on management generally poor – case studies</a:t>
            </a:r>
          </a:p>
          <a:p>
            <a:pPr marL="0" indent="0" eaLnBrk="1" hangingPunct="1"/>
            <a:endParaRPr lang="en-US" sz="2400" dirty="0"/>
          </a:p>
          <a:p>
            <a:pPr marL="0" indent="0" eaLnBrk="1" hangingPunct="1"/>
            <a:r>
              <a:rPr lang="en-US" sz="2400" dirty="0"/>
              <a:t>As a result very mixed views:</a:t>
            </a:r>
          </a:p>
          <a:p>
            <a:pPr eaLnBrk="1" hangingPunct="1">
              <a:buFont typeface="Arial" pitchFamily="34" charset="0"/>
              <a:buChar char="•"/>
            </a:pPr>
            <a:r>
              <a:rPr lang="en-US" sz="2400" dirty="0"/>
              <a:t>Some believe management drives everything (believers)</a:t>
            </a:r>
          </a:p>
          <a:p>
            <a:pPr eaLnBrk="1" hangingPunct="1">
              <a:buFont typeface="Arial" pitchFamily="34" charset="0"/>
              <a:buChar char="•"/>
            </a:pPr>
            <a:r>
              <a:rPr lang="en-US" sz="2400" dirty="0"/>
              <a:t>Others believe it doesn’t matter (skeptics)</a:t>
            </a:r>
            <a:endParaRPr lang="en-US" sz="2400" dirty="0"/>
          </a:p>
          <a:p>
            <a:pPr eaLnBrk="1" hangingPunct="1">
              <a:buFont typeface="Arial" pitchFamily="34" charset="0"/>
              <a:buChar char="•"/>
            </a:pPr>
            <a:endParaRPr lang="en-US" sz="2400" dirty="0"/>
          </a:p>
          <a:p>
            <a:pPr marL="0" indent="0" eaLnBrk="1" hangingPunct="1"/>
            <a:r>
              <a:rPr lang="en-US" sz="2400" dirty="0"/>
              <a:t>We wanted </a:t>
            </a:r>
            <a:r>
              <a:rPr lang="en-US" sz="2400" dirty="0" smtClean="0"/>
              <a:t>large samples of international </a:t>
            </a:r>
            <a:r>
              <a:rPr lang="en-US" sz="2400" dirty="0"/>
              <a:t>data </a:t>
            </a:r>
            <a:r>
              <a:rPr lang="en-US" sz="2400" dirty="0" smtClean="0"/>
              <a:t>to investigate</a:t>
            </a:r>
            <a:endParaRPr lang="en-US" sz="2400" dirty="0"/>
          </a:p>
          <a:p>
            <a:pPr marL="0" indent="0" eaLnBrk="1" hangingPunct="1"/>
            <a:r>
              <a:rPr lang="en-US" sz="2400" dirty="0"/>
              <a:t> </a:t>
            </a:r>
          </a:p>
          <a:p>
            <a:pPr marL="0" indent="0" eaLnBrk="1" hangingPunct="1"/>
            <a:endParaRPr lang="en-US" sz="2400" dirty="0"/>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8697636" indent="-3823120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66431" eaLnBrk="0" fontAlgn="base" hangingPunct="0">
              <a:spcBef>
                <a:spcPct val="0"/>
              </a:spcBef>
              <a:spcAft>
                <a:spcPct val="0"/>
              </a:spcAft>
              <a:defRPr sz="1200">
                <a:solidFill>
                  <a:schemeClr val="tx1"/>
                </a:solidFill>
                <a:latin typeface="Arial" charset="0"/>
                <a:cs typeface="Arial" charset="0"/>
              </a:defRPr>
            </a:lvl6pPr>
            <a:lvl7pPr marL="932863" eaLnBrk="0" fontAlgn="base" hangingPunct="0">
              <a:spcBef>
                <a:spcPct val="0"/>
              </a:spcBef>
              <a:spcAft>
                <a:spcPct val="0"/>
              </a:spcAft>
              <a:defRPr sz="1200">
                <a:solidFill>
                  <a:schemeClr val="tx1"/>
                </a:solidFill>
                <a:latin typeface="Arial" charset="0"/>
                <a:cs typeface="Arial" charset="0"/>
              </a:defRPr>
            </a:lvl7pPr>
            <a:lvl8pPr marL="1399295" eaLnBrk="0" fontAlgn="base" hangingPunct="0">
              <a:spcBef>
                <a:spcPct val="0"/>
              </a:spcBef>
              <a:spcAft>
                <a:spcPct val="0"/>
              </a:spcAft>
              <a:defRPr sz="1200">
                <a:solidFill>
                  <a:schemeClr val="tx1"/>
                </a:solidFill>
                <a:latin typeface="Arial" charset="0"/>
                <a:cs typeface="Arial" charset="0"/>
              </a:defRPr>
            </a:lvl8pPr>
            <a:lvl9pPr marL="1865728" eaLnBrk="0" fontAlgn="base" hangingPunct="0">
              <a:spcBef>
                <a:spcPct val="0"/>
              </a:spcBef>
              <a:spcAft>
                <a:spcPct val="0"/>
              </a:spcAft>
              <a:defRPr sz="1200">
                <a:solidFill>
                  <a:schemeClr val="tx1"/>
                </a:solidFill>
                <a:latin typeface="Arial" charset="0"/>
                <a:cs typeface="Arial" charset="0"/>
              </a:defRPr>
            </a:lvl9pPr>
          </a:lstStyle>
          <a:p>
            <a:pPr eaLnBrk="1" hangingPunct="1"/>
            <a:fld id="{F85EAA33-8E65-4DF0-B091-3C5D73233447}" type="slidenum">
              <a:rPr lang="en-US" sz="1000">
                <a:solidFill>
                  <a:srgbClr val="59595A"/>
                </a:solidFill>
              </a:rPr>
              <a:pPr eaLnBrk="1" hangingPunct="1"/>
              <a:t>4</a:t>
            </a:fld>
            <a:r>
              <a:rPr lang="en-US" sz="1000">
                <a:solidFill>
                  <a:srgbClr val="59595A"/>
                </a:solidFill>
              </a:rPr>
              <a:t> </a:t>
            </a:r>
          </a:p>
        </p:txBody>
      </p:sp>
    </p:spTree>
    <p:extLst>
      <p:ext uri="{BB962C8B-B14F-4D97-AF65-F5344CB8AC3E}">
        <p14:creationId xmlns:p14="http://schemas.microsoft.com/office/powerpoint/2010/main" val="2728803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6995" y="234864"/>
            <a:ext cx="8794113" cy="377400"/>
          </a:xfrm>
        </p:spPr>
        <p:txBody>
          <a:bodyPr/>
          <a:lstStyle/>
          <a:p>
            <a:pPr eaLnBrk="1" hangingPunct="1"/>
            <a:r>
              <a:rPr lang="en-US" dirty="0" smtClean="0"/>
              <a:t>Partners</a:t>
            </a:r>
          </a:p>
        </p:txBody>
      </p:sp>
      <p:sp>
        <p:nvSpPr>
          <p:cNvPr id="17411" name="Content Placeholder 2"/>
          <p:cNvSpPr>
            <a:spLocks noGrp="1"/>
          </p:cNvSpPr>
          <p:nvPr>
            <p:ph idx="1"/>
          </p:nvPr>
        </p:nvSpPr>
        <p:spPr>
          <a:xfrm>
            <a:off x="276995" y="963793"/>
            <a:ext cx="7912920" cy="2287080"/>
          </a:xfrm>
        </p:spPr>
        <p:txBody>
          <a:bodyPr/>
          <a:lstStyle/>
          <a:p>
            <a:pPr marL="0" indent="0" eaLnBrk="1" hangingPunct="1"/>
            <a:r>
              <a:rPr lang="en-US" sz="2400" b="1" dirty="0"/>
              <a:t>Academics</a:t>
            </a:r>
          </a:p>
          <a:p>
            <a:pPr marL="0" indent="0" eaLnBrk="1" hangingPunct="1"/>
            <a:r>
              <a:rPr lang="en-US" sz="2400" dirty="0"/>
              <a:t>Nick Bloom (Stanford)</a:t>
            </a:r>
          </a:p>
          <a:p>
            <a:pPr marL="0" indent="0" eaLnBrk="1" hangingPunct="1"/>
            <a:r>
              <a:rPr lang="en-US" sz="2400" dirty="0"/>
              <a:t>Christos Genakos (Cambridge)</a:t>
            </a:r>
          </a:p>
          <a:p>
            <a:pPr marL="0" indent="0" eaLnBrk="1" hangingPunct="1"/>
            <a:r>
              <a:rPr lang="en-US" sz="2400" dirty="0"/>
              <a:t>Rebecca Homkes (LSE)</a:t>
            </a:r>
          </a:p>
          <a:p>
            <a:pPr marL="0" indent="0" eaLnBrk="1" hangingPunct="1"/>
            <a:r>
              <a:rPr lang="en-US" sz="2400" dirty="0"/>
              <a:t>Renata Lemos (Cambridge)</a:t>
            </a:r>
          </a:p>
          <a:p>
            <a:pPr marL="0" indent="0" eaLnBrk="1" hangingPunct="1"/>
            <a:r>
              <a:rPr lang="en-US" sz="2400" dirty="0"/>
              <a:t>Raffaella Sadun (Harvard Business School)</a:t>
            </a:r>
          </a:p>
          <a:p>
            <a:pPr marL="0" indent="0" eaLnBrk="1" hangingPunct="1"/>
            <a:r>
              <a:rPr lang="en-US" sz="2400" dirty="0"/>
              <a:t>Daniela Scur </a:t>
            </a:r>
            <a:r>
              <a:rPr lang="en-US" sz="2400" dirty="0" smtClean="0"/>
              <a:t>(Toronto</a:t>
            </a:r>
            <a:r>
              <a:rPr lang="en-US" sz="2400" dirty="0"/>
              <a:t>)</a:t>
            </a:r>
          </a:p>
          <a:p>
            <a:pPr marL="0" indent="0" eaLnBrk="1" hangingPunct="1"/>
            <a:r>
              <a:rPr lang="en-US" sz="2400" dirty="0"/>
              <a:t>John Van Reenen (LSE)</a:t>
            </a:r>
          </a:p>
          <a:p>
            <a:pPr marL="0" indent="0" eaLnBrk="1" hangingPunct="1"/>
            <a:endParaRPr lang="en-US" sz="2400" dirty="0"/>
          </a:p>
          <a:p>
            <a:pPr marL="0" indent="0" eaLnBrk="1" hangingPunct="1"/>
            <a:r>
              <a:rPr lang="en-US" sz="2400" b="1" dirty="0"/>
              <a:t>Consultants</a:t>
            </a:r>
          </a:p>
          <a:p>
            <a:pPr marL="0" indent="0" eaLnBrk="1" hangingPunct="1"/>
            <a:r>
              <a:rPr lang="en-US" sz="2400" dirty="0"/>
              <a:t>Dennis Layton (McKinsey &amp; Co)</a:t>
            </a:r>
          </a:p>
          <a:p>
            <a:pPr marL="0" indent="0" eaLnBrk="1" hangingPunct="1"/>
            <a:r>
              <a:rPr lang="en-US" sz="2400" dirty="0"/>
              <a:t>Stephen Dorgan (McKinsey &amp; Co)</a:t>
            </a:r>
          </a:p>
          <a:p>
            <a:pPr marL="0" indent="0" eaLnBrk="1" hangingPunct="1"/>
            <a:r>
              <a:rPr lang="en-US" sz="2400" dirty="0"/>
              <a:t>John Dowdy (McKinsey &amp; Co)</a:t>
            </a: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8697636" indent="-3823120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66431" eaLnBrk="0" fontAlgn="base" hangingPunct="0">
              <a:spcBef>
                <a:spcPct val="0"/>
              </a:spcBef>
              <a:spcAft>
                <a:spcPct val="0"/>
              </a:spcAft>
              <a:defRPr sz="1200">
                <a:solidFill>
                  <a:schemeClr val="tx1"/>
                </a:solidFill>
                <a:latin typeface="Arial" charset="0"/>
                <a:cs typeface="Arial" charset="0"/>
              </a:defRPr>
            </a:lvl6pPr>
            <a:lvl7pPr marL="932863" eaLnBrk="0" fontAlgn="base" hangingPunct="0">
              <a:spcBef>
                <a:spcPct val="0"/>
              </a:spcBef>
              <a:spcAft>
                <a:spcPct val="0"/>
              </a:spcAft>
              <a:defRPr sz="1200">
                <a:solidFill>
                  <a:schemeClr val="tx1"/>
                </a:solidFill>
                <a:latin typeface="Arial" charset="0"/>
                <a:cs typeface="Arial" charset="0"/>
              </a:defRPr>
            </a:lvl7pPr>
            <a:lvl8pPr marL="1399295" eaLnBrk="0" fontAlgn="base" hangingPunct="0">
              <a:spcBef>
                <a:spcPct val="0"/>
              </a:spcBef>
              <a:spcAft>
                <a:spcPct val="0"/>
              </a:spcAft>
              <a:defRPr sz="1200">
                <a:solidFill>
                  <a:schemeClr val="tx1"/>
                </a:solidFill>
                <a:latin typeface="Arial" charset="0"/>
                <a:cs typeface="Arial" charset="0"/>
              </a:defRPr>
            </a:lvl8pPr>
            <a:lvl9pPr marL="1865728" eaLnBrk="0" fontAlgn="base" hangingPunct="0">
              <a:spcBef>
                <a:spcPct val="0"/>
              </a:spcBef>
              <a:spcAft>
                <a:spcPct val="0"/>
              </a:spcAft>
              <a:defRPr sz="1200">
                <a:solidFill>
                  <a:schemeClr val="tx1"/>
                </a:solidFill>
                <a:latin typeface="Arial" charset="0"/>
                <a:cs typeface="Arial" charset="0"/>
              </a:defRPr>
            </a:lvl9pPr>
          </a:lstStyle>
          <a:p>
            <a:pPr eaLnBrk="1" hangingPunct="1"/>
            <a:fld id="{F85EAA33-8E65-4DF0-B091-3C5D73233447}" type="slidenum">
              <a:rPr lang="en-US" sz="1000">
                <a:solidFill>
                  <a:srgbClr val="59595A"/>
                </a:solidFill>
              </a:rPr>
              <a:pPr eaLnBrk="1" hangingPunct="1"/>
              <a:t>5</a:t>
            </a:fld>
            <a:r>
              <a:rPr lang="en-US" sz="1000">
                <a:solidFill>
                  <a:srgbClr val="59595A"/>
                </a:solidFill>
              </a:rPr>
              <a:t> </a:t>
            </a:r>
          </a:p>
        </p:txBody>
      </p:sp>
    </p:spTree>
    <p:extLst>
      <p:ext uri="{BB962C8B-B14F-4D97-AF65-F5344CB8AC3E}">
        <p14:creationId xmlns:p14="http://schemas.microsoft.com/office/powerpoint/2010/main" val="424377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8697636" indent="-3823120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66431" eaLnBrk="0" fontAlgn="base" hangingPunct="0">
              <a:spcBef>
                <a:spcPct val="0"/>
              </a:spcBef>
              <a:spcAft>
                <a:spcPct val="0"/>
              </a:spcAft>
              <a:defRPr sz="1200">
                <a:solidFill>
                  <a:schemeClr val="tx1"/>
                </a:solidFill>
                <a:latin typeface="Arial" charset="0"/>
                <a:cs typeface="Arial" charset="0"/>
              </a:defRPr>
            </a:lvl6pPr>
            <a:lvl7pPr marL="932863" eaLnBrk="0" fontAlgn="base" hangingPunct="0">
              <a:spcBef>
                <a:spcPct val="0"/>
              </a:spcBef>
              <a:spcAft>
                <a:spcPct val="0"/>
              </a:spcAft>
              <a:defRPr sz="1200">
                <a:solidFill>
                  <a:schemeClr val="tx1"/>
                </a:solidFill>
                <a:latin typeface="Arial" charset="0"/>
                <a:cs typeface="Arial" charset="0"/>
              </a:defRPr>
            </a:lvl7pPr>
            <a:lvl8pPr marL="1399295" eaLnBrk="0" fontAlgn="base" hangingPunct="0">
              <a:spcBef>
                <a:spcPct val="0"/>
              </a:spcBef>
              <a:spcAft>
                <a:spcPct val="0"/>
              </a:spcAft>
              <a:defRPr sz="1200">
                <a:solidFill>
                  <a:schemeClr val="tx1"/>
                </a:solidFill>
                <a:latin typeface="Arial" charset="0"/>
                <a:cs typeface="Arial" charset="0"/>
              </a:defRPr>
            </a:lvl8pPr>
            <a:lvl9pPr marL="1865728" eaLnBrk="0" fontAlgn="base" hangingPunct="0">
              <a:spcBef>
                <a:spcPct val="0"/>
              </a:spcBef>
              <a:spcAft>
                <a:spcPct val="0"/>
              </a:spcAft>
              <a:defRPr sz="1200">
                <a:solidFill>
                  <a:schemeClr val="tx1"/>
                </a:solidFill>
                <a:latin typeface="Arial" charset="0"/>
                <a:cs typeface="Arial" charset="0"/>
              </a:defRPr>
            </a:lvl9pPr>
          </a:lstStyle>
          <a:p>
            <a:pPr eaLnBrk="1" hangingPunct="1"/>
            <a:fld id="{1DBAD31A-B6C5-4563-AFB1-9314E2917264}" type="slidenum">
              <a:rPr lang="en-US" sz="1000">
                <a:solidFill>
                  <a:srgbClr val="59595A"/>
                </a:solidFill>
              </a:rPr>
              <a:pPr eaLnBrk="1" hangingPunct="1"/>
              <a:t>6</a:t>
            </a:fld>
            <a:r>
              <a:rPr lang="en-US" sz="1000">
                <a:solidFill>
                  <a:srgbClr val="59595A"/>
                </a:solidFill>
              </a:rPr>
              <a:t> </a:t>
            </a:r>
          </a:p>
        </p:txBody>
      </p:sp>
      <p:graphicFrame>
        <p:nvGraphicFramePr>
          <p:cNvPr id="24578"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9976" name="think-cell Slide" r:id="rId41" imgW="0" imgH="0" progId="TCLayout.ActiveDocument.1">
                  <p:embed/>
                </p:oleObj>
              </mc:Choice>
              <mc:Fallback>
                <p:oleObj name="think-cell Slide" r:id="rId41"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Rectangle 2"/>
          <p:cNvSpPr>
            <a:spLocks noGrp="1" noChangeArrowheads="1"/>
          </p:cNvSpPr>
          <p:nvPr>
            <p:ph type="title"/>
            <p:custDataLst>
              <p:tags r:id="rId3"/>
            </p:custDataLst>
          </p:nvPr>
        </p:nvSpPr>
        <p:spPr/>
        <p:txBody>
          <a:bodyPr/>
          <a:lstStyle/>
          <a:p>
            <a:pPr eaLnBrk="1" hangingPunct="1"/>
            <a:r>
              <a:rPr lang="en-GB" smtClean="0"/>
              <a:t>Agenda</a:t>
            </a:r>
            <a:endParaRPr lang="en-US" smtClean="0"/>
          </a:p>
        </p:txBody>
      </p:sp>
      <p:grpSp>
        <p:nvGrpSpPr>
          <p:cNvPr id="24581" name="Group 52"/>
          <p:cNvGrpSpPr>
            <a:grpSpLocks/>
          </p:cNvGrpSpPr>
          <p:nvPr/>
        </p:nvGrpSpPr>
        <p:grpSpPr bwMode="auto">
          <a:xfrm>
            <a:off x="903873" y="2614300"/>
            <a:ext cx="7389712" cy="694870"/>
            <a:chOff x="558" y="2011"/>
            <a:chExt cx="4562" cy="429"/>
          </a:xfrm>
        </p:grpSpPr>
        <p:sp>
          <p:nvSpPr>
            <p:cNvPr id="24623" name="Rectangle 12"/>
            <p:cNvSpPr>
              <a:spLocks noChangeArrowheads="1"/>
            </p:cNvSpPr>
            <p:nvPr>
              <p:custDataLst>
                <p:tags r:id="rId30"/>
              </p:custDataLst>
            </p:nvPr>
          </p:nvSpPr>
          <p:spPr bwMode="auto">
            <a:xfrm>
              <a:off x="726" y="2011"/>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200" b="0">
                <a:solidFill>
                  <a:srgbClr val="000000"/>
                </a:solidFill>
              </a:endParaRPr>
            </a:p>
          </p:txBody>
        </p:sp>
        <p:sp>
          <p:nvSpPr>
            <p:cNvPr id="24624" name="Rectangle 286"/>
            <p:cNvSpPr>
              <a:spLocks noChangeArrowheads="1"/>
            </p:cNvSpPr>
            <p:nvPr>
              <p:custDataLst>
                <p:tags r:id="rId31"/>
              </p:custDataLst>
            </p:nvPr>
          </p:nvSpPr>
          <p:spPr bwMode="auto">
            <a:xfrm>
              <a:off x="973" y="2129"/>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429" eaLnBrk="1" hangingPunct="1">
                <a:buClr>
                  <a:srgbClr val="002960"/>
                </a:buClr>
              </a:pPr>
              <a:r>
                <a:rPr lang="en-GB" sz="2000" b="0">
                  <a:solidFill>
                    <a:srgbClr val="969696"/>
                  </a:solidFill>
                </a:rPr>
                <a:t>Describing management across hospitals</a:t>
              </a:r>
            </a:p>
          </p:txBody>
        </p:sp>
        <p:grpSp>
          <p:nvGrpSpPr>
            <p:cNvPr id="24625" name="Group 14"/>
            <p:cNvGrpSpPr>
              <a:grpSpLocks/>
            </p:cNvGrpSpPr>
            <p:nvPr>
              <p:custDataLst>
                <p:tags r:id="rId32"/>
              </p:custDataLst>
            </p:nvPr>
          </p:nvGrpSpPr>
          <p:grpSpPr bwMode="auto">
            <a:xfrm>
              <a:off x="558" y="2039"/>
              <a:ext cx="343" cy="375"/>
              <a:chOff x="690" y="1158"/>
              <a:chExt cx="486" cy="532"/>
            </a:xfrm>
          </p:grpSpPr>
          <p:sp>
            <p:nvSpPr>
              <p:cNvPr id="24626" name="Oval 15"/>
              <p:cNvSpPr>
                <a:spLocks noChangeArrowheads="1"/>
              </p:cNvSpPr>
              <p:nvPr>
                <p:custDataLst>
                  <p:tags r:id="rId33"/>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200" b="0">
                  <a:solidFill>
                    <a:srgbClr val="000000"/>
                  </a:solidFill>
                </a:endParaRPr>
              </a:p>
            </p:txBody>
          </p:sp>
          <p:sp>
            <p:nvSpPr>
              <p:cNvPr id="293904" name="Oval 16"/>
              <p:cNvSpPr>
                <a:spLocks noChangeArrowheads="1"/>
              </p:cNvSpPr>
              <p:nvPr>
                <p:custDataLst>
                  <p:tags r:id="rId34"/>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eaLnBrk="1" hangingPunct="1">
                  <a:defRPr/>
                </a:pPr>
                <a:endParaRPr lang="en-US" sz="1200" b="0">
                  <a:solidFill>
                    <a:srgbClr val="000000"/>
                  </a:solidFill>
                </a:endParaRPr>
              </a:p>
            </p:txBody>
          </p:sp>
          <p:sp>
            <p:nvSpPr>
              <p:cNvPr id="293905" name="Oval 17"/>
              <p:cNvSpPr>
                <a:spLocks noChangeArrowheads="1"/>
              </p:cNvSpPr>
              <p:nvPr>
                <p:custDataLst>
                  <p:tags r:id="rId35"/>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93906" name="Oval 18"/>
              <p:cNvSpPr>
                <a:spLocks noChangeArrowheads="1"/>
              </p:cNvSpPr>
              <p:nvPr>
                <p:custDataLst>
                  <p:tags r:id="rId36"/>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93907" name="Oval 19"/>
              <p:cNvSpPr>
                <a:spLocks noChangeArrowheads="1"/>
              </p:cNvSpPr>
              <p:nvPr>
                <p:custDataLst>
                  <p:tags r:id="rId37"/>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4631" name="Oval 20"/>
              <p:cNvSpPr>
                <a:spLocks noChangeArrowheads="1"/>
              </p:cNvSpPr>
              <p:nvPr>
                <p:custDataLst>
                  <p:tags r:id="rId38"/>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913429" eaLnBrk="1" hangingPunct="1">
                  <a:buClr>
                    <a:srgbClr val="002960"/>
                  </a:buClr>
                </a:pPr>
                <a:r>
                  <a:rPr lang="en-GB" sz="2000" dirty="0">
                    <a:solidFill>
                      <a:srgbClr val="808080"/>
                    </a:solidFill>
                  </a:rPr>
                  <a:t>2</a:t>
                </a:r>
                <a:endParaRPr lang="en-GB" sz="2000" dirty="0">
                  <a:solidFill>
                    <a:srgbClr val="808080"/>
                  </a:solidFill>
                  <a:cs typeface="Arial Unicode MS" charset="0"/>
                </a:endParaRPr>
              </a:p>
            </p:txBody>
          </p:sp>
        </p:grpSp>
      </p:grpSp>
      <p:grpSp>
        <p:nvGrpSpPr>
          <p:cNvPr id="24582" name="Group 53"/>
          <p:cNvGrpSpPr>
            <a:grpSpLocks/>
          </p:cNvGrpSpPr>
          <p:nvPr/>
        </p:nvGrpSpPr>
        <p:grpSpPr bwMode="auto">
          <a:xfrm>
            <a:off x="903873" y="3620163"/>
            <a:ext cx="7389712" cy="724026"/>
            <a:chOff x="558" y="2632"/>
            <a:chExt cx="4562" cy="447"/>
          </a:xfrm>
        </p:grpSpPr>
        <p:sp>
          <p:nvSpPr>
            <p:cNvPr id="24614" name="Rectangle 21"/>
            <p:cNvSpPr>
              <a:spLocks noChangeArrowheads="1"/>
            </p:cNvSpPr>
            <p:nvPr>
              <p:custDataLst>
                <p:tags r:id="rId21"/>
              </p:custDataLst>
            </p:nvPr>
          </p:nvSpPr>
          <p:spPr bwMode="auto">
            <a:xfrm>
              <a:off x="726" y="2632"/>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200" b="0">
                <a:solidFill>
                  <a:srgbClr val="000000"/>
                </a:solidFill>
              </a:endParaRPr>
            </a:p>
          </p:txBody>
        </p:sp>
        <p:sp>
          <p:nvSpPr>
            <p:cNvPr id="24615" name="Rectangle 286"/>
            <p:cNvSpPr>
              <a:spLocks noChangeArrowheads="1"/>
            </p:cNvSpPr>
            <p:nvPr>
              <p:custDataLst>
                <p:tags r:id="rId22"/>
              </p:custDataLst>
            </p:nvPr>
          </p:nvSpPr>
          <p:spPr bwMode="auto">
            <a:xfrm>
              <a:off x="973" y="275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429" eaLnBrk="1" hangingPunct="1">
                <a:buClr>
                  <a:srgbClr val="002960"/>
                </a:buClr>
              </a:pPr>
              <a:r>
                <a:rPr lang="en-GB" sz="2000" b="0">
                  <a:solidFill>
                    <a:srgbClr val="969696"/>
                  </a:solidFill>
                </a:rPr>
                <a:t>“Drivers” of management practices</a:t>
              </a:r>
            </a:p>
          </p:txBody>
        </p:sp>
        <p:grpSp>
          <p:nvGrpSpPr>
            <p:cNvPr id="24616" name="Group 23"/>
            <p:cNvGrpSpPr>
              <a:grpSpLocks/>
            </p:cNvGrpSpPr>
            <p:nvPr>
              <p:custDataLst>
                <p:tags r:id="rId23"/>
              </p:custDataLst>
            </p:nvPr>
          </p:nvGrpSpPr>
          <p:grpSpPr bwMode="auto">
            <a:xfrm>
              <a:off x="558" y="2704"/>
              <a:ext cx="343" cy="375"/>
              <a:chOff x="690" y="1158"/>
              <a:chExt cx="486" cy="532"/>
            </a:xfrm>
          </p:grpSpPr>
          <p:sp>
            <p:nvSpPr>
              <p:cNvPr id="24617" name="Oval 24"/>
              <p:cNvSpPr>
                <a:spLocks noChangeArrowheads="1"/>
              </p:cNvSpPr>
              <p:nvPr>
                <p:custDataLst>
                  <p:tags r:id="rId24"/>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200" b="0">
                  <a:solidFill>
                    <a:srgbClr val="000000"/>
                  </a:solidFill>
                </a:endParaRPr>
              </a:p>
            </p:txBody>
          </p:sp>
          <p:sp>
            <p:nvSpPr>
              <p:cNvPr id="293913" name="Oval 25"/>
              <p:cNvSpPr>
                <a:spLocks noChangeArrowheads="1"/>
              </p:cNvSpPr>
              <p:nvPr>
                <p:custDataLst>
                  <p:tags r:id="rId25"/>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eaLnBrk="1" hangingPunct="1">
                  <a:defRPr/>
                </a:pPr>
                <a:endParaRPr lang="en-US" sz="1200" b="0">
                  <a:solidFill>
                    <a:srgbClr val="000000"/>
                  </a:solidFill>
                </a:endParaRPr>
              </a:p>
            </p:txBody>
          </p:sp>
          <p:sp>
            <p:nvSpPr>
              <p:cNvPr id="293914" name="Oval 26"/>
              <p:cNvSpPr>
                <a:spLocks noChangeArrowheads="1"/>
              </p:cNvSpPr>
              <p:nvPr>
                <p:custDataLst>
                  <p:tags r:id="rId26"/>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93915" name="Oval 27"/>
              <p:cNvSpPr>
                <a:spLocks noChangeArrowheads="1"/>
              </p:cNvSpPr>
              <p:nvPr>
                <p:custDataLst>
                  <p:tags r:id="rId27"/>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93916" name="Oval 28"/>
              <p:cNvSpPr>
                <a:spLocks noChangeArrowheads="1"/>
              </p:cNvSpPr>
              <p:nvPr>
                <p:custDataLst>
                  <p:tags r:id="rId28"/>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4622" name="Oval 29"/>
              <p:cNvSpPr>
                <a:spLocks noChangeArrowheads="1"/>
              </p:cNvSpPr>
              <p:nvPr>
                <p:custDataLst>
                  <p:tags r:id="rId29"/>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913429" eaLnBrk="1" hangingPunct="1">
                  <a:buClr>
                    <a:srgbClr val="002960"/>
                  </a:buClr>
                </a:pPr>
                <a:r>
                  <a:rPr lang="en-GB" sz="2000" dirty="0">
                    <a:solidFill>
                      <a:srgbClr val="808080"/>
                    </a:solidFill>
                  </a:rPr>
                  <a:t>3</a:t>
                </a:r>
                <a:endParaRPr lang="en-GB" sz="2000" dirty="0">
                  <a:solidFill>
                    <a:srgbClr val="808080"/>
                  </a:solidFill>
                  <a:cs typeface="Arial Unicode MS" charset="0"/>
                </a:endParaRPr>
              </a:p>
            </p:txBody>
          </p:sp>
        </p:grpSp>
      </p:grpSp>
      <p:grpSp>
        <p:nvGrpSpPr>
          <p:cNvPr id="24583" name="Group 54"/>
          <p:cNvGrpSpPr>
            <a:grpSpLocks/>
          </p:cNvGrpSpPr>
          <p:nvPr/>
        </p:nvGrpSpPr>
        <p:grpSpPr bwMode="auto">
          <a:xfrm>
            <a:off x="903873" y="4656799"/>
            <a:ext cx="7389712" cy="694871"/>
            <a:chOff x="558" y="3272"/>
            <a:chExt cx="4562" cy="429"/>
          </a:xfrm>
        </p:grpSpPr>
        <p:sp>
          <p:nvSpPr>
            <p:cNvPr id="24605" name="Rectangle 30"/>
            <p:cNvSpPr>
              <a:spLocks noChangeArrowheads="1"/>
            </p:cNvSpPr>
            <p:nvPr>
              <p:custDataLst>
                <p:tags r:id="rId12"/>
              </p:custDataLst>
            </p:nvPr>
          </p:nvSpPr>
          <p:spPr bwMode="auto">
            <a:xfrm>
              <a:off x="726" y="3272"/>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200" b="0">
                <a:solidFill>
                  <a:srgbClr val="000000"/>
                </a:solidFill>
              </a:endParaRPr>
            </a:p>
          </p:txBody>
        </p:sp>
        <p:sp>
          <p:nvSpPr>
            <p:cNvPr id="24606" name="Rectangle 286"/>
            <p:cNvSpPr>
              <a:spLocks noChangeArrowheads="1"/>
            </p:cNvSpPr>
            <p:nvPr>
              <p:custDataLst>
                <p:tags r:id="rId13"/>
              </p:custDataLst>
            </p:nvPr>
          </p:nvSpPr>
          <p:spPr bwMode="auto">
            <a:xfrm>
              <a:off x="973" y="3394"/>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429" eaLnBrk="1" hangingPunct="1">
                <a:buClr>
                  <a:srgbClr val="002960"/>
                </a:buClr>
              </a:pPr>
              <a:r>
                <a:rPr lang="en-GB" sz="2000" b="0">
                  <a:solidFill>
                    <a:srgbClr val="969696"/>
                  </a:solidFill>
                </a:rPr>
                <a:t>Implications for policy makers and others</a:t>
              </a:r>
            </a:p>
          </p:txBody>
        </p:sp>
        <p:grpSp>
          <p:nvGrpSpPr>
            <p:cNvPr id="24607" name="Group 32"/>
            <p:cNvGrpSpPr>
              <a:grpSpLocks/>
            </p:cNvGrpSpPr>
            <p:nvPr>
              <p:custDataLst>
                <p:tags r:id="rId14"/>
              </p:custDataLst>
            </p:nvPr>
          </p:nvGrpSpPr>
          <p:grpSpPr bwMode="auto">
            <a:xfrm>
              <a:off x="558" y="3296"/>
              <a:ext cx="343" cy="375"/>
              <a:chOff x="690" y="1158"/>
              <a:chExt cx="486" cy="532"/>
            </a:xfrm>
          </p:grpSpPr>
          <p:sp>
            <p:nvSpPr>
              <p:cNvPr id="24608" name="Oval 33"/>
              <p:cNvSpPr>
                <a:spLocks noChangeArrowheads="1"/>
              </p:cNvSpPr>
              <p:nvPr>
                <p:custDataLst>
                  <p:tags r:id="rId15"/>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200" b="0">
                  <a:solidFill>
                    <a:srgbClr val="000000"/>
                  </a:solidFill>
                </a:endParaRPr>
              </a:p>
            </p:txBody>
          </p:sp>
          <p:sp>
            <p:nvSpPr>
              <p:cNvPr id="293922" name="Oval 34"/>
              <p:cNvSpPr>
                <a:spLocks noChangeArrowheads="1"/>
              </p:cNvSpPr>
              <p:nvPr>
                <p:custDataLst>
                  <p:tags r:id="rId16"/>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eaLnBrk="1" hangingPunct="1">
                  <a:defRPr/>
                </a:pPr>
                <a:endParaRPr lang="en-US" sz="1200" b="0">
                  <a:solidFill>
                    <a:srgbClr val="000000"/>
                  </a:solidFill>
                </a:endParaRPr>
              </a:p>
            </p:txBody>
          </p:sp>
          <p:sp>
            <p:nvSpPr>
              <p:cNvPr id="293923" name="Oval 35"/>
              <p:cNvSpPr>
                <a:spLocks noChangeArrowheads="1"/>
              </p:cNvSpPr>
              <p:nvPr>
                <p:custDataLst>
                  <p:tags r:id="rId17"/>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93924" name="Oval 36"/>
              <p:cNvSpPr>
                <a:spLocks noChangeArrowheads="1"/>
              </p:cNvSpPr>
              <p:nvPr>
                <p:custDataLst>
                  <p:tags r:id="rId18"/>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93925" name="Oval 37"/>
              <p:cNvSpPr>
                <a:spLocks noChangeArrowheads="1"/>
              </p:cNvSpPr>
              <p:nvPr>
                <p:custDataLst>
                  <p:tags r:id="rId19"/>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4613" name="Oval 38"/>
              <p:cNvSpPr>
                <a:spLocks noChangeArrowheads="1"/>
              </p:cNvSpPr>
              <p:nvPr>
                <p:custDataLst>
                  <p:tags r:id="rId20"/>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913429" eaLnBrk="1" hangingPunct="1">
                  <a:buClr>
                    <a:srgbClr val="002960"/>
                  </a:buClr>
                </a:pPr>
                <a:r>
                  <a:rPr lang="en-GB" sz="2000" dirty="0">
                    <a:solidFill>
                      <a:srgbClr val="808080"/>
                    </a:solidFill>
                  </a:rPr>
                  <a:t>4</a:t>
                </a:r>
                <a:endParaRPr lang="en-GB" sz="2000" dirty="0">
                  <a:solidFill>
                    <a:srgbClr val="808080"/>
                  </a:solidFill>
                  <a:cs typeface="Arial Unicode MS" charset="0"/>
                </a:endParaRPr>
              </a:p>
            </p:txBody>
          </p:sp>
        </p:grpSp>
      </p:grpSp>
      <p:grpSp>
        <p:nvGrpSpPr>
          <p:cNvPr id="24585" name="Group 49"/>
          <p:cNvGrpSpPr>
            <a:grpSpLocks/>
          </p:cNvGrpSpPr>
          <p:nvPr>
            <p:custDataLst>
              <p:tags r:id="rId4"/>
            </p:custDataLst>
          </p:nvPr>
        </p:nvGrpSpPr>
        <p:grpSpPr bwMode="auto">
          <a:xfrm>
            <a:off x="897393" y="1511253"/>
            <a:ext cx="7396192" cy="792056"/>
            <a:chOff x="554" y="709"/>
            <a:chExt cx="4566" cy="489"/>
          </a:xfrm>
        </p:grpSpPr>
        <p:sp>
          <p:nvSpPr>
            <p:cNvPr id="293927" name="Rectangle 39"/>
            <p:cNvSpPr>
              <a:spLocks noChangeArrowheads="1"/>
            </p:cNvSpPr>
            <p:nvPr/>
          </p:nvSpPr>
          <p:spPr bwMode="auto">
            <a:xfrm>
              <a:off x="726" y="1119"/>
              <a:ext cx="4394" cy="79"/>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eaLnBrk="1" hangingPunct="1">
                <a:defRPr/>
              </a:pPr>
              <a:endParaRPr lang="en-US" sz="1200" b="0">
                <a:solidFill>
                  <a:srgbClr val="000000"/>
                </a:solidFill>
              </a:endParaRPr>
            </a:p>
          </p:txBody>
        </p:sp>
        <p:sp>
          <p:nvSpPr>
            <p:cNvPr id="24587" name="Rectangle 40"/>
            <p:cNvSpPr>
              <a:spLocks noChangeArrowheads="1"/>
            </p:cNvSpPr>
            <p:nvPr/>
          </p:nvSpPr>
          <p:spPr bwMode="auto">
            <a:xfrm>
              <a:off x="726" y="709"/>
              <a:ext cx="4394" cy="4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200" b="0">
                <a:solidFill>
                  <a:srgbClr val="000000"/>
                </a:solidFill>
              </a:endParaRPr>
            </a:p>
          </p:txBody>
        </p:sp>
        <p:sp>
          <p:nvSpPr>
            <p:cNvPr id="24588" name="Rectangle 286"/>
            <p:cNvSpPr>
              <a:spLocks noChangeArrowheads="1"/>
            </p:cNvSpPr>
            <p:nvPr>
              <p:custDataLst>
                <p:tags r:id="rId5"/>
              </p:custDataLst>
            </p:nvPr>
          </p:nvSpPr>
          <p:spPr bwMode="auto">
            <a:xfrm>
              <a:off x="973" y="82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429" eaLnBrk="1" hangingPunct="1">
                <a:buClr>
                  <a:srgbClr val="002960"/>
                </a:buClr>
              </a:pPr>
              <a:r>
                <a:rPr lang="en-GB" sz="2000">
                  <a:solidFill>
                    <a:srgbClr val="000000"/>
                  </a:solidFill>
                </a:rPr>
                <a:t>Measuring management practices in healthcare</a:t>
              </a:r>
            </a:p>
          </p:txBody>
        </p:sp>
        <p:grpSp>
          <p:nvGrpSpPr>
            <p:cNvPr id="24589" name="Group 42"/>
            <p:cNvGrpSpPr>
              <a:grpSpLocks/>
            </p:cNvGrpSpPr>
            <p:nvPr/>
          </p:nvGrpSpPr>
          <p:grpSpPr bwMode="auto">
            <a:xfrm>
              <a:off x="554" y="770"/>
              <a:ext cx="343" cy="375"/>
              <a:chOff x="404" y="818"/>
              <a:chExt cx="343" cy="375"/>
            </a:xfrm>
          </p:grpSpPr>
          <p:sp>
            <p:nvSpPr>
              <p:cNvPr id="24590" name="Oval 43"/>
              <p:cNvSpPr>
                <a:spLocks noChangeArrowheads="1"/>
              </p:cNvSpPr>
              <p:nvPr>
                <p:custDataLst>
                  <p:tags r:id="rId6"/>
                </p:custDataLst>
              </p:nvPr>
            </p:nvSpPr>
            <p:spPr bwMode="gray">
              <a:xfrm rot="-772996">
                <a:off x="425" y="1046"/>
                <a:ext cx="284" cy="147"/>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200" b="0">
                  <a:solidFill>
                    <a:srgbClr val="000000"/>
                  </a:solidFill>
                </a:endParaRPr>
              </a:p>
            </p:txBody>
          </p:sp>
          <p:sp>
            <p:nvSpPr>
              <p:cNvPr id="293932" name="Oval 44"/>
              <p:cNvSpPr>
                <a:spLocks noChangeArrowheads="1"/>
              </p:cNvSpPr>
              <p:nvPr>
                <p:custDataLst>
                  <p:tags r:id="rId7"/>
                </p:custDataLst>
              </p:nvPr>
            </p:nvSpPr>
            <p:spPr bwMode="gray">
              <a:xfrm>
                <a:off x="404" y="818"/>
                <a:ext cx="343" cy="344"/>
              </a:xfrm>
              <a:prstGeom prst="ellipse">
                <a:avLst/>
              </a:prstGeom>
              <a:gradFill rotWithShape="1">
                <a:gsLst>
                  <a:gs pos="0">
                    <a:schemeClr val="accent1">
                      <a:gamma/>
                      <a:shade val="69804"/>
                      <a:invGamma/>
                    </a:schemeClr>
                  </a:gs>
                  <a:gs pos="100000">
                    <a:schemeClr val="accent1"/>
                  </a:gs>
                </a:gsLst>
                <a:lin ang="5400000" scaled="1"/>
              </a:gradFill>
              <a:ln w="9525">
                <a:noFill/>
                <a:round/>
                <a:headEnd/>
                <a:tailEnd/>
              </a:ln>
              <a:effectLst/>
            </p:spPr>
            <p:txBody>
              <a:bodyPr wrap="none" anchor="ctr"/>
              <a:lstStyle/>
              <a:p>
                <a:pPr eaLnBrk="1" hangingPunct="1">
                  <a:defRPr/>
                </a:pPr>
                <a:endParaRPr lang="en-US" sz="1200" b="0">
                  <a:solidFill>
                    <a:srgbClr val="000000"/>
                  </a:solidFill>
                </a:endParaRPr>
              </a:p>
            </p:txBody>
          </p:sp>
          <p:sp>
            <p:nvSpPr>
              <p:cNvPr id="293933" name="Oval 45"/>
              <p:cNvSpPr>
                <a:spLocks noChangeArrowheads="1"/>
              </p:cNvSpPr>
              <p:nvPr>
                <p:custDataLst>
                  <p:tags r:id="rId8"/>
                </p:custDataLst>
              </p:nvPr>
            </p:nvSpPr>
            <p:spPr bwMode="gray">
              <a:xfrm>
                <a:off x="408" y="820"/>
                <a:ext cx="334" cy="333"/>
              </a:xfrm>
              <a:prstGeom prst="ellipse">
                <a:avLst/>
              </a:prstGeom>
              <a:gradFill rotWithShape="1">
                <a:gsLst>
                  <a:gs pos="0">
                    <a:schemeClr val="accent1">
                      <a:alpha val="0"/>
                    </a:schemeClr>
                  </a:gs>
                  <a:gs pos="100000">
                    <a:schemeClr val="accent1">
                      <a:gamma/>
                      <a:tint val="60392"/>
                      <a:invGamma/>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93934" name="Oval 46"/>
              <p:cNvSpPr>
                <a:spLocks noChangeArrowheads="1"/>
              </p:cNvSpPr>
              <p:nvPr>
                <p:custDataLst>
                  <p:tags r:id="rId9"/>
                </p:custDataLst>
              </p:nvPr>
            </p:nvSpPr>
            <p:spPr bwMode="gray">
              <a:xfrm>
                <a:off x="418" y="822"/>
                <a:ext cx="315" cy="313"/>
              </a:xfrm>
              <a:prstGeom prst="ellipse">
                <a:avLst/>
              </a:prstGeom>
              <a:gradFill rotWithShape="1">
                <a:gsLst>
                  <a:gs pos="0">
                    <a:schemeClr val="accent1">
                      <a:gamma/>
                      <a:shade val="95294"/>
                      <a:invGamma/>
                    </a:schemeClr>
                  </a:gs>
                  <a:gs pos="100000">
                    <a:schemeClr val="accent1">
                      <a:alpha val="4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93935" name="Oval 47"/>
              <p:cNvSpPr>
                <a:spLocks noChangeArrowheads="1"/>
              </p:cNvSpPr>
              <p:nvPr>
                <p:custDataLst>
                  <p:tags r:id="rId10"/>
                </p:custDataLst>
              </p:nvPr>
            </p:nvSpPr>
            <p:spPr bwMode="gray">
              <a:xfrm>
                <a:off x="434" y="826"/>
                <a:ext cx="282" cy="252"/>
              </a:xfrm>
              <a:prstGeom prst="ellipse">
                <a:avLst/>
              </a:prstGeom>
              <a:gradFill rotWithShape="1">
                <a:gsLst>
                  <a:gs pos="0">
                    <a:schemeClr val="accent1">
                      <a:gamma/>
                      <a:tint val="34902"/>
                      <a:invGamma/>
                    </a:schemeClr>
                  </a:gs>
                  <a:gs pos="100000">
                    <a:schemeClr val="accent1">
                      <a:alpha val="38000"/>
                    </a:schemeClr>
                  </a:gs>
                </a:gsLst>
                <a:lin ang="5400000" scaled="1"/>
              </a:gradFill>
              <a:ln w="9525">
                <a:noFill/>
                <a:round/>
                <a:headEnd/>
                <a:tailEnd/>
              </a:ln>
              <a:effectLst/>
            </p:spPr>
            <p:txBody>
              <a:bodyPr vert="eaVert" wrap="none" anchor="ctr"/>
              <a:lstStyle/>
              <a:p>
                <a:pPr eaLnBrk="1" hangingPunct="1">
                  <a:defRPr/>
                </a:pPr>
                <a:endParaRPr lang="en-US" sz="1200" b="0">
                  <a:solidFill>
                    <a:srgbClr val="000000"/>
                  </a:solidFill>
                </a:endParaRPr>
              </a:p>
            </p:txBody>
          </p:sp>
          <p:sp>
            <p:nvSpPr>
              <p:cNvPr id="24595" name="Oval 48"/>
              <p:cNvSpPr>
                <a:spLocks noChangeArrowheads="1"/>
              </p:cNvSpPr>
              <p:nvPr>
                <p:custDataLst>
                  <p:tags r:id="rId11"/>
                </p:custDataLst>
              </p:nvPr>
            </p:nvSpPr>
            <p:spPr bwMode="gray">
              <a:xfrm>
                <a:off x="514" y="925"/>
                <a:ext cx="122" cy="12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913429" eaLnBrk="1" hangingPunct="1">
                  <a:buClr>
                    <a:srgbClr val="002960"/>
                  </a:buClr>
                </a:pPr>
                <a:r>
                  <a:rPr lang="en-GB" sz="2000" dirty="0">
                    <a:solidFill>
                      <a:srgbClr val="000000"/>
                    </a:solidFill>
                  </a:rPr>
                  <a:t>1</a:t>
                </a:r>
                <a:endParaRPr lang="en-GB" sz="2000" dirty="0">
                  <a:solidFill>
                    <a:srgbClr val="000000"/>
                  </a:solidFill>
                  <a:cs typeface="Arial Unicode MS" charset="0"/>
                </a:endParaRPr>
              </a:p>
            </p:txBody>
          </p:sp>
        </p:grpSp>
      </p:grpSp>
    </p:spTree>
    <p:extLst>
      <p:ext uri="{BB962C8B-B14F-4D97-AF65-F5344CB8AC3E}">
        <p14:creationId xmlns:p14="http://schemas.microsoft.com/office/powerpoint/2010/main" val="42300644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52401" y="559319"/>
            <a:ext cx="8776160" cy="632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691" rIns="91382" bIns="45691">
            <a:spAutoFit/>
          </a:bodyPr>
          <a:lstStyle>
            <a:lvl1pPr marL="227013" indent="-227013" defTabSz="912813" eaLnBrk="0" hangingPunct="0">
              <a:defRPr>
                <a:solidFill>
                  <a:schemeClr val="tx1"/>
                </a:solidFill>
                <a:latin typeface="Arial" charset="0"/>
              </a:defRPr>
            </a:lvl1pPr>
            <a:lvl2pPr marL="341313" indent="179388"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25000"/>
              </a:spcBef>
            </a:pPr>
            <a:r>
              <a:rPr lang="en-GB" sz="2300" dirty="0">
                <a:solidFill>
                  <a:prstClr val="black"/>
                </a:solidFill>
                <a:latin typeface="Arial" pitchFamily="34" charset="0"/>
                <a:ea typeface="ＭＳ Ｐゴシック" pitchFamily="-112" charset="-128"/>
                <a:cs typeface="Arial" pitchFamily="34" charset="0"/>
              </a:rPr>
              <a:t>1) Developing management questions</a:t>
            </a:r>
          </a:p>
          <a:p>
            <a:pPr lvl="1" eaLnBrk="1" hangingPunct="1">
              <a:spcBef>
                <a:spcPct val="25000"/>
              </a:spcBef>
              <a:buFontTx/>
              <a:buChar char="•"/>
            </a:pPr>
            <a:r>
              <a:rPr lang="en-GB" sz="2300" b="0" dirty="0" smtClean="0">
                <a:solidFill>
                  <a:srgbClr val="000000"/>
                </a:solidFill>
                <a:latin typeface="Arial" pitchFamily="34" charset="0"/>
                <a:cs typeface="Arial" pitchFamily="34" charset="0"/>
              </a:rPr>
              <a:t>21 </a:t>
            </a:r>
            <a:r>
              <a:rPr lang="en-GB" sz="2300" b="0" dirty="0">
                <a:solidFill>
                  <a:srgbClr val="000000"/>
                </a:solidFill>
                <a:latin typeface="Arial" pitchFamily="34" charset="0"/>
                <a:cs typeface="Arial" pitchFamily="34" charset="0"/>
              </a:rPr>
              <a:t>practice scorecard: “lean</a:t>
            </a:r>
            <a:r>
              <a:rPr lang="en-GB" sz="2300" b="0" dirty="0" smtClean="0">
                <a:solidFill>
                  <a:srgbClr val="000000"/>
                </a:solidFill>
                <a:latin typeface="Arial" pitchFamily="34" charset="0"/>
                <a:cs typeface="Arial" pitchFamily="34" charset="0"/>
              </a:rPr>
              <a:t>” operations, </a:t>
            </a:r>
            <a:r>
              <a:rPr lang="en-GB" sz="2300" b="0" dirty="0">
                <a:solidFill>
                  <a:srgbClr val="000000"/>
                </a:solidFill>
                <a:latin typeface="Arial" pitchFamily="34" charset="0"/>
                <a:cs typeface="Arial" pitchFamily="34" charset="0"/>
              </a:rPr>
              <a:t>monitoring, targets &amp; incentives</a:t>
            </a:r>
            <a:endParaRPr lang="en-GB" sz="2300" b="0" i="1" dirty="0">
              <a:solidFill>
                <a:prstClr val="black"/>
              </a:solidFill>
              <a:latin typeface="Arial" pitchFamily="34" charset="0"/>
              <a:cs typeface="Arial" pitchFamily="34" charset="0"/>
            </a:endParaRPr>
          </a:p>
          <a:p>
            <a:pPr lvl="1" eaLnBrk="1" hangingPunct="1">
              <a:spcBef>
                <a:spcPct val="25000"/>
              </a:spcBef>
              <a:buFontTx/>
              <a:buChar char="•"/>
            </a:pPr>
            <a:r>
              <a:rPr lang="en-GB" sz="2300" b="0" dirty="0">
                <a:solidFill>
                  <a:prstClr val="black"/>
                </a:solidFill>
                <a:latin typeface="Arial" pitchFamily="34" charset="0"/>
                <a:ea typeface="ＭＳ Ｐゴシック" pitchFamily="-112" charset="-128"/>
                <a:cs typeface="Arial" pitchFamily="34" charset="0"/>
              </a:rPr>
              <a:t> Interviewed managers &amp; doctors in </a:t>
            </a:r>
            <a:r>
              <a:rPr lang="en-GB" sz="2300" b="0" dirty="0" smtClean="0">
                <a:solidFill>
                  <a:prstClr val="black"/>
                </a:solidFill>
                <a:latin typeface="Arial" pitchFamily="34" charset="0"/>
                <a:ea typeface="ＭＳ Ｐゴシック" pitchFamily="-112" charset="-128"/>
                <a:cs typeface="Arial" pitchFamily="34" charset="0"/>
              </a:rPr>
              <a:t>orthopaedics </a:t>
            </a:r>
            <a:r>
              <a:rPr lang="en-GB" sz="2300" b="0" dirty="0">
                <a:solidFill>
                  <a:prstClr val="black"/>
                </a:solidFill>
                <a:latin typeface="Arial" pitchFamily="34" charset="0"/>
                <a:ea typeface="ＭＳ Ｐゴシック" pitchFamily="-112" charset="-128"/>
                <a:cs typeface="Arial" pitchFamily="34" charset="0"/>
              </a:rPr>
              <a:t>&amp; cardiology for ~1 hour</a:t>
            </a:r>
            <a:br>
              <a:rPr lang="en-GB" sz="2300" b="0" dirty="0">
                <a:solidFill>
                  <a:prstClr val="black"/>
                </a:solidFill>
                <a:latin typeface="Arial" pitchFamily="34" charset="0"/>
                <a:ea typeface="ＭＳ Ｐゴシック" pitchFamily="-112" charset="-128"/>
                <a:cs typeface="Arial" pitchFamily="34" charset="0"/>
              </a:rPr>
            </a:br>
            <a:endParaRPr lang="en-GB" sz="2300" dirty="0">
              <a:solidFill>
                <a:prstClr val="black"/>
              </a:solidFill>
              <a:latin typeface="Arial" pitchFamily="34" charset="0"/>
              <a:ea typeface="ＭＳ Ｐゴシック" pitchFamily="-112" charset="-128"/>
              <a:cs typeface="Arial" pitchFamily="34" charset="0"/>
            </a:endParaRPr>
          </a:p>
          <a:p>
            <a:pPr eaLnBrk="1" hangingPunct="1">
              <a:spcBef>
                <a:spcPct val="25000"/>
              </a:spcBef>
            </a:pPr>
            <a:r>
              <a:rPr lang="en-GB" sz="2300" dirty="0">
                <a:solidFill>
                  <a:prstClr val="black"/>
                </a:solidFill>
                <a:latin typeface="Arial" pitchFamily="34" charset="0"/>
                <a:ea typeface="ＭＳ Ｐゴシック" pitchFamily="-112" charset="-128"/>
                <a:cs typeface="Arial" pitchFamily="34" charset="0"/>
              </a:rPr>
              <a:t>2) Getting hospitals to participate in the interview</a:t>
            </a:r>
          </a:p>
          <a:p>
            <a:pPr lvl="1" eaLnBrk="1" hangingPunct="1">
              <a:spcBef>
                <a:spcPct val="25000"/>
              </a:spcBef>
              <a:buFontTx/>
              <a:buChar char="•"/>
            </a:pPr>
            <a:r>
              <a:rPr lang="en-GB" sz="2300" b="0" dirty="0">
                <a:solidFill>
                  <a:prstClr val="black"/>
                </a:solidFill>
                <a:latin typeface="Arial" pitchFamily="34" charset="0"/>
                <a:ea typeface="ＭＳ Ｐゴシック" pitchFamily="-112" charset="-128"/>
                <a:cs typeface="Arial" pitchFamily="34" charset="0"/>
              </a:rPr>
              <a:t>Performance indicators from external sources (not interview)</a:t>
            </a:r>
          </a:p>
          <a:p>
            <a:pPr lvl="1" eaLnBrk="1" hangingPunct="1">
              <a:spcBef>
                <a:spcPct val="25000"/>
              </a:spcBef>
              <a:buFontTx/>
              <a:buChar char="•"/>
            </a:pPr>
            <a:r>
              <a:rPr lang="en-GB" sz="2300" b="0" dirty="0">
                <a:solidFill>
                  <a:prstClr val="black"/>
                </a:solidFill>
                <a:latin typeface="Arial" pitchFamily="34" charset="0"/>
                <a:ea typeface="ＭＳ Ｐゴシック" pitchFamily="-112" charset="-128"/>
                <a:cs typeface="Arial" pitchFamily="34" charset="0"/>
              </a:rPr>
              <a:t>Endorsement letters from Department of Health etc.</a:t>
            </a:r>
          </a:p>
          <a:p>
            <a:pPr lvl="1" eaLnBrk="1" hangingPunct="1">
              <a:spcBef>
                <a:spcPct val="25000"/>
              </a:spcBef>
              <a:buFontTx/>
              <a:buChar char="•"/>
            </a:pPr>
            <a:r>
              <a:rPr lang="en-GB" sz="2300" b="0" dirty="0">
                <a:solidFill>
                  <a:prstClr val="black"/>
                </a:solidFill>
                <a:latin typeface="Arial" pitchFamily="34" charset="0"/>
                <a:ea typeface="ＭＳ Ｐゴシック" pitchFamily="-112" charset="-128"/>
                <a:cs typeface="Arial" pitchFamily="34" charset="0"/>
              </a:rPr>
              <a:t>Run by </a:t>
            </a:r>
            <a:r>
              <a:rPr lang="en-GB" sz="2300" b="0" dirty="0" smtClean="0">
                <a:solidFill>
                  <a:prstClr val="black"/>
                </a:solidFill>
                <a:latin typeface="Arial" pitchFamily="34" charset="0"/>
                <a:ea typeface="ＭＳ Ｐゴシック" pitchFamily="-112" charset="-128"/>
                <a:cs typeface="Arial" pitchFamily="34" charset="0"/>
              </a:rPr>
              <a:t>MBA </a:t>
            </a:r>
            <a:r>
              <a:rPr lang="en-GB" sz="2300" b="0" dirty="0">
                <a:solidFill>
                  <a:prstClr val="black"/>
                </a:solidFill>
                <a:latin typeface="Arial" pitchFamily="34" charset="0"/>
                <a:ea typeface="ＭＳ Ｐゴシック" pitchFamily="-112" charset="-128"/>
                <a:cs typeface="Arial" pitchFamily="34" charset="0"/>
              </a:rPr>
              <a:t>and </a:t>
            </a:r>
            <a:r>
              <a:rPr lang="en-GB" sz="2300" b="0" dirty="0" smtClean="0">
                <a:solidFill>
                  <a:prstClr val="black"/>
                </a:solidFill>
                <a:latin typeface="Arial" pitchFamily="34" charset="0"/>
                <a:ea typeface="ＭＳ Ｐゴシック" pitchFamily="-112" charset="-128"/>
                <a:cs typeface="Arial" pitchFamily="34" charset="0"/>
              </a:rPr>
              <a:t>MD students over summer 2009</a:t>
            </a:r>
            <a:endParaRPr lang="en-GB" sz="2300" b="0" dirty="0">
              <a:solidFill>
                <a:prstClr val="black"/>
              </a:solidFill>
              <a:latin typeface="Arial" pitchFamily="34" charset="0"/>
              <a:ea typeface="ＭＳ Ｐゴシック" pitchFamily="-112" charset="-128"/>
              <a:cs typeface="Arial" pitchFamily="34" charset="0"/>
            </a:endParaRPr>
          </a:p>
          <a:p>
            <a:pPr lvl="1" eaLnBrk="1" hangingPunct="1">
              <a:spcBef>
                <a:spcPct val="25000"/>
              </a:spcBef>
              <a:buFontTx/>
              <a:buChar char="•"/>
            </a:pPr>
            <a:endParaRPr lang="en-GB" sz="2300" b="0" dirty="0">
              <a:solidFill>
                <a:prstClr val="black"/>
              </a:solidFill>
              <a:latin typeface="Arial" pitchFamily="34" charset="0"/>
              <a:ea typeface="ＭＳ Ｐゴシック" pitchFamily="-112" charset="-128"/>
              <a:cs typeface="Arial" pitchFamily="34" charset="0"/>
            </a:endParaRPr>
          </a:p>
          <a:p>
            <a:pPr eaLnBrk="1" hangingPunct="1">
              <a:lnSpc>
                <a:spcPct val="50000"/>
              </a:lnSpc>
              <a:spcBef>
                <a:spcPct val="25000"/>
              </a:spcBef>
            </a:pPr>
            <a:r>
              <a:rPr lang="en-GB" sz="2300" dirty="0">
                <a:solidFill>
                  <a:prstClr val="black"/>
                </a:solidFill>
                <a:latin typeface="Arial" pitchFamily="34" charset="0"/>
                <a:ea typeface="ＭＳ Ｐゴシック" pitchFamily="-112" charset="-128"/>
                <a:cs typeface="Arial" pitchFamily="34" charset="0"/>
              </a:rPr>
              <a:t>3) Obtaining unbiased responses (</a:t>
            </a:r>
            <a:r>
              <a:rPr lang="en-GB" sz="2300" u="sng" dirty="0">
                <a:solidFill>
                  <a:prstClr val="black"/>
                </a:solidFill>
                <a:latin typeface="Arial" pitchFamily="34" charset="0"/>
                <a:ea typeface="ＭＳ Ｐゴシック" pitchFamily="-112" charset="-128"/>
                <a:cs typeface="Arial" pitchFamily="34" charset="0"/>
              </a:rPr>
              <a:t>“Double-blind”</a:t>
            </a:r>
            <a:r>
              <a:rPr lang="en-GB" sz="2300" dirty="0">
                <a:solidFill>
                  <a:prstClr val="black"/>
                </a:solidFill>
                <a:latin typeface="Arial" pitchFamily="34" charset="0"/>
                <a:ea typeface="ＭＳ Ｐゴシック" pitchFamily="-112" charset="-128"/>
                <a:cs typeface="Arial" pitchFamily="34" charset="0"/>
              </a:rPr>
              <a:t>)</a:t>
            </a:r>
          </a:p>
          <a:p>
            <a:pPr lvl="1" eaLnBrk="1" hangingPunct="1">
              <a:spcBef>
                <a:spcPct val="25000"/>
              </a:spcBef>
              <a:buFontTx/>
              <a:buChar char="•"/>
            </a:pPr>
            <a:r>
              <a:rPr lang="en-GB" sz="2300" b="0" dirty="0">
                <a:solidFill>
                  <a:prstClr val="black"/>
                </a:solidFill>
                <a:latin typeface="Arial" pitchFamily="34" charset="0"/>
                <a:ea typeface="ＭＳ Ｐゴシック" pitchFamily="-112" charset="-128"/>
                <a:cs typeface="Arial" pitchFamily="34" charset="0"/>
              </a:rPr>
              <a:t>Interviewers do not know the hospital’s performance</a:t>
            </a:r>
          </a:p>
          <a:p>
            <a:pPr lvl="1" eaLnBrk="1" hangingPunct="1">
              <a:spcBef>
                <a:spcPct val="25000"/>
              </a:spcBef>
              <a:buFontTx/>
              <a:buChar char="•"/>
            </a:pPr>
            <a:r>
              <a:rPr lang="en-GB" sz="2300" b="0" dirty="0">
                <a:solidFill>
                  <a:prstClr val="black"/>
                </a:solidFill>
                <a:latin typeface="Arial" pitchFamily="34" charset="0"/>
                <a:ea typeface="ＭＳ Ｐゴシック" pitchFamily="-112" charset="-128"/>
                <a:cs typeface="Arial" pitchFamily="34" charset="0"/>
              </a:rPr>
              <a:t>Interviewees are not informed (in advance) they are scored</a:t>
            </a:r>
          </a:p>
          <a:p>
            <a:pPr lvl="1" eaLnBrk="1" hangingPunct="1">
              <a:spcBef>
                <a:spcPct val="25000"/>
              </a:spcBef>
              <a:buFontTx/>
              <a:buChar char="•"/>
            </a:pPr>
            <a:endParaRPr lang="en-GB" sz="2300" b="0" dirty="0">
              <a:solidFill>
                <a:prstClr val="black"/>
              </a:solidFill>
              <a:latin typeface="Arial" pitchFamily="34" charset="0"/>
              <a:ea typeface="ＭＳ Ｐゴシック" pitchFamily="-112" charset="-128"/>
              <a:cs typeface="Arial" pitchFamily="34" charset="0"/>
            </a:endParaRPr>
          </a:p>
        </p:txBody>
      </p:sp>
      <p:sp>
        <p:nvSpPr>
          <p:cNvPr id="479235" name="Rectangle 3"/>
          <p:cNvSpPr>
            <a:spLocks noChangeArrowheads="1"/>
          </p:cNvSpPr>
          <p:nvPr/>
        </p:nvSpPr>
        <p:spPr bwMode="auto">
          <a:xfrm>
            <a:off x="34929" y="4973456"/>
            <a:ext cx="9036050" cy="159604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1" rIns="91402" bIns="45701" anchor="ctr"/>
          <a:lstStyle/>
          <a:p>
            <a:pPr eaLnBrk="1" hangingPunct="1"/>
            <a:endParaRPr lang="en-US" sz="1800" b="0" dirty="0">
              <a:solidFill>
                <a:prstClr val="black"/>
              </a:solidFill>
              <a:latin typeface="Calibri" pitchFamily="34" charset="0"/>
              <a:cs typeface="Arial" charset="0"/>
            </a:endParaRPr>
          </a:p>
        </p:txBody>
      </p:sp>
      <p:sp>
        <p:nvSpPr>
          <p:cNvPr id="479236" name="Rectangle 4"/>
          <p:cNvSpPr>
            <a:spLocks noChangeArrowheads="1"/>
          </p:cNvSpPr>
          <p:nvPr/>
        </p:nvSpPr>
        <p:spPr bwMode="auto">
          <a:xfrm>
            <a:off x="68179" y="2962752"/>
            <a:ext cx="9036050" cy="183169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1" rIns="91402" bIns="45701" anchor="ctr"/>
          <a:lstStyle/>
          <a:p>
            <a:pPr eaLnBrk="1" hangingPunct="1"/>
            <a:endParaRPr lang="en-US" sz="1800" b="0" dirty="0">
              <a:solidFill>
                <a:prstClr val="black"/>
              </a:solidFill>
              <a:latin typeface="Calibri" pitchFamily="34" charset="0"/>
              <a:cs typeface="Arial" charset="0"/>
            </a:endParaRPr>
          </a:p>
        </p:txBody>
      </p:sp>
      <p:sp>
        <p:nvSpPr>
          <p:cNvPr id="479237" name="Rectangle 5"/>
          <p:cNvSpPr>
            <a:spLocks noChangeArrowheads="1"/>
          </p:cNvSpPr>
          <p:nvPr/>
        </p:nvSpPr>
        <p:spPr bwMode="auto">
          <a:xfrm>
            <a:off x="34929" y="595833"/>
            <a:ext cx="9036050" cy="199040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1" rIns="91402" bIns="45701" anchor="ctr"/>
          <a:lstStyle/>
          <a:p>
            <a:pPr eaLnBrk="1" hangingPunct="1"/>
            <a:endParaRPr lang="en-US" sz="1800" b="0" dirty="0">
              <a:solidFill>
                <a:prstClr val="black"/>
              </a:solidFill>
              <a:latin typeface="Calibri" pitchFamily="34" charset="0"/>
              <a:cs typeface="Arial" charset="0"/>
            </a:endParaRPr>
          </a:p>
        </p:txBody>
      </p:sp>
      <p:sp>
        <p:nvSpPr>
          <p:cNvPr id="8199" name="Text Box 6"/>
          <p:cNvSpPr txBox="1">
            <a:spLocks noChangeArrowheads="1"/>
          </p:cNvSpPr>
          <p:nvPr/>
        </p:nvSpPr>
        <p:spPr bwMode="auto">
          <a:xfrm>
            <a:off x="2775" y="76204"/>
            <a:ext cx="924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82" tIns="45691" rIns="91382" bIns="45691" anchor="ct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sz="3200" dirty="0">
                <a:solidFill>
                  <a:prstClr val="black"/>
                </a:solidFill>
                <a:latin typeface="Arial" pitchFamily="34" charset="0"/>
                <a:ea typeface="ＭＳ Ｐゴシック" pitchFamily="-112" charset="-128"/>
                <a:cs typeface="Arial" pitchFamily="34" charset="0"/>
              </a:rPr>
              <a:t>THE MANAGEMENT SURVEY METHODOLOGY</a:t>
            </a:r>
          </a:p>
        </p:txBody>
      </p:sp>
    </p:spTree>
    <p:extLst>
      <p:ext uri="{BB962C8B-B14F-4D97-AF65-F5344CB8AC3E}">
        <p14:creationId xmlns:p14="http://schemas.microsoft.com/office/powerpoint/2010/main" val="1757970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7923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7923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7923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79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animBg="1"/>
      <p:bldP spid="479236" grpId="0" animBg="1"/>
      <p:bldP spid="479236" grpId="1" animBg="1"/>
      <p:bldP spid="479237" grpId="0" animBg="1"/>
      <p:bldP spid="47923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2" name="Group 22"/>
          <p:cNvGraphicFramePr>
            <a:graphicFrameLocks noGrp="1"/>
          </p:cNvGraphicFramePr>
          <p:nvPr>
            <p:ph idx="4294967295"/>
            <p:extLst>
              <p:ext uri="{D42A27DB-BD31-4B8C-83A1-F6EECF244321}">
                <p14:modId xmlns:p14="http://schemas.microsoft.com/office/powerpoint/2010/main" val="1658154705"/>
              </p:ext>
            </p:extLst>
          </p:nvPr>
        </p:nvGraphicFramePr>
        <p:xfrm>
          <a:off x="20641" y="2000252"/>
          <a:ext cx="9096375" cy="4538581"/>
        </p:xfrm>
        <a:graphic>
          <a:graphicData uri="http://schemas.openxmlformats.org/drawingml/2006/table">
            <a:tbl>
              <a:tblPr/>
              <a:tblGrid>
                <a:gridCol w="1023937"/>
                <a:gridCol w="2854325"/>
                <a:gridCol w="2822575"/>
                <a:gridCol w="2395538"/>
              </a:tblGrid>
              <a:tr h="4538581">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rPr>
                        <a:t>Score</a:t>
                      </a: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latin typeface="Arial" pitchFamily="34" charset="0"/>
                          <a:cs typeface="Arial" pitchFamily="34" charset="0"/>
                        </a:rPr>
                        <a:t>(1): Layout of hospital and organisation of workplace is not conducive to patient flow, e.g., ward is on different level from theatre, or consumables are often not available in the right place at the right time</a:t>
                      </a:r>
                      <a:r>
                        <a:rPr kumimoji="0" lang="en-US" sz="2200" b="1" i="0" u="none" strike="noStrike" cap="none" normalizeH="0" baseline="0" dirty="0" smtClean="0">
                          <a:ln>
                            <a:noFill/>
                          </a:ln>
                          <a:solidFill>
                            <a:schemeClr val="tx1"/>
                          </a:solidFill>
                          <a:effectLst/>
                          <a:latin typeface="Arial" pitchFamily="34" charset="0"/>
                          <a:cs typeface="Arial" pitchFamily="34" charset="0"/>
                        </a:rPr>
                        <a:t> </a:t>
                      </a:r>
                      <a:endParaRPr kumimoji="0" lang="en-GB" sz="2200" b="1" i="0" u="none" strike="noStrike" cap="none" normalizeH="0" baseline="0" dirty="0" smtClean="0">
                        <a:ln>
                          <a:noFill/>
                        </a:ln>
                        <a:solidFill>
                          <a:schemeClr val="tx1"/>
                        </a:solidFill>
                        <a:effectLst/>
                        <a:latin typeface="Arial" pitchFamily="34" charset="0"/>
                        <a:cs typeface="Arial" pitchFamily="34" charset="0"/>
                      </a:endParaRP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latin typeface="Arial" pitchFamily="34" charset="0"/>
                          <a:cs typeface="Arial" pitchFamily="34" charset="0"/>
                        </a:rPr>
                        <a:t>(3): Layout of hospital has been thought through and optimised as far as possible; but workplace organisation is not regularly challenged (and changed)</a:t>
                      </a: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latin typeface="Arial" pitchFamily="34" charset="0"/>
                          <a:cs typeface="Arial" pitchFamily="34" charset="0"/>
                        </a:rPr>
                        <a:t>(5): Hospital layout has been configured to optimize patient flow; workplace organization is challenged regularly and changed when needed </a:t>
                      </a: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25" name="Text Box 11"/>
          <p:cNvSpPr txBox="1">
            <a:spLocks noChangeArrowheads="1"/>
          </p:cNvSpPr>
          <p:nvPr/>
        </p:nvSpPr>
        <p:spPr bwMode="auto">
          <a:xfrm>
            <a:off x="74613" y="-6346"/>
            <a:ext cx="9302750" cy="58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91" rIns="91382" bIns="45691">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dirty="0">
                <a:solidFill>
                  <a:prstClr val="black"/>
                </a:solidFill>
                <a:latin typeface="Arial" pitchFamily="34" charset="0"/>
                <a:cs typeface="Arial" pitchFamily="34" charset="0"/>
              </a:rPr>
              <a:t>Q1 LEAN OPERATIONS – layout of patient flow</a:t>
            </a:r>
          </a:p>
        </p:txBody>
      </p:sp>
      <p:sp>
        <p:nvSpPr>
          <p:cNvPr id="481292" name="Rectangle 12"/>
          <p:cNvSpPr>
            <a:spLocks noChangeArrowheads="1"/>
          </p:cNvSpPr>
          <p:nvPr/>
        </p:nvSpPr>
        <p:spPr bwMode="auto">
          <a:xfrm>
            <a:off x="1063629" y="1955800"/>
            <a:ext cx="2771775" cy="4576763"/>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1" rIns="91402" bIns="45701" anchor="ctr"/>
          <a:lstStyle/>
          <a:p>
            <a:pPr eaLnBrk="1" hangingPunct="1"/>
            <a:endParaRPr lang="en-US" sz="1800" b="0">
              <a:solidFill>
                <a:prstClr val="black"/>
              </a:solidFill>
              <a:latin typeface="Calibri" pitchFamily="34" charset="0"/>
              <a:cs typeface="Arial" charset="0"/>
            </a:endParaRPr>
          </a:p>
        </p:txBody>
      </p:sp>
      <p:sp>
        <p:nvSpPr>
          <p:cNvPr id="9228" name="TextBox 6"/>
          <p:cNvSpPr txBox="1">
            <a:spLocks noChangeArrowheads="1"/>
          </p:cNvSpPr>
          <p:nvPr/>
        </p:nvSpPr>
        <p:spPr bwMode="auto">
          <a:xfrm>
            <a:off x="74613" y="517529"/>
            <a:ext cx="9085262" cy="103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1" rIns="91402" bIns="45701">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4938" lvl="1" indent="-298323" eaLnBrk="1" hangingPunct="1">
              <a:buFont typeface="Arial" pitchFamily="34" charset="0"/>
              <a:buChar char="•"/>
            </a:pPr>
            <a:r>
              <a:rPr lang="en-GB" sz="2000" b="0" dirty="0">
                <a:solidFill>
                  <a:prstClr val="black"/>
                </a:solidFill>
                <a:latin typeface="Arial" pitchFamily="34" charset="0"/>
                <a:cs typeface="Arial" pitchFamily="34" charset="0"/>
              </a:rPr>
              <a:t>Can you briefly describe the patient journey for a typical episode?</a:t>
            </a:r>
          </a:p>
          <a:p>
            <a:pPr marL="464938" lvl="1" indent="-298323" eaLnBrk="1" hangingPunct="1">
              <a:buFont typeface="Arial" pitchFamily="34" charset="0"/>
              <a:buChar char="•"/>
            </a:pPr>
            <a:r>
              <a:rPr lang="en-GB" sz="2000" b="0" dirty="0">
                <a:solidFill>
                  <a:prstClr val="black"/>
                </a:solidFill>
                <a:latin typeface="Arial" pitchFamily="34" charset="0"/>
                <a:cs typeface="Arial" pitchFamily="34" charset="0"/>
              </a:rPr>
              <a:t>How closely located are the wards, theatres and consumables?</a:t>
            </a:r>
          </a:p>
          <a:p>
            <a:pPr marL="464938" lvl="1" indent="-298323" eaLnBrk="1" hangingPunct="1">
              <a:buFont typeface="Arial" pitchFamily="34" charset="0"/>
              <a:buChar char="•"/>
            </a:pPr>
            <a:r>
              <a:rPr lang="en-GB" sz="2000" b="0" dirty="0">
                <a:solidFill>
                  <a:prstClr val="black"/>
                </a:solidFill>
                <a:latin typeface="Arial" pitchFamily="34" charset="0"/>
                <a:cs typeface="Arial" pitchFamily="34" charset="0"/>
              </a:rPr>
              <a:t>Has the patient flow and the layout of the hospital changed in recent years</a:t>
            </a:r>
            <a:endParaRPr lang="en-US" sz="2000" b="0" dirty="0">
              <a:solidFill>
                <a:prstClr val="black"/>
              </a:solidFill>
              <a:latin typeface="Arial" pitchFamily="34" charset="0"/>
              <a:cs typeface="Arial" pitchFamily="34" charset="0"/>
            </a:endParaRPr>
          </a:p>
        </p:txBody>
      </p:sp>
      <p:sp>
        <p:nvSpPr>
          <p:cNvPr id="2" name="Rectangle 13"/>
          <p:cNvSpPr>
            <a:spLocks noChangeArrowheads="1"/>
          </p:cNvSpPr>
          <p:nvPr/>
        </p:nvSpPr>
        <p:spPr bwMode="auto">
          <a:xfrm>
            <a:off x="6619874" y="1951042"/>
            <a:ext cx="2422525" cy="458152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1" rIns="91402" bIns="45701" anchor="ctr"/>
          <a:lstStyle/>
          <a:p>
            <a:pPr eaLnBrk="1" hangingPunct="1"/>
            <a:endParaRPr lang="en-US" sz="1800" b="0">
              <a:solidFill>
                <a:prstClr val="black"/>
              </a:solidFill>
              <a:latin typeface="Calibri" pitchFamily="34" charset="0"/>
              <a:cs typeface="Arial" charset="0"/>
            </a:endParaRPr>
          </a:p>
        </p:txBody>
      </p:sp>
    </p:spTree>
    <p:extLst>
      <p:ext uri="{BB962C8B-B14F-4D97-AF65-F5344CB8AC3E}">
        <p14:creationId xmlns:p14="http://schemas.microsoft.com/office/powerpoint/2010/main" val="34777192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129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2" grpId="0" animBg="1"/>
      <p:bldP spid="481292" grpId="1"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565154"/>
            <a:ext cx="8281988" cy="639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3"/>
          <p:cNvSpPr>
            <a:spLocks noGrp="1"/>
          </p:cNvSpPr>
          <p:nvPr>
            <p:ph type="title"/>
          </p:nvPr>
        </p:nvSpPr>
        <p:spPr>
          <a:xfrm>
            <a:off x="1" y="131763"/>
            <a:ext cx="9144000" cy="806450"/>
          </a:xfrm>
        </p:spPr>
        <p:txBody>
          <a:bodyPr/>
          <a:lstStyle/>
          <a:p>
            <a:r>
              <a:rPr lang="en-US" dirty="0" smtClean="0"/>
              <a:t>TYPICAL PROCESS IMPROVEMENT(BEFORE)</a:t>
            </a:r>
          </a:p>
        </p:txBody>
      </p:sp>
    </p:spTree>
    <p:extLst>
      <p:ext uri="{BB962C8B-B14F-4D97-AF65-F5344CB8AC3E}">
        <p14:creationId xmlns:p14="http://schemas.microsoft.com/office/powerpoint/2010/main" val="2299717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ybMQaN9dc0quXU0g6ttFq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OYtjM5FpIUmM9Ej9yyO8m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36zZ8N7FkqornX1KfAy2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ocsxwEeSU238HfgGvDtR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7RD7IITdjUG6uZ945nPje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RESIZE" val="Yes"/>
  <p:tag name="THINKCELLSHAPEDONOTDELETE" val="pGj0On_a_Cky_qXg5nTsdd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T9rXHWNkxEGBbxvRZVb_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DwYxGOwlxEC81V2QljX8Q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EuQqyui2oUqogXSBh2Ww.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U1QVPNLA6ECA2j_Kx._Jn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zXPWl.pP2kyk6yqnA1I50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bSalJZavESCRm_c9.VYC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5Mfus.3RzkqSicidb7SLX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xJAI.M2XfEaUWraC.ZtR2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YQ3s2GOWSE6SgNTtgGpwg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y0CCBd80WkemYvXGHK9Q0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Tg7PUguhVU61EfXbUo9Bo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eZcaTgf2oEmXPB8vphP_v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xvHoAV4A3UWjHqHEVWddX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zc5TsyZJ0qYgXvotigMt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uRn3VcQqe0OOOPMrrCX7M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d5wGZ.DcDkOZzgAfqGXQE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7GnLADA9kuiOmDDaWB9_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gwMucMbp0Oh07xYz05.n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srE0tSedkKJLIx.cPQsS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1FeExRGFEa3mUf0wEDtS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4zc5TsyZJ0qYgXvotigMt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DgwMucMbp0Oh07xYz05.n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D1FeExRGFEa3mUf0wEDtS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4jSEeVaihEOVT8HOsQZ_V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OitlARgBh06WeXPc_E.zN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EAei289uwEmS4iKlEVM3Y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Yrv3rel5zEKLGOrqmWYh7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Drauj254CESlJ1rEXKT06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JvA1dR86sUWjkbMUF1TlL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kX00lYRVUakQZFxx3Cxu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gvb0lwaLmEeXq4OolNjtT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tyIA6X5Ixk2qG_tR0mmdW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aSOkuHn5dUKT8lt.dCb5a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gYa.yMVMtkay0JYghxjCI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BjGMgxb7XEqvhWrf7PzqK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vMGqaLk6K0mb8.aF9oGbZ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VcHRbcD6EUWkmb3R578Xc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4uCvOvGBakGaAJr6uR0mF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uONM4C11U0.hR0zy.8N7R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x5ijhxU.2EeD88llwGsLN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cE8NbOPl0EeYEQalOSsC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oCWJ_AHwakeGxFxy2KJYb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4yC8TD.JlEizWGB8TDji5w"/>
</p:tagLst>
</file>

<file path=ppt/tags/tag182.xml><?xml version="1.0" encoding="utf-8"?>
<p:tagLst xmlns:a="http://schemas.openxmlformats.org/drawingml/2006/main" xmlns:r="http://schemas.openxmlformats.org/officeDocument/2006/relationships" xmlns:p="http://schemas.openxmlformats.org/presentationml/2006/main">
  <p:tag name="RESIZE" val="Yes"/>
  <p:tag name="THINKCELLSHAPEDONOTDELETE" val="pxCpisr6TckiV79Iil8JH1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aUD8Vg9kk2JrVNZ_N60B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AnBtpUAwlEONJbiGzgMlx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gn19vNNZbEGMUdrcDfW_u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ewWY9hdRQ0GmerkvGVWYX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s6gu8_2szECNdFGNrT2J1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N5fGc0BdVkaPJnMh.0TfFg"/>
</p:tagLst>
</file>

<file path=ppt/tags/tag189.xml><?xml version="1.0" encoding="utf-8"?>
<p:tagLst xmlns:a="http://schemas.openxmlformats.org/drawingml/2006/main" xmlns:r="http://schemas.openxmlformats.org/officeDocument/2006/relationships" xmlns:p="http://schemas.openxmlformats.org/presentationml/2006/main">
  <p:tag name="RESIZE" val="Yes"/>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g7PUguhVU61EfXbUo9B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ZcaTgf2oEmXPB8vphP_v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vHoAV4A3UWjHqHEVWdd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Rn3VcQqe0OOOPMrrCX7M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5wGZ.DcDkOZzgAfqGXQE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7GnLADA9kuiOmDDaWB9_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JAI.M2XfEaUWraC.ZtR2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JAI.M2XfEaUWraC.ZtR2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YQ3s2GOWSE6SgNTtgGpwg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0CCBd80WkemYvXGHK9Q0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0CCBd80WkemYvXGHK9Q0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Rn3VcQqe0OOOPMrrCX7M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5wGZ.DcDkOZzgAfqGXQE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7GnLADA9kuiOmDDaWB9_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XsrE0tSedkKJLIx.cPQsS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4zc5TsyZJ0qYgXvotigMt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gwMucMbp0Oh07xYz05.n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D1FeExRGFEa3mUf0wEDtS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Tg7PUguhVU61EfXbUo9Bo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eZcaTgf2oEmXPB8vphP_v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xvHoAV4A3UWjHqHEVWdd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bOEXj3txkCsM.IRW0fesQ"/>
</p:tagLst>
</file>

<file path=ppt/tags/tag88.xml><?xml version="1.0" encoding="utf-8"?>
<p:tagLst xmlns:a="http://schemas.openxmlformats.org/drawingml/2006/main" xmlns:r="http://schemas.openxmlformats.org/officeDocument/2006/relationships" xmlns:p="http://schemas.openxmlformats.org/presentationml/2006/main">
  <p:tag name="RESIZE" val="Yes"/>
  <p:tag name="THINKCELLSHAPEDONOTDELETE" val="plZP.qVej3kCDmv_DWBOt3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xVcohkoy5UuIXWsyS25q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4xSYzz_7QEGJKHvDPebEC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jqhqRefo.02DtmdkxMdEn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ZrqYiyubUKafyUMER4eX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Xe29VrihEGyW.6OT_Wb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dmDEN16xzk.AvFGdJmwp8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OJHonigmHUitGraQDfm5Q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tuJcBTrjR0C1_YhIY9eDK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_AG6YeQUVkSekKffqrTF.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_oJB7kUOF0SDfhe3kkMoL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h1IQh8M6USc9RzwM2S13w"/>
</p:tagLst>
</file>

<file path=ppt/theme/theme1.xml><?xml version="1.0" encoding="utf-8"?>
<a:theme xmlns:a="http://schemas.openxmlformats.org/drawingml/2006/main" name="1_Nick">
  <a:themeElements>
    <a:clrScheme name="1_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i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i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i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i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i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i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i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i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i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i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i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i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m Format - English (US)">
  <a:themeElements>
    <a:clrScheme name="Firm Format - English (US) 4">
      <a:dk1>
        <a:srgbClr val="000000"/>
      </a:dk1>
      <a:lt1>
        <a:srgbClr val="FFFFFF"/>
      </a:lt1>
      <a:dk2>
        <a:srgbClr val="002960"/>
      </a:dk2>
      <a:lt2>
        <a:srgbClr val="FFFFFF"/>
      </a:lt2>
      <a:accent1>
        <a:srgbClr val="48959E"/>
      </a:accent1>
      <a:accent2>
        <a:srgbClr val="82B5B9"/>
      </a:accent2>
      <a:accent3>
        <a:srgbClr val="FFFFFF"/>
      </a:accent3>
      <a:accent4>
        <a:srgbClr val="000000"/>
      </a:accent4>
      <a:accent5>
        <a:srgbClr val="B1C8CC"/>
      </a:accent5>
      <a:accent6>
        <a:srgbClr val="75A4A7"/>
      </a:accent6>
      <a:hlink>
        <a:srgbClr val="59595A"/>
      </a:hlink>
      <a:folHlink>
        <a:srgbClr val="A4A4A4"/>
      </a:folHlink>
    </a:clrScheme>
    <a:fontScheme name="Firm Format - English (U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irm Format - English (US)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4">
        <a:dk1>
          <a:srgbClr val="000000"/>
        </a:dk1>
        <a:lt1>
          <a:srgbClr val="FFFFFF"/>
        </a:lt1>
        <a:dk2>
          <a:srgbClr val="002960"/>
        </a:dk2>
        <a:lt2>
          <a:srgbClr val="FFFFFF"/>
        </a:lt2>
        <a:accent1>
          <a:srgbClr val="48959E"/>
        </a:accent1>
        <a:accent2>
          <a:srgbClr val="82B5B9"/>
        </a:accent2>
        <a:accent3>
          <a:srgbClr val="FFFFFF"/>
        </a:accent3>
        <a:accent4>
          <a:srgbClr val="000000"/>
        </a:accent4>
        <a:accent5>
          <a:srgbClr val="B1C8CC"/>
        </a:accent5>
        <a:accent6>
          <a:srgbClr val="75A4A7"/>
        </a:accent6>
        <a:hlink>
          <a:srgbClr val="59595A"/>
        </a:hlink>
        <a:folHlink>
          <a:srgbClr val="A4A4A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2674235</TotalTime>
  <Words>1724</Words>
  <Application>Microsoft Office PowerPoint</Application>
  <PresentationFormat>On-screen Show (4:3)</PresentationFormat>
  <Paragraphs>321</Paragraphs>
  <Slides>32</Slides>
  <Notes>17</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32</vt:i4>
      </vt:variant>
    </vt:vector>
  </HeadingPairs>
  <TitlesOfParts>
    <vt:vector size="37" baseType="lpstr">
      <vt:lpstr>1_Nick</vt:lpstr>
      <vt:lpstr>Firm Format - English (US)</vt:lpstr>
      <vt:lpstr>Office Theme</vt:lpstr>
      <vt:lpstr>think-cell Slide</vt:lpstr>
      <vt:lpstr>Chart</vt:lpstr>
      <vt:lpstr>Management Practices in Europe, the US and Emerging Markets</vt:lpstr>
      <vt:lpstr>To date focused on manufacturing, want to turn now to hospitals</vt:lpstr>
      <vt:lpstr>Management Matters in Healthcare</vt:lpstr>
      <vt:lpstr>Big picture question is does management matter in healthcare – can better management save lives?</vt:lpstr>
      <vt:lpstr>Partners</vt:lpstr>
      <vt:lpstr>Agenda</vt:lpstr>
      <vt:lpstr>PowerPoint Presentation</vt:lpstr>
      <vt:lpstr>PowerPoint Presentation</vt:lpstr>
      <vt:lpstr>TYPICAL PROCESS IMPROVEMENT(BEFORE)</vt:lpstr>
      <vt:lpstr>TYPICAL PROCESS IMPROVEMENT (AFTER)</vt:lpstr>
      <vt:lpstr>PowerPoint Presentation</vt:lpstr>
      <vt:lpstr>REGULAR PERFORMANCE MONITORING</vt:lpstr>
      <vt:lpstr>PowerPoint Presentation</vt:lpstr>
      <vt:lpstr>Agenda</vt:lpstr>
      <vt:lpstr>We interviewed almost 1,200 hospitals across 7 countries</vt:lpstr>
      <vt:lpstr>We found good management is strongly correlated with better clinical and financial performance</vt:lpstr>
      <vt:lpstr>PowerPoint Presentation</vt:lpstr>
      <vt:lpstr>PowerPoint Presentation</vt:lpstr>
      <vt:lpstr>Agenda</vt:lpstr>
      <vt:lpstr>Found many of the same factors from Manufacturing</vt:lpstr>
      <vt:lpstr>More hospitals in politically marginal districts</vt:lpstr>
      <vt:lpstr>Because of people like Dr. Richard Taylor</vt:lpstr>
      <vt:lpstr>Hospitals with more clinicians as managers (more hospital relevant skills measure) have better management</vt:lpstr>
      <vt:lpstr>There is wide variation in the prevalence of clinically trained managers by country</vt:lpstr>
      <vt:lpstr>PowerPoint Presentation</vt:lpstr>
      <vt:lpstr>PowerPoint Presentation</vt:lpstr>
      <vt:lpstr>Wrap-up</vt:lpstr>
      <vt:lpstr>Management Matters in Healthcare</vt:lpstr>
      <vt:lpstr>To date focused on manufacturing, want to turn now to hospitals</vt:lpstr>
      <vt:lpstr>What is Gary Kaplan trying to achieve at Virginia Mason?</vt:lpstr>
      <vt:lpstr>How does the Toyota Production System fit into his strategy</vt:lpstr>
      <vt:lpstr>Is Gary Kaplan’s approach transferrable to other hospitals?</vt:lpstr>
    </vt:vector>
  </TitlesOfParts>
  <Company>Doggett Jones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Jones</dc:creator>
  <cp:lastModifiedBy>nick bloom</cp:lastModifiedBy>
  <cp:revision>863</cp:revision>
  <dcterms:created xsi:type="dcterms:W3CDTF">2004-03-16T12:56:58Z</dcterms:created>
  <dcterms:modified xsi:type="dcterms:W3CDTF">2012-01-26T15:16:49Z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Comment">
    <vt:lpwstr/>
  </property>
  <property fmtid="{D5CDD505-2E9C-101B-9397-08002B2CF9AE}" pid="3" name="Objective-CreationStamp">
    <vt:filetime>2004-09-30T07:11:33Z</vt:filetime>
  </property>
  <property fmtid="{D5CDD505-2E9C-101B-9397-08002B2CF9AE}" pid="4" name="Objective-Id">
    <vt:lpwstr>AA137263</vt:lpwstr>
  </property>
  <property fmtid="{D5CDD505-2E9C-101B-9397-08002B2CF9AE}" pid="5" name="Objective-IsApproved">
    <vt:lpwstr>No</vt:lpwstr>
  </property>
  <property fmtid="{D5CDD505-2E9C-101B-9397-08002B2CF9AE}" pid="6" name="Objective-IsPublished">
    <vt:lpwstr>No</vt:lpwstr>
  </property>
  <property fmtid="{D5CDD505-2E9C-101B-9397-08002B2CF9AE}" pid="7" name="Objective-DatePublished">
    <vt:lpwstr/>
  </property>
  <property fmtid="{D5CDD505-2E9C-101B-9397-08002B2CF9AE}" pid="8" name="Objective-ModificationStamp">
    <vt:filetime>2004-09-30T07:11:37Z</vt:filetime>
  </property>
  <property fmtid="{D5CDD505-2E9C-101B-9397-08002B2CF9AE}" pid="9" name="Objective-Owner">
    <vt:lpwstr>Ridley, David</vt:lpwstr>
  </property>
  <property fmtid="{D5CDD505-2E9C-101B-9397-08002B2CF9AE}" pid="10" name="Objective-Path">
    <vt:lpwstr>Objective Global Folder:Home:ESRC Home:Ridley, David:</vt:lpwstr>
  </property>
  <property fmtid="{D5CDD505-2E9C-101B-9397-08002B2CF9AE}" pid="11" name="Objective-Parent">
    <vt:lpwstr>Ridley, David</vt:lpwstr>
  </property>
  <property fmtid="{D5CDD505-2E9C-101B-9397-08002B2CF9AE}" pid="12" name="Objective-State">
    <vt:lpwstr>Being Edited</vt:lpwstr>
  </property>
  <property fmtid="{D5CDD505-2E9C-101B-9397-08002B2CF9AE}" pid="13" name="Objective-Title">
    <vt:lpwstr>UK Prod1slides</vt:lpwstr>
  </property>
  <property fmtid="{D5CDD505-2E9C-101B-9397-08002B2CF9AE}" pid="14" name="Objective-Version">
    <vt:lpwstr>0.2</vt:lpwstr>
  </property>
  <property fmtid="{D5CDD505-2E9C-101B-9397-08002B2CF9AE}" pid="15" name="Objective-VersionComment">
    <vt:lpwstr>Version 2</vt:lpwstr>
  </property>
  <property fmtid="{D5CDD505-2E9C-101B-9397-08002B2CF9AE}" pid="16" name="Objective-VersionNumber">
    <vt:i4>2</vt:i4>
  </property>
  <property fmtid="{D5CDD505-2E9C-101B-9397-08002B2CF9AE}" pid="17" name="Objective-FileNumber">
    <vt:lpwstr/>
  </property>
  <property fmtid="{D5CDD505-2E9C-101B-9397-08002B2CF9AE}" pid="18" name="Objective-Classification">
    <vt:lpwstr>Not classified</vt:lpwstr>
  </property>
  <property fmtid="{D5CDD505-2E9C-101B-9397-08002B2CF9AE}" pid="19" name="Objective-Caveats">
    <vt:lpwstr/>
  </property>
  <property fmtid="{D5CDD505-2E9C-101B-9397-08002B2CF9AE}" pid="20" name="Objective-Created By (External) [system]">
    <vt:lpwstr/>
  </property>
  <property fmtid="{D5CDD505-2E9C-101B-9397-08002B2CF9AE}" pid="21" name="Objective-Date of Issue [system]">
    <vt:lpwstr/>
  </property>
  <property fmtid="{D5CDD505-2E9C-101B-9397-08002B2CF9AE}" pid="22" name="Objective-Cross Council Activity [system]">
    <vt:bool>false</vt:bool>
  </property>
  <property fmtid="{D5CDD505-2E9C-101B-9397-08002B2CF9AE}" pid="23" name="Objective-Generated By [system]">
    <vt:lpwstr/>
  </property>
  <property fmtid="{D5CDD505-2E9C-101B-9397-08002B2CF9AE}" pid="24" name="Objective-Research Council Publisher [system]">
    <vt:lpwstr/>
  </property>
</Properties>
</file>