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49"/>
  </p:notesMasterIdLst>
  <p:handoutMasterIdLst>
    <p:handoutMasterId r:id="rId50"/>
  </p:handoutMasterIdLst>
  <p:sldIdLst>
    <p:sldId id="677" r:id="rId2"/>
    <p:sldId id="593" r:id="rId3"/>
    <p:sldId id="523" r:id="rId4"/>
    <p:sldId id="589" r:id="rId5"/>
    <p:sldId id="527" r:id="rId6"/>
    <p:sldId id="528" r:id="rId7"/>
    <p:sldId id="700" r:id="rId8"/>
    <p:sldId id="709" r:id="rId9"/>
    <p:sldId id="703" r:id="rId10"/>
    <p:sldId id="707" r:id="rId11"/>
    <p:sldId id="708" r:id="rId12"/>
    <p:sldId id="710" r:id="rId13"/>
    <p:sldId id="699" r:id="rId14"/>
    <p:sldId id="633" r:id="rId15"/>
    <p:sldId id="664" r:id="rId16"/>
    <p:sldId id="662" r:id="rId17"/>
    <p:sldId id="688" r:id="rId18"/>
    <p:sldId id="701" r:id="rId19"/>
    <p:sldId id="697" r:id="rId20"/>
    <p:sldId id="698" r:id="rId21"/>
    <p:sldId id="690" r:id="rId22"/>
    <p:sldId id="691" r:id="rId23"/>
    <p:sldId id="692" r:id="rId24"/>
    <p:sldId id="702" r:id="rId25"/>
    <p:sldId id="704" r:id="rId26"/>
    <p:sldId id="705" r:id="rId27"/>
    <p:sldId id="706" r:id="rId28"/>
    <p:sldId id="668" r:id="rId29"/>
    <p:sldId id="613" r:id="rId30"/>
    <p:sldId id="548" r:id="rId31"/>
    <p:sldId id="550" r:id="rId32"/>
    <p:sldId id="551" r:id="rId33"/>
    <p:sldId id="554" r:id="rId34"/>
    <p:sldId id="566" r:id="rId35"/>
    <p:sldId id="628" r:id="rId36"/>
    <p:sldId id="680" r:id="rId37"/>
    <p:sldId id="693" r:id="rId38"/>
    <p:sldId id="679" r:id="rId39"/>
    <p:sldId id="681" r:id="rId40"/>
    <p:sldId id="682" r:id="rId41"/>
    <p:sldId id="683" r:id="rId42"/>
    <p:sldId id="684" r:id="rId43"/>
    <p:sldId id="685" r:id="rId44"/>
    <p:sldId id="686" r:id="rId45"/>
    <p:sldId id="689" r:id="rId46"/>
    <p:sldId id="695" r:id="rId47"/>
    <p:sldId id="696" r:id="rId48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DCDDDB"/>
    <a:srgbClr val="FF3300"/>
    <a:srgbClr val="800000"/>
    <a:srgbClr val="A50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22" autoAdjust="0"/>
    <p:restoredTop sz="93874" autoAdjust="0"/>
  </p:normalViewPr>
  <p:slideViewPr>
    <p:cSldViewPr snapToGrid="0">
      <p:cViewPr>
        <p:scale>
          <a:sx n="75" d="100"/>
          <a:sy n="75" d="100"/>
        </p:scale>
        <p:origin x="-1332" y="-150"/>
      </p:cViewPr>
      <p:guideLst>
        <p:guide orient="horz" pos="1399"/>
        <p:guide pos="363"/>
        <p:guide pos="54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088" y="-90"/>
      </p:cViewPr>
      <p:guideLst>
        <p:guide orient="horz" pos="2929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t" anchorCtr="0" compatLnSpc="1">
            <a:prstTxWarp prst="textNoShape">
              <a:avLst/>
            </a:prstTxWarp>
          </a:bodyPr>
          <a:lstStyle>
            <a:lvl1pPr defTabSz="874713" eaLnBrk="0" hangingPunct="0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t" anchorCtr="0" compatLnSpc="1">
            <a:prstTxWarp prst="textNoShape">
              <a:avLst/>
            </a:prstTxWarp>
          </a:bodyPr>
          <a:lstStyle>
            <a:lvl1pPr algn="r" defTabSz="874713" eaLnBrk="0" hangingPunct="0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b" anchorCtr="0" compatLnSpc="1">
            <a:prstTxWarp prst="textNoShape">
              <a:avLst/>
            </a:prstTxWarp>
          </a:bodyPr>
          <a:lstStyle>
            <a:lvl1pPr defTabSz="874713" eaLnBrk="0" hangingPunct="0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42" tIns="43721" rIns="87442" bIns="43721" numCol="1" anchor="b" anchorCtr="0" compatLnSpc="1">
            <a:prstTxWarp prst="textNoShape">
              <a:avLst/>
            </a:prstTxWarp>
          </a:bodyPr>
          <a:lstStyle>
            <a:lvl1pPr algn="r" defTabSz="874713" eaLnBrk="0" hangingPunct="0">
              <a:defRPr sz="1100" b="0">
                <a:latin typeface="Times" pitchFamily="18" charset="0"/>
              </a:defRPr>
            </a:lvl1pPr>
          </a:lstStyle>
          <a:p>
            <a:pPr>
              <a:defRPr/>
            </a:pPr>
            <a:fld id="{07079AA3-4B84-4531-824A-C2ADFCD950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10917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t" anchorCtr="0" compatLnSpc="1">
            <a:prstTxWarp prst="textNoShape">
              <a:avLst/>
            </a:prstTxWarp>
          </a:bodyPr>
          <a:lstStyle>
            <a:lvl1pPr defTabSz="93503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t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3863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b" anchorCtr="0" compatLnSpc="1">
            <a:prstTxWarp prst="textNoShape">
              <a:avLst/>
            </a:prstTxWarp>
          </a:bodyPr>
          <a:lstStyle>
            <a:lvl1pPr defTabSz="93503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5" tIns="46738" rIns="93475" bIns="46738" numCol="1" anchor="b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fld id="{8D72D095-6588-495F-9CF3-352B425068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18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F8DE289-9F12-49DA-895F-4210381FC6EC}" type="slidenum">
              <a:rPr lang="en-US" sz="1200" smtClean="0">
                <a:latin typeface="Times" pitchFamily="18" charset="0"/>
              </a:rPr>
              <a:pPr/>
              <a:t>2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F8DE289-9F12-49DA-895F-4210381FC6EC}" type="slidenum">
              <a:rPr lang="en-US" sz="1200" smtClean="0">
                <a:latin typeface="Times" pitchFamily="18" charset="0"/>
              </a:rPr>
              <a:pPr/>
              <a:t>24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3D05772-3846-4038-9E42-AE47117FAB9C}" type="slidenum">
              <a:rPr lang="en-US" sz="1200" smtClean="0">
                <a:latin typeface="Times" pitchFamily="18" charset="0"/>
              </a:rPr>
              <a:pPr/>
              <a:t>30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1B4BB51-3DDE-491A-9E51-2162784DA984}" type="slidenum">
              <a:rPr lang="en-US" sz="1200" smtClean="0">
                <a:latin typeface="Times" pitchFamily="18" charset="0"/>
              </a:rPr>
              <a:pPr/>
              <a:t>32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4EB6093-BDB3-47BF-8B43-A40BBBC5FD23}" type="slidenum">
              <a:rPr lang="en-US" sz="1200" smtClean="0">
                <a:latin typeface="Times" pitchFamily="18" charset="0"/>
              </a:rPr>
              <a:pPr/>
              <a:t>34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2699B17-199F-48CD-88F4-A573DED724FC}" type="slidenum">
              <a:rPr lang="en-GB" sz="1200" smtClean="0">
                <a:latin typeface="Times" pitchFamily="18" charset="0"/>
              </a:rPr>
              <a:pPr/>
              <a:t>35</a:t>
            </a:fld>
            <a:endParaRPr lang="en-GB" sz="1200" smtClean="0">
              <a:latin typeface="Times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F813C8-BD3F-44D0-98C5-F13E4F7AA8E6}" type="slidenum">
              <a:rPr lang="en-GB" sz="1200" smtClean="0">
                <a:latin typeface="Times" pitchFamily="18" charset="0"/>
              </a:rPr>
              <a:pPr/>
              <a:t>36</a:t>
            </a:fld>
            <a:endParaRPr lang="en-GB" sz="1200" smtClean="0">
              <a:latin typeface="Times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 anchor="b"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EE9F5AB6-FAC2-456F-A798-1054DA456E6F}" type="slidenum">
              <a:rPr lang="en-US" sz="1200">
                <a:latin typeface="Times" pitchFamily="18" charset="0"/>
              </a:rPr>
              <a:pPr algn="r"/>
              <a:t>37</a:t>
            </a:fld>
            <a:endParaRPr lang="en-US" sz="1200">
              <a:latin typeface="Times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This graph shows : a) cross country ranking coherent with similar measures of hierarchical organizations b) persistence over time c) striking given multi industry vs single firm comparison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56FF00E-CD99-4438-ADF2-01BD697432DD}" type="slidenum">
              <a:rPr lang="en-US" sz="1200" smtClean="0">
                <a:latin typeface="Times" pitchFamily="18" charset="0"/>
              </a:rPr>
              <a:pPr/>
              <a:t>39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Note: Variation between countries by three digit SIC is 55%, 45% within country and industry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404ED67-CDA4-4CCE-B5A8-6D04703D6986}" type="slidenum">
              <a:rPr lang="en-US" sz="1200" smtClean="0">
                <a:latin typeface="Times" pitchFamily="18" charset="0"/>
              </a:rPr>
              <a:pPr/>
              <a:t>42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A2CAA53-763A-4568-B496-353D93850CF0}" type="slidenum">
              <a:rPr lang="en-US" sz="1200" smtClean="0">
                <a:latin typeface="Times" pitchFamily="18" charset="0"/>
              </a:rPr>
              <a:pPr/>
              <a:t>43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This graph shows : a) cross country ranking coherent with similar measures of hierarchical organizations b) persistence over time c) striking given multi industry vs single firm comparison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F8DE289-9F12-49DA-895F-4210381FC6EC}" type="slidenum">
              <a:rPr lang="en-US" sz="1200" smtClean="0">
                <a:latin typeface="Times" pitchFamily="18" charset="0"/>
              </a:rPr>
              <a:pPr/>
              <a:t>7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97313" y="8831263"/>
            <a:ext cx="29829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 anchor="b"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F7291EDB-BECC-48B3-A27E-7BACF7788745}" type="slidenum">
              <a:rPr lang="en-US" sz="1200">
                <a:latin typeface="Times" pitchFamily="18" charset="0"/>
              </a:rPr>
              <a:pPr algn="r"/>
              <a:t>44</a:t>
            </a:fld>
            <a:endParaRPr lang="en-US" sz="1200">
              <a:latin typeface="Times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This graph shows : a) cross country ranking coherent with similar measures of hierarchical organizations b) persistence over time c) striking given multi industry vs single firm comparison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>
                <a:latin typeface="Arial" charset="0"/>
              </a:rPr>
              <a:t>In last column ERP assoc with a 11.5% of a s.d. more autonomy (Networks 11% less)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F8DE289-9F12-49DA-895F-4210381FC6EC}" type="slidenum">
              <a:rPr lang="en-US" sz="1200" smtClean="0">
                <a:latin typeface="Times" pitchFamily="18" charset="0"/>
              </a:rPr>
              <a:pPr/>
              <a:t>13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F8DE289-9F12-49DA-895F-4210381FC6EC}" type="slidenum">
              <a:rPr lang="en-US" sz="1200" smtClean="0">
                <a:latin typeface="Times" pitchFamily="18" charset="0"/>
              </a:rPr>
              <a:pPr/>
              <a:t>18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8BBF0B6-AE45-45BC-8145-766A3B2FC266}" type="slidenum">
              <a:rPr lang="en-US" sz="1200" smtClean="0">
                <a:latin typeface="Times" pitchFamily="18" charset="0"/>
              </a:rPr>
              <a:pPr/>
              <a:t>19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EB29686-143F-4C34-802C-2BFD933DC827}" type="slidenum">
              <a:rPr lang="en-US" sz="1200" smtClean="0">
                <a:latin typeface="Times" pitchFamily="18" charset="0"/>
              </a:rPr>
              <a:pPr/>
              <a:t>20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87A9C63-FAB1-4966-8CA7-75379991A6FC}" type="slidenum">
              <a:rPr lang="en-US" sz="1200" smtClean="0">
                <a:latin typeface="Times" pitchFamily="18" charset="0"/>
              </a:rPr>
              <a:pPr/>
              <a:t>21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A67A866-42F8-481B-985A-6AC1060E2844}" type="slidenum">
              <a:rPr lang="en-US" sz="1200" smtClean="0">
                <a:latin typeface="Times" pitchFamily="18" charset="0"/>
              </a:rPr>
              <a:pPr/>
              <a:t>22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414838"/>
            <a:ext cx="5503863" cy="41830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8" tIns="43233" rIns="86468" bIns="43233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50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D546B10-F5C0-4D69-8102-7C0F74083E67}" type="slidenum">
              <a:rPr lang="en-US" sz="1200" smtClean="0">
                <a:latin typeface="Times" pitchFamily="18" charset="0"/>
              </a:rPr>
              <a:pPr/>
              <a:t>23</a:t>
            </a:fld>
            <a:endParaRPr lang="en-US" sz="1200" smtClean="0">
              <a:latin typeface="Times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This is central graph in paper. Anglo-saxon/scandinavia vs asia and europe; ranking pretty independent of gdp pc or prod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664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291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617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78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421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927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422275" y="860425"/>
            <a:ext cx="469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44" tIns="45671" rIns="91344" bIns="45671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baseline="30000" smtClean="0"/>
              <a:t>     </a:t>
            </a:r>
            <a:endParaRPr lang="en-US" baseline="30000" smtClean="0"/>
          </a:p>
        </p:txBody>
      </p:sp>
      <p:pic>
        <p:nvPicPr>
          <p:cNvPr id="1027" name="Picture 10" descr="stanford-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181725"/>
            <a:ext cx="6000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11"/>
          <p:cNvSpPr txBox="1">
            <a:spLocks noChangeArrowheads="1"/>
          </p:cNvSpPr>
          <p:nvPr/>
        </p:nvSpPr>
        <p:spPr bwMode="auto">
          <a:xfrm>
            <a:off x="441325" y="6330950"/>
            <a:ext cx="3433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63" tIns="45681" rIns="91363" bIns="45681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solidFill>
                  <a:srgbClr val="990033"/>
                </a:solidFill>
              </a:rPr>
              <a:t>Nick Bloom and John Van Reenen, 591,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18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2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5FRVvjGL2C0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BIov_CSqyI&amp;feature=related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uk/imgres?imgurl=http://www.judiciaryreport.com/images/albert-einstein.jpg&amp;imgrefurl=http://aishamusic.wordpress.com/category/valerie-plame/&amp;h=779&amp;w=562&amp;sz=54&amp;tbnid=pm1KcPR_LIc15M::&amp;tbnh=142&amp;tbnw=102&amp;prev=/images?q=crazy+einstein&amp;usg=__74NwrptMO0NXKIMh1s9wAGXLJWs=&amp;ei=fxzpSemTF6KstAObteDoAQ&amp;sa=X&amp;oi=image_result&amp;resnum=1&amp;ct=imag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04788" y="42863"/>
            <a:ext cx="8604250" cy="14700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Management Practices in Europe, the US and Emerging Markets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04788" y="1565275"/>
            <a:ext cx="8051800" cy="1752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cs typeface="Arial" charset="0"/>
              </a:rPr>
              <a:t>Nick Bloom (Stanford Economics and GSB)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cs typeface="Arial" charset="0"/>
              </a:rPr>
              <a:t>John Van Reenen (LSE and Stanford GSB)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800" b="1" dirty="0" smtClean="0">
                <a:cs typeface="Arial" charset="0"/>
              </a:rPr>
              <a:t>Lecture 5: Power &amp; Decentralization in Firms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E9D6AB-4AB8-4BBD-AAAF-8A59218B6284}" type="slidenum">
              <a:rPr lang="en-US" sz="1400"/>
              <a:pPr eaLnBrk="1" hangingPunct="1"/>
              <a:t>1</a:t>
            </a:fld>
            <a:endParaRPr lang="en-US" sz="1400"/>
          </a:p>
        </p:txBody>
      </p:sp>
      <p:pic>
        <p:nvPicPr>
          <p:cNvPr id="2053" name="Picture 2" descr="http://t0.gstatic.com/images?q=tbn:ANd9GcTBqXN6iHc5reVoIzcFGK8pB4S3krEl1fGZQqUMGd-Vr5gmY5v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3016250"/>
            <a:ext cx="27813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 descr="http://t0.gstatic.com/images?q=tbn:ANd9GcRExbYGnZJmlOaCCTByxcq7-xgZfM4zFh3Q7XrmmDk-XzcXlbBAA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2970213"/>
            <a:ext cx="2905125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" descr="http://t1.gstatic.com/images?q=tbn:ANd9GcQatASlNZBv6HAbzl3hA3OBDYxdf_7_v0X94iQv8EO2olkDl0JXW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3482975"/>
            <a:ext cx="3055938" cy="305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on the </a:t>
            </a:r>
            <a:r>
              <a:rPr lang="en-GB" dirty="0" err="1" smtClean="0"/>
              <a:t>Alibaba</a:t>
            </a:r>
            <a:r>
              <a:rPr lang="en-GB" dirty="0" smtClean="0"/>
              <a:t>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i="1" dirty="0" smtClean="0"/>
          </a:p>
          <a:p>
            <a:r>
              <a:rPr lang="en-GB" sz="3600" i="1" dirty="0" smtClean="0"/>
              <a:t>Do you think that Jack Ma should encourage more cooperation? If so, how?</a:t>
            </a:r>
          </a:p>
          <a:p>
            <a:endParaRPr lang="en-GB" i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on the </a:t>
            </a:r>
            <a:r>
              <a:rPr lang="en-GB" dirty="0" err="1" smtClean="0"/>
              <a:t>Alibaba</a:t>
            </a:r>
            <a:r>
              <a:rPr lang="en-GB" dirty="0" smtClean="0"/>
              <a:t>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600" i="1" dirty="0" smtClean="0"/>
          </a:p>
          <a:p>
            <a:pPr lvl="0"/>
            <a:r>
              <a:rPr lang="en-US" sz="3600" i="1" dirty="0" smtClean="0"/>
              <a:t>Where should the new business initiatives (mobile platforms and financing small businesses) reside organizationally? At corporate or within the individual business units?</a:t>
            </a:r>
            <a:endParaRPr lang="en-GB" sz="3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on the Alibaba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i="1" dirty="0" smtClean="0"/>
              <a:t>What does the Talent Myth tell us about the risks of decentralization?</a:t>
            </a:r>
            <a:endParaRPr lang="en-GB" sz="36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8313" y="990600"/>
            <a:ext cx="8256587" cy="56499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9100" indent="-4191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What is decentralization? 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err="1" smtClean="0"/>
              <a:t>Alibaba</a:t>
            </a:r>
            <a:r>
              <a:rPr lang="en-GB" dirty="0" smtClean="0"/>
              <a:t> Case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b="1" dirty="0" smtClean="0"/>
              <a:t>Decentralization &amp; learning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Measuring real authority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Factors affecting decentralization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6863" y="3008313"/>
            <a:ext cx="8266112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481013" y="223838"/>
            <a:ext cx="8229600" cy="744537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 dirty="0" smtClean="0"/>
              <a:t>Decentralization (into profit centers like </a:t>
            </a:r>
            <a:r>
              <a:rPr lang="en-GB" sz="2800" dirty="0" err="1" smtClean="0"/>
              <a:t>Alibaba</a:t>
            </a:r>
            <a:r>
              <a:rPr lang="en-GB" sz="2800" dirty="0" smtClean="0"/>
              <a:t>)</a:t>
            </a:r>
            <a:endParaRPr lang="en-US" sz="2800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 bwMode="auto">
          <a:xfrm>
            <a:off x="481013" y="969963"/>
            <a:ext cx="8229600" cy="45259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/>
            <a:endParaRPr lang="en-GB" b="1" dirty="0" smtClean="0"/>
          </a:p>
          <a:p>
            <a:pPr marL="457200" indent="-457200"/>
            <a:r>
              <a:rPr lang="en-GB" b="1" dirty="0" smtClean="0"/>
              <a:t>Learning Theory</a:t>
            </a:r>
            <a:r>
              <a:rPr lang="en-GB" dirty="0" smtClean="0"/>
              <a:t>: CEO decentralizes when knowledge of local managers very important. Decentralize when:</a:t>
            </a:r>
          </a:p>
          <a:p>
            <a:pPr marL="857250" lvl="1" indent="-457200">
              <a:buFontTx/>
              <a:buAutoNum type="arabicPeriod"/>
            </a:pPr>
            <a:r>
              <a:rPr lang="en-GB" dirty="0" smtClean="0"/>
              <a:t>Firm is young (less experience to draw on)</a:t>
            </a:r>
          </a:p>
          <a:p>
            <a:pPr marL="857250" lvl="1" indent="-457200">
              <a:buFontTx/>
              <a:buAutoNum type="arabicPeriod"/>
            </a:pPr>
            <a:r>
              <a:rPr lang="en-GB" dirty="0" smtClean="0"/>
              <a:t>Firm uses more advanced technology</a:t>
            </a:r>
          </a:p>
          <a:p>
            <a:pPr marL="857250" lvl="1" indent="-457200">
              <a:buFontTx/>
              <a:buAutoNum type="arabicPeriod"/>
            </a:pPr>
            <a:r>
              <a:rPr lang="en-GB" dirty="0" smtClean="0"/>
              <a:t>Industries are more volatile &amp; changing quickly (heterogeneous – harder to learn from others)</a:t>
            </a:r>
          </a:p>
          <a:p>
            <a:pPr marL="457200" indent="-457200"/>
            <a:r>
              <a:rPr lang="en-GB" dirty="0" smtClean="0"/>
              <a:t>Evidence</a:t>
            </a:r>
          </a:p>
          <a:p>
            <a:pPr marL="857250" lvl="1" indent="-457200"/>
            <a:r>
              <a:rPr lang="en-GB" dirty="0" smtClean="0"/>
              <a:t>Consistent with </a:t>
            </a:r>
            <a:r>
              <a:rPr lang="en-GB" dirty="0" err="1" smtClean="0"/>
              <a:t>Alibaba</a:t>
            </a:r>
            <a:endParaRPr lang="en-GB" dirty="0" smtClean="0"/>
          </a:p>
          <a:p>
            <a:pPr marL="857250" lvl="1" indent="-457200"/>
            <a:r>
              <a:rPr lang="en-GB" dirty="0" smtClean="0"/>
              <a:t>Acemoglu, Aghion, Lelarge, Van Reenen, Zilibotti (2007) look at 1,000s of French and British firms. Ran econometric models with many controls</a:t>
            </a:r>
          </a:p>
          <a:p>
            <a:pPr marL="857250" lvl="1" indent="-457200"/>
            <a:endParaRPr lang="en-GB" dirty="0" smtClean="0"/>
          </a:p>
          <a:p>
            <a:pPr marL="857250" lvl="1" indent="-457200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7C1080-7B75-48C0-8F3A-5C955DFF027D}" type="slidenum">
              <a:rPr lang="en-US" sz="1400"/>
              <a:pPr eaLnBrk="1" hangingPunct="1"/>
              <a:t>14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 txBox="1">
            <a:spLocks noGrp="1"/>
          </p:cNvSpPr>
          <p:nvPr/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GB" sz="1400"/>
          </a:p>
          <a:p>
            <a:pPr algn="r" eaLnBrk="1" hangingPunct="1"/>
            <a:fld id="{970E22FC-F749-445F-9B6D-8FE810EC25C1}" type="slidenum">
              <a:rPr lang="en-GB" sz="1400"/>
              <a:pPr algn="r" eaLnBrk="1" hangingPunct="1"/>
              <a:t>15</a:t>
            </a:fld>
            <a:endParaRPr lang="en-GB" sz="1400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63575"/>
            <a:ext cx="7229475" cy="55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itle 1"/>
          <p:cNvSpPr txBox="1">
            <a:spLocks/>
          </p:cNvSpPr>
          <p:nvPr/>
        </p:nvSpPr>
        <p:spPr bwMode="auto">
          <a:xfrm>
            <a:off x="292100" y="152400"/>
            <a:ext cx="8851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b="1" dirty="0" smtClean="0">
                <a:solidFill>
                  <a:schemeClr val="tx2"/>
                </a:solidFill>
              </a:rPr>
              <a:t>Younger </a:t>
            </a:r>
            <a:r>
              <a:rPr lang="en-GB" sz="2800" b="1" dirty="0">
                <a:solidFill>
                  <a:schemeClr val="tx2"/>
                </a:solidFill>
              </a:rPr>
              <a:t>firms are more decentralized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sz="1400"/>
          </a:p>
          <a:p>
            <a:pPr eaLnBrk="1" hangingPunct="1"/>
            <a:fld id="{C757FDD4-68C3-477F-8145-0C3585317DD0}" type="slidenum">
              <a:rPr lang="en-GB" sz="1400"/>
              <a:pPr eaLnBrk="1" hangingPunct="1"/>
              <a:t>16</a:t>
            </a:fld>
            <a:endParaRPr lang="en-GB" sz="140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336550"/>
            <a:ext cx="8274050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228600"/>
            <a:ext cx="9144000" cy="955675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2800" dirty="0" smtClean="0"/>
              <a:t>More technologically advanced firms more likely to be decentralized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963" y="458788"/>
            <a:ext cx="638175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17500"/>
            <a:ext cx="9144000" cy="830263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 smtClean="0"/>
              <a:t>Firms in </a:t>
            </a:r>
            <a:r>
              <a:rPr lang="en-GB" b="1" dirty="0"/>
              <a:t>more </a:t>
            </a:r>
            <a:r>
              <a:rPr lang="en-GB" b="1" dirty="0" smtClean="0"/>
              <a:t>volatile sectors (bigger variance of productivity shocks) are </a:t>
            </a:r>
            <a:r>
              <a:rPr lang="en-GB" b="1" dirty="0"/>
              <a:t>more likely to be </a:t>
            </a:r>
            <a:r>
              <a:rPr lang="en-GB" b="1" dirty="0" smtClean="0"/>
              <a:t>decentralized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8313" y="990600"/>
            <a:ext cx="8256587" cy="56499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9100" indent="-4191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What is decentralization? 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err="1" smtClean="0"/>
              <a:t>Alibaba</a:t>
            </a:r>
            <a:r>
              <a:rPr lang="en-GB" dirty="0" smtClean="0"/>
              <a:t> Case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Decentralization &amp; learning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b="1" dirty="0" smtClean="0"/>
              <a:t>Measuring real authority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Factors affecting decentralization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6863" y="3770313"/>
            <a:ext cx="8266112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348038" y="476250"/>
            <a:ext cx="2735262" cy="2520950"/>
            <a:chOff x="2291" y="845"/>
            <a:chExt cx="1088" cy="104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291" y="845"/>
              <a:ext cx="1088" cy="1043"/>
              <a:chOff x="2200" y="164"/>
              <a:chExt cx="1043" cy="953"/>
            </a:xfrm>
          </p:grpSpPr>
          <p:sp>
            <p:nvSpPr>
              <p:cNvPr id="11277" name="Rectangle 4"/>
              <p:cNvSpPr>
                <a:spLocks noChangeArrowheads="1"/>
              </p:cNvSpPr>
              <p:nvPr/>
            </p:nvSpPr>
            <p:spPr bwMode="auto">
              <a:xfrm>
                <a:off x="2200" y="572"/>
                <a:ext cx="1043" cy="54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b="1"/>
              </a:p>
            </p:txBody>
          </p:sp>
          <p:sp>
            <p:nvSpPr>
              <p:cNvPr id="11278" name="AutoShape 5"/>
              <p:cNvSpPr>
                <a:spLocks noChangeArrowheads="1"/>
              </p:cNvSpPr>
              <p:nvPr/>
            </p:nvSpPr>
            <p:spPr bwMode="auto">
              <a:xfrm>
                <a:off x="2200" y="164"/>
                <a:ext cx="1043" cy="408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b="1"/>
              </a:p>
            </p:txBody>
          </p:sp>
        </p:grpSp>
        <p:sp>
          <p:nvSpPr>
            <p:cNvPr id="11276" name="Text Box 6"/>
            <p:cNvSpPr txBox="1">
              <a:spLocks noChangeArrowheads="1"/>
            </p:cNvSpPr>
            <p:nvPr/>
          </p:nvSpPr>
          <p:spPr bwMode="auto">
            <a:xfrm>
              <a:off x="2458" y="1389"/>
              <a:ext cx="7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sz="2000" b="1"/>
                <a:t>Central HQ</a:t>
              </a:r>
            </a:p>
            <a:p>
              <a:pPr algn="ctr" eaLnBrk="1" hangingPunct="1"/>
              <a:r>
                <a:rPr lang="en-GB" sz="1800" b="1"/>
                <a:t>(New York Site)</a:t>
              </a:r>
            </a:p>
          </p:txBody>
        </p:sp>
      </p:grp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250825" y="188913"/>
            <a:ext cx="23558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b="1"/>
              <a:t>Example A: </a:t>
            </a:r>
          </a:p>
          <a:p>
            <a:pPr eaLnBrk="1" hangingPunct="1"/>
            <a:r>
              <a:rPr lang="en-GB" sz="1800" b="1"/>
              <a:t>Domestic Firm</a:t>
            </a:r>
          </a:p>
          <a:p>
            <a:pPr eaLnBrk="1" hangingPunct="1"/>
            <a:r>
              <a:rPr lang="en-GB" sz="1800" b="1"/>
              <a:t>2 Sites, Single Plant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779838" y="3355975"/>
            <a:ext cx="1835150" cy="1944688"/>
            <a:chOff x="2586" y="2114"/>
            <a:chExt cx="1156" cy="1225"/>
          </a:xfrm>
        </p:grpSpPr>
        <p:sp>
          <p:nvSpPr>
            <p:cNvPr id="11271" name="Text Box 9"/>
            <p:cNvSpPr txBox="1">
              <a:spLocks noChangeArrowheads="1"/>
            </p:cNvSpPr>
            <p:nvPr/>
          </p:nvSpPr>
          <p:spPr bwMode="auto">
            <a:xfrm>
              <a:off x="2673" y="2726"/>
              <a:ext cx="996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sz="2000" b="1"/>
                <a:t>Plant</a:t>
              </a:r>
            </a:p>
            <a:p>
              <a:pPr algn="ctr" eaLnBrk="1" hangingPunct="1"/>
              <a:r>
                <a:rPr lang="en-GB" sz="1800" b="1"/>
                <a:t>(Albany Site)</a:t>
              </a:r>
            </a:p>
          </p:txBody>
        </p:sp>
        <p:sp>
          <p:nvSpPr>
            <p:cNvPr id="11272" name="Rectangle 10"/>
            <p:cNvSpPr>
              <a:spLocks noChangeArrowheads="1"/>
            </p:cNvSpPr>
            <p:nvPr/>
          </p:nvSpPr>
          <p:spPr bwMode="auto">
            <a:xfrm>
              <a:off x="3563" y="2288"/>
              <a:ext cx="179" cy="35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11273" name="AutoShape 11"/>
            <p:cNvSpPr>
              <a:spLocks noChangeArrowheads="1"/>
            </p:cNvSpPr>
            <p:nvPr/>
          </p:nvSpPr>
          <p:spPr bwMode="auto">
            <a:xfrm>
              <a:off x="3563" y="2114"/>
              <a:ext cx="176" cy="174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11274" name="Rectangle 12"/>
            <p:cNvSpPr>
              <a:spLocks noChangeArrowheads="1"/>
            </p:cNvSpPr>
            <p:nvPr/>
          </p:nvSpPr>
          <p:spPr bwMode="auto">
            <a:xfrm>
              <a:off x="2586" y="2639"/>
              <a:ext cx="1156" cy="7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</p:grpSp>
      <p:sp>
        <p:nvSpPr>
          <p:cNvPr id="11269" name="Line 13"/>
          <p:cNvSpPr>
            <a:spLocks noChangeShapeType="1"/>
          </p:cNvSpPr>
          <p:nvPr/>
        </p:nvSpPr>
        <p:spPr bwMode="auto">
          <a:xfrm>
            <a:off x="4643438" y="2997200"/>
            <a:ext cx="0" cy="1152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Text Box 15"/>
          <p:cNvSpPr txBox="1">
            <a:spLocks noChangeArrowheads="1"/>
          </p:cNvSpPr>
          <p:nvPr/>
        </p:nvSpPr>
        <p:spPr bwMode="auto">
          <a:xfrm>
            <a:off x="2484438" y="3448050"/>
            <a:ext cx="211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/>
              <a:t>D, Decentralization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8313" y="990600"/>
            <a:ext cx="8256587" cy="56499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9100" indent="-4191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b="1" dirty="0" smtClean="0"/>
              <a:t>What is decentralization? 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err="1" smtClean="0"/>
              <a:t>Alibaba</a:t>
            </a:r>
            <a:r>
              <a:rPr lang="en-GB" dirty="0" smtClean="0"/>
              <a:t> Case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Decentralization &amp; learning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Measuring real authority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Factors affecting decentralization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6863" y="1204913"/>
            <a:ext cx="8266112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1400" y="2363788"/>
            <a:ext cx="19050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4"/>
          <p:cNvSpPr>
            <a:spLocks noChangeShapeType="1"/>
          </p:cNvSpPr>
          <p:nvPr/>
        </p:nvSpPr>
        <p:spPr bwMode="auto">
          <a:xfrm flipH="1">
            <a:off x="1114425" y="2852738"/>
            <a:ext cx="2160588" cy="127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348038" y="476250"/>
            <a:ext cx="2735262" cy="2520950"/>
            <a:chOff x="2291" y="845"/>
            <a:chExt cx="1088" cy="104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291" y="845"/>
              <a:ext cx="1088" cy="1043"/>
              <a:chOff x="2200" y="164"/>
              <a:chExt cx="1043" cy="953"/>
            </a:xfrm>
          </p:grpSpPr>
          <p:sp>
            <p:nvSpPr>
              <p:cNvPr id="12317" name="Rectangle 4"/>
              <p:cNvSpPr>
                <a:spLocks noChangeArrowheads="1"/>
              </p:cNvSpPr>
              <p:nvPr/>
            </p:nvSpPr>
            <p:spPr bwMode="auto">
              <a:xfrm>
                <a:off x="2200" y="572"/>
                <a:ext cx="1043" cy="54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b="1"/>
              </a:p>
            </p:txBody>
          </p:sp>
          <p:sp>
            <p:nvSpPr>
              <p:cNvPr id="12318" name="AutoShape 5"/>
              <p:cNvSpPr>
                <a:spLocks noChangeArrowheads="1"/>
              </p:cNvSpPr>
              <p:nvPr/>
            </p:nvSpPr>
            <p:spPr bwMode="auto">
              <a:xfrm>
                <a:off x="2200" y="164"/>
                <a:ext cx="1043" cy="408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b="1"/>
              </a:p>
            </p:txBody>
          </p:sp>
        </p:grpSp>
        <p:sp>
          <p:nvSpPr>
            <p:cNvPr id="12316" name="Text Box 6"/>
            <p:cNvSpPr txBox="1">
              <a:spLocks noChangeArrowheads="1"/>
            </p:cNvSpPr>
            <p:nvPr/>
          </p:nvSpPr>
          <p:spPr bwMode="auto">
            <a:xfrm>
              <a:off x="2458" y="1389"/>
              <a:ext cx="7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sz="2000" b="1"/>
                <a:t>Central HQ</a:t>
              </a:r>
            </a:p>
            <a:p>
              <a:pPr algn="ctr" eaLnBrk="1" hangingPunct="1"/>
              <a:r>
                <a:rPr lang="en-GB" sz="1800" b="1"/>
                <a:t>(New York Site)</a:t>
              </a:r>
            </a:p>
          </p:txBody>
        </p:sp>
      </p:grp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250825" y="204788"/>
            <a:ext cx="26352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b="1"/>
              <a:t>Example B: </a:t>
            </a:r>
          </a:p>
          <a:p>
            <a:pPr eaLnBrk="1" hangingPunct="1"/>
            <a:r>
              <a:rPr lang="en-GB" sz="1800" b="1"/>
              <a:t>US Domestic Firm</a:t>
            </a:r>
          </a:p>
          <a:p>
            <a:pPr eaLnBrk="1" hangingPunct="1"/>
            <a:r>
              <a:rPr lang="en-GB" sz="1800" b="1"/>
              <a:t>Multi-Site, Multi-Plants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534988" y="4189413"/>
            <a:ext cx="1833562" cy="1111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708025" y="3357563"/>
            <a:ext cx="1657350" cy="1612900"/>
            <a:chOff x="1331" y="2251"/>
            <a:chExt cx="823" cy="752"/>
          </a:xfrm>
        </p:grpSpPr>
        <p:sp>
          <p:nvSpPr>
            <p:cNvPr id="12312" name="Rectangle 10"/>
            <p:cNvSpPr>
              <a:spLocks noChangeArrowheads="1"/>
            </p:cNvSpPr>
            <p:nvPr/>
          </p:nvSpPr>
          <p:spPr bwMode="auto">
            <a:xfrm>
              <a:off x="2014" y="2380"/>
              <a:ext cx="140" cy="26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12313" name="AutoShape 11"/>
            <p:cNvSpPr>
              <a:spLocks noChangeArrowheads="1"/>
            </p:cNvSpPr>
            <p:nvPr/>
          </p:nvSpPr>
          <p:spPr bwMode="auto">
            <a:xfrm>
              <a:off x="2014" y="2251"/>
              <a:ext cx="138" cy="129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12314" name="Text Box 12"/>
            <p:cNvSpPr txBox="1">
              <a:spLocks noChangeArrowheads="1"/>
            </p:cNvSpPr>
            <p:nvPr/>
          </p:nvSpPr>
          <p:spPr bwMode="auto">
            <a:xfrm>
              <a:off x="1331" y="2690"/>
              <a:ext cx="799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sz="2000" b="1"/>
                <a:t>Plant 1</a:t>
              </a:r>
            </a:p>
            <a:p>
              <a:pPr algn="ctr" eaLnBrk="1" hangingPunct="1"/>
              <a:r>
                <a:rPr lang="en-GB" sz="1800" b="1"/>
                <a:t>(Buffalo Site)</a:t>
              </a:r>
            </a:p>
          </p:txBody>
        </p:sp>
      </p:grp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6811963" y="4327525"/>
            <a:ext cx="18097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b="1"/>
              <a:t>Plant 3</a:t>
            </a:r>
          </a:p>
          <a:p>
            <a:pPr algn="ctr" eaLnBrk="1" hangingPunct="1"/>
            <a:r>
              <a:rPr lang="en-GB" sz="1800" b="1"/>
              <a:t>(Scranton Site)</a:t>
            </a:r>
          </a:p>
        </p:txBody>
      </p:sp>
      <p:sp>
        <p:nvSpPr>
          <p:cNvPr id="12296" name="Rectangle 14"/>
          <p:cNvSpPr>
            <a:spLocks noChangeArrowheads="1"/>
          </p:cNvSpPr>
          <p:nvPr/>
        </p:nvSpPr>
        <p:spPr bwMode="auto">
          <a:xfrm>
            <a:off x="8321675" y="3632200"/>
            <a:ext cx="282575" cy="5572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12297" name="AutoShape 15"/>
          <p:cNvSpPr>
            <a:spLocks noChangeArrowheads="1"/>
          </p:cNvSpPr>
          <p:nvPr/>
        </p:nvSpPr>
        <p:spPr bwMode="auto">
          <a:xfrm>
            <a:off x="8321675" y="3355975"/>
            <a:ext cx="277813" cy="276225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779838" y="3355975"/>
            <a:ext cx="1835150" cy="1944688"/>
            <a:chOff x="2586" y="2114"/>
            <a:chExt cx="1156" cy="1225"/>
          </a:xfrm>
        </p:grpSpPr>
        <p:sp>
          <p:nvSpPr>
            <p:cNvPr id="12308" name="Text Box 17"/>
            <p:cNvSpPr txBox="1">
              <a:spLocks noChangeArrowheads="1"/>
            </p:cNvSpPr>
            <p:nvPr/>
          </p:nvSpPr>
          <p:spPr bwMode="auto">
            <a:xfrm>
              <a:off x="2673" y="2726"/>
              <a:ext cx="996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sz="2000" b="1"/>
                <a:t>Plant 2</a:t>
              </a:r>
            </a:p>
            <a:p>
              <a:pPr algn="ctr" eaLnBrk="1" hangingPunct="1"/>
              <a:r>
                <a:rPr lang="en-GB" sz="1800" b="1"/>
                <a:t>(Albany Site)</a:t>
              </a:r>
            </a:p>
          </p:txBody>
        </p:sp>
        <p:sp>
          <p:nvSpPr>
            <p:cNvPr id="12309" name="Rectangle 18"/>
            <p:cNvSpPr>
              <a:spLocks noChangeArrowheads="1"/>
            </p:cNvSpPr>
            <p:nvPr/>
          </p:nvSpPr>
          <p:spPr bwMode="auto">
            <a:xfrm>
              <a:off x="3563" y="2288"/>
              <a:ext cx="179" cy="35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12310" name="AutoShape 19"/>
            <p:cNvSpPr>
              <a:spLocks noChangeArrowheads="1"/>
            </p:cNvSpPr>
            <p:nvPr/>
          </p:nvSpPr>
          <p:spPr bwMode="auto">
            <a:xfrm>
              <a:off x="3563" y="2114"/>
              <a:ext cx="176" cy="174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12311" name="Rectangle 20"/>
            <p:cNvSpPr>
              <a:spLocks noChangeArrowheads="1"/>
            </p:cNvSpPr>
            <p:nvPr/>
          </p:nvSpPr>
          <p:spPr bwMode="auto">
            <a:xfrm>
              <a:off x="2586" y="2639"/>
              <a:ext cx="1156" cy="7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</p:grpSp>
      <p:sp>
        <p:nvSpPr>
          <p:cNvPr id="12299" name="Rectangle 21"/>
          <p:cNvSpPr>
            <a:spLocks noChangeArrowheads="1"/>
          </p:cNvSpPr>
          <p:nvPr/>
        </p:nvSpPr>
        <p:spPr bwMode="auto">
          <a:xfrm>
            <a:off x="6770688" y="4189413"/>
            <a:ext cx="1833562" cy="1111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12300" name="Line 22"/>
          <p:cNvSpPr>
            <a:spLocks noChangeShapeType="1"/>
          </p:cNvSpPr>
          <p:nvPr/>
        </p:nvSpPr>
        <p:spPr bwMode="auto">
          <a:xfrm>
            <a:off x="4643438" y="2997200"/>
            <a:ext cx="0" cy="1152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23"/>
          <p:cNvSpPr>
            <a:spLocks noChangeShapeType="1"/>
          </p:cNvSpPr>
          <p:nvPr/>
        </p:nvSpPr>
        <p:spPr bwMode="auto">
          <a:xfrm>
            <a:off x="6084888" y="2997200"/>
            <a:ext cx="1439862" cy="11287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411413" y="335756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/>
              <a:t>D1</a:t>
            </a:r>
          </a:p>
        </p:txBody>
      </p:sp>
      <p:sp>
        <p:nvSpPr>
          <p:cNvPr id="12303" name="Text Box 26"/>
          <p:cNvSpPr txBox="1">
            <a:spLocks noChangeArrowheads="1"/>
          </p:cNvSpPr>
          <p:nvPr/>
        </p:nvSpPr>
        <p:spPr bwMode="auto">
          <a:xfrm>
            <a:off x="4643438" y="3357563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/>
              <a:t>D2</a:t>
            </a:r>
          </a:p>
        </p:txBody>
      </p:sp>
      <p:sp>
        <p:nvSpPr>
          <p:cNvPr id="12304" name="Text Box 27"/>
          <p:cNvSpPr txBox="1">
            <a:spLocks noChangeArrowheads="1"/>
          </p:cNvSpPr>
          <p:nvPr/>
        </p:nvSpPr>
        <p:spPr bwMode="auto">
          <a:xfrm>
            <a:off x="6946900" y="328453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/>
              <a:t>D3</a:t>
            </a:r>
          </a:p>
        </p:txBody>
      </p:sp>
      <p:pic>
        <p:nvPicPr>
          <p:cNvPr id="12305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513" y="204788"/>
            <a:ext cx="169545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31" descr="mscot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355" r="7056"/>
          <a:stretch>
            <a:fillRect/>
          </a:stretch>
        </p:blipFill>
        <p:spPr bwMode="auto">
          <a:xfrm>
            <a:off x="6954838" y="4949825"/>
            <a:ext cx="1408112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3966" name="Oval 30"/>
          <p:cNvSpPr>
            <a:spLocks noChangeArrowheads="1"/>
          </p:cNvSpPr>
          <p:nvPr/>
        </p:nvSpPr>
        <p:spPr bwMode="auto">
          <a:xfrm>
            <a:off x="6026150" y="2636838"/>
            <a:ext cx="3073400" cy="32956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67" t="5711" r="-804" b="60077"/>
          <a:stretch>
            <a:fillRect/>
          </a:stretch>
        </p:blipFill>
        <p:spPr bwMode="auto">
          <a:xfrm>
            <a:off x="0" y="908050"/>
            <a:ext cx="928846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67" t="67944" r="722" b="20219"/>
          <a:stretch>
            <a:fillRect/>
          </a:stretch>
        </p:blipFill>
        <p:spPr bwMode="auto">
          <a:xfrm>
            <a:off x="0" y="4283075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925" y="115888"/>
            <a:ext cx="8785225" cy="5619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2800" smtClean="0"/>
              <a:t>The Decentralization Survey Page</a:t>
            </a:r>
          </a:p>
        </p:txBody>
      </p:sp>
      <p:pic>
        <p:nvPicPr>
          <p:cNvPr id="80911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67" t="77881" r="-804" b="8568"/>
          <a:stretch>
            <a:fillRect/>
          </a:stretch>
        </p:blipFill>
        <p:spPr bwMode="auto">
          <a:xfrm>
            <a:off x="0" y="5287963"/>
            <a:ext cx="9288463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67" t="41466" r="-804" b="44548"/>
          <a:stretch>
            <a:fillRect/>
          </a:stretch>
        </p:blipFill>
        <p:spPr bwMode="auto">
          <a:xfrm>
            <a:off x="0" y="3063875"/>
            <a:ext cx="92884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10" name="Rectangle 14"/>
          <p:cNvSpPr>
            <a:spLocks noChangeArrowheads="1"/>
          </p:cNvSpPr>
          <p:nvPr/>
        </p:nvSpPr>
        <p:spPr bwMode="auto">
          <a:xfrm>
            <a:off x="-396875" y="2781300"/>
            <a:ext cx="9937750" cy="1223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ChangeArrowheads="1"/>
          </p:cNvSpPr>
          <p:nvPr/>
        </p:nvSpPr>
        <p:spPr bwMode="auto">
          <a:xfrm>
            <a:off x="34925" y="1166813"/>
            <a:ext cx="88042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 indent="-269875">
              <a:spcBef>
                <a:spcPct val="30000"/>
              </a:spcBef>
              <a:buFontTx/>
              <a:buChar char="•"/>
            </a:pPr>
            <a:r>
              <a:rPr lang="en-GB"/>
              <a:t>Main measure averages the z-score (scores normalized to mean 0, standard-deviation 1) of each variable:</a:t>
            </a:r>
          </a:p>
          <a:p>
            <a:pPr marL="1079500" lvl="2" indent="-442913">
              <a:spcBef>
                <a:spcPct val="25000"/>
              </a:spcBef>
              <a:buFont typeface="Arial" charset="0"/>
              <a:buChar char="–"/>
            </a:pPr>
            <a:r>
              <a:rPr lang="en-US"/>
              <a:t>Hiring senior employees (discrete, 1 to 5)</a:t>
            </a:r>
          </a:p>
          <a:p>
            <a:pPr marL="1079500" lvl="2" indent="-442913">
              <a:spcBef>
                <a:spcPct val="25000"/>
              </a:spcBef>
              <a:buFont typeface="Arial" charset="0"/>
              <a:buChar char="–"/>
            </a:pPr>
            <a:r>
              <a:rPr lang="en-US"/>
              <a:t>Maximum Capital expenditure (continuous, in $)</a:t>
            </a:r>
          </a:p>
          <a:p>
            <a:pPr marL="1079500" lvl="2" indent="-442913">
              <a:spcBef>
                <a:spcPct val="25000"/>
              </a:spcBef>
              <a:buFont typeface="Arial" charset="0"/>
              <a:buChar char="–"/>
            </a:pPr>
            <a:r>
              <a:rPr lang="en-US"/>
              <a:t>Introduction of new products (discrete, 1 to 5)</a:t>
            </a:r>
          </a:p>
          <a:p>
            <a:pPr marL="1079500" lvl="2" indent="-442913">
              <a:spcBef>
                <a:spcPct val="25000"/>
              </a:spcBef>
              <a:buFont typeface="Arial" charset="0"/>
              <a:buChar char="–"/>
            </a:pPr>
            <a:r>
              <a:rPr lang="en-US"/>
              <a:t>Sales and marketing (discrete, 1 to 5)</a:t>
            </a:r>
          </a:p>
          <a:p>
            <a:pPr marL="1079500" lvl="2" indent="-442913">
              <a:spcBef>
                <a:spcPct val="25000"/>
              </a:spcBef>
              <a:buFont typeface="Arial" charset="0"/>
              <a:buNone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74638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800" b="1">
                <a:solidFill>
                  <a:schemeClr val="tx2"/>
                </a:solidFill>
              </a:rPr>
              <a:t>Our empirical decentralization measure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-107950" y="333375"/>
            <a:ext cx="8027988" cy="6119813"/>
            <a:chOff x="-68" y="210"/>
            <a:chExt cx="5057" cy="3855"/>
          </a:xfrm>
        </p:grpSpPr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-68" y="210"/>
              <a:ext cx="5057" cy="3855"/>
              <a:chOff x="-68" y="210"/>
              <a:chExt cx="5057" cy="3855"/>
            </a:xfrm>
          </p:grpSpPr>
          <p:pic>
            <p:nvPicPr>
              <p:cNvPr id="15368" name="Picture 1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r="84315" b="8821"/>
              <a:stretch>
                <a:fillRect/>
              </a:stretch>
            </p:blipFill>
            <p:spPr bwMode="auto">
              <a:xfrm>
                <a:off x="-68" y="210"/>
                <a:ext cx="907" cy="38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69" name="Picture 1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28238" b="8821"/>
              <a:stretch>
                <a:fillRect/>
              </a:stretch>
            </p:blipFill>
            <p:spPr bwMode="auto">
              <a:xfrm>
                <a:off x="839" y="210"/>
                <a:ext cx="4150" cy="38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5367" name="Picture 1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8238" t="40445" r="47842" b="25284"/>
            <a:stretch>
              <a:fillRect/>
            </a:stretch>
          </p:blipFill>
          <p:spPr bwMode="auto">
            <a:xfrm>
              <a:off x="980" y="474"/>
              <a:ext cx="402" cy="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76200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800" b="1">
                <a:solidFill>
                  <a:schemeClr val="tx2"/>
                </a:solidFill>
              </a:rPr>
              <a:t>Decentralization varies heavily across countries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148263" y="836613"/>
            <a:ext cx="3743325" cy="275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5738" indent="-1857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u="sng">
                <a:solidFill>
                  <a:schemeClr val="tx2"/>
                </a:solidFill>
              </a:rPr>
              <a:t>Most centralized</a:t>
            </a:r>
            <a:r>
              <a:rPr lang="en-GB"/>
              <a:t>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chemeClr val="tx2"/>
                </a:solidFill>
              </a:rPr>
              <a:t>Asia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chemeClr val="tx2"/>
                </a:solidFill>
              </a:rPr>
              <a:t>Southern Europe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GB" u="sng">
                <a:solidFill>
                  <a:schemeClr val="tx2"/>
                </a:solidFill>
              </a:rPr>
              <a:t>Least centralized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chemeClr val="tx2"/>
                </a:solidFill>
              </a:rPr>
              <a:t>Scandinavian countries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chemeClr val="tx2"/>
                </a:solidFill>
              </a:rPr>
              <a:t>Anglo-Saxon countries</a:t>
            </a:r>
          </a:p>
        </p:txBody>
      </p:sp>
      <p:sp>
        <p:nvSpPr>
          <p:cNvPr id="15365" name="McK Measure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14600" y="6437313"/>
            <a:ext cx="4700588" cy="365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000000"/>
                </a:solidFill>
              </a:rPr>
              <a:t>Decentralization measure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8313" y="990600"/>
            <a:ext cx="8256587" cy="56499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9100" indent="-4191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What is decentralization? 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err="1" smtClean="0"/>
              <a:t>Alibaba</a:t>
            </a:r>
            <a:r>
              <a:rPr lang="en-GB" dirty="0" smtClean="0"/>
              <a:t> Case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Decentralization &amp; learning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Measuring real authority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b="1" dirty="0" smtClean="0"/>
              <a:t>Factors affecting decentralization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6863" y="4468813"/>
            <a:ext cx="8266112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itle 1"/>
          <p:cNvSpPr txBox="1">
            <a:spLocks/>
          </p:cNvSpPr>
          <p:nvPr/>
        </p:nvSpPr>
        <p:spPr bwMode="auto">
          <a:xfrm>
            <a:off x="292100" y="152400"/>
            <a:ext cx="8851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en-GB" b="1" dirty="0" smtClean="0">
                <a:solidFill>
                  <a:schemeClr val="tx2"/>
                </a:solidFill>
              </a:rPr>
              <a:t>Larger Firms: More or less decentralized?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1684" name="TextBox 4"/>
          <p:cNvSpPr txBox="1">
            <a:spLocks noChangeArrowheads="1"/>
          </p:cNvSpPr>
          <p:nvPr/>
        </p:nvSpPr>
        <p:spPr bwMode="auto">
          <a:xfrm>
            <a:off x="2160588" y="5707063"/>
            <a:ext cx="4970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Number of employees in the firm</a:t>
            </a:r>
            <a:endParaRPr lang="en-US"/>
          </a:p>
        </p:txBody>
      </p:sp>
      <p:sp>
        <p:nvSpPr>
          <p:cNvPr id="71685" name="TextBox 4"/>
          <p:cNvSpPr txBox="1">
            <a:spLocks noChangeArrowheads="1"/>
          </p:cNvSpPr>
          <p:nvPr/>
        </p:nvSpPr>
        <p:spPr bwMode="auto">
          <a:xfrm>
            <a:off x="1625600" y="5240338"/>
            <a:ext cx="942975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71686" name="TextBox 5"/>
          <p:cNvSpPr txBox="1">
            <a:spLocks noChangeArrowheads="1"/>
          </p:cNvSpPr>
          <p:nvPr/>
        </p:nvSpPr>
        <p:spPr bwMode="auto">
          <a:xfrm>
            <a:off x="2678113" y="5218113"/>
            <a:ext cx="13160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100-200</a:t>
            </a:r>
          </a:p>
        </p:txBody>
      </p:sp>
      <p:sp>
        <p:nvSpPr>
          <p:cNvPr id="71687" name="TextBox 6"/>
          <p:cNvSpPr txBox="1">
            <a:spLocks noChangeArrowheads="1"/>
          </p:cNvSpPr>
          <p:nvPr/>
        </p:nvSpPr>
        <p:spPr bwMode="auto">
          <a:xfrm>
            <a:off x="4064000" y="5210175"/>
            <a:ext cx="131603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200-500</a:t>
            </a:r>
          </a:p>
        </p:txBody>
      </p:sp>
      <p:sp>
        <p:nvSpPr>
          <p:cNvPr id="71688" name="TextBox 7"/>
          <p:cNvSpPr txBox="1">
            <a:spLocks noChangeArrowheads="1"/>
          </p:cNvSpPr>
          <p:nvPr/>
        </p:nvSpPr>
        <p:spPr bwMode="auto">
          <a:xfrm>
            <a:off x="5348288" y="5203825"/>
            <a:ext cx="1487487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500-1000</a:t>
            </a:r>
          </a:p>
        </p:txBody>
      </p:sp>
      <p:sp>
        <p:nvSpPr>
          <p:cNvPr id="71689" name="TextBox 8"/>
          <p:cNvSpPr txBox="1">
            <a:spLocks noChangeArrowheads="1"/>
          </p:cNvSpPr>
          <p:nvPr/>
        </p:nvSpPr>
        <p:spPr bwMode="auto">
          <a:xfrm>
            <a:off x="6908800" y="5181600"/>
            <a:ext cx="10509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1000+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350" y="731838"/>
            <a:ext cx="80613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Title 1"/>
          <p:cNvSpPr txBox="1">
            <a:spLocks/>
          </p:cNvSpPr>
          <p:nvPr/>
        </p:nvSpPr>
        <p:spPr bwMode="auto">
          <a:xfrm>
            <a:off x="292100" y="152400"/>
            <a:ext cx="8851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2813"/>
            <a:r>
              <a:rPr lang="en-GB" b="1" dirty="0" smtClean="0">
                <a:solidFill>
                  <a:schemeClr val="tx2"/>
                </a:solidFill>
              </a:rPr>
              <a:t>Larger </a:t>
            </a:r>
            <a:r>
              <a:rPr lang="en-GB" b="1" dirty="0">
                <a:solidFill>
                  <a:schemeClr val="tx2"/>
                </a:solidFill>
              </a:rPr>
              <a:t>Firms are more </a:t>
            </a:r>
            <a:r>
              <a:rPr lang="en-GB" b="1" dirty="0" smtClean="0">
                <a:solidFill>
                  <a:schemeClr val="tx2"/>
                </a:solidFill>
              </a:rPr>
              <a:t>decentralized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1684" name="TextBox 4"/>
          <p:cNvSpPr txBox="1">
            <a:spLocks noChangeArrowheads="1"/>
          </p:cNvSpPr>
          <p:nvPr/>
        </p:nvSpPr>
        <p:spPr bwMode="auto">
          <a:xfrm>
            <a:off x="2160588" y="5707063"/>
            <a:ext cx="4970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Number of employees in the firm</a:t>
            </a:r>
            <a:endParaRPr lang="en-US"/>
          </a:p>
        </p:txBody>
      </p:sp>
      <p:sp>
        <p:nvSpPr>
          <p:cNvPr id="71685" name="TextBox 4"/>
          <p:cNvSpPr txBox="1">
            <a:spLocks noChangeArrowheads="1"/>
          </p:cNvSpPr>
          <p:nvPr/>
        </p:nvSpPr>
        <p:spPr bwMode="auto">
          <a:xfrm>
            <a:off x="1625600" y="5240338"/>
            <a:ext cx="942975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71686" name="TextBox 5"/>
          <p:cNvSpPr txBox="1">
            <a:spLocks noChangeArrowheads="1"/>
          </p:cNvSpPr>
          <p:nvPr/>
        </p:nvSpPr>
        <p:spPr bwMode="auto">
          <a:xfrm>
            <a:off x="2678113" y="5218113"/>
            <a:ext cx="13160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100-200</a:t>
            </a:r>
          </a:p>
        </p:txBody>
      </p:sp>
      <p:sp>
        <p:nvSpPr>
          <p:cNvPr id="71687" name="TextBox 6"/>
          <p:cNvSpPr txBox="1">
            <a:spLocks noChangeArrowheads="1"/>
          </p:cNvSpPr>
          <p:nvPr/>
        </p:nvSpPr>
        <p:spPr bwMode="auto">
          <a:xfrm>
            <a:off x="4064000" y="5210175"/>
            <a:ext cx="131603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200-500</a:t>
            </a:r>
          </a:p>
        </p:txBody>
      </p:sp>
      <p:sp>
        <p:nvSpPr>
          <p:cNvPr id="71688" name="TextBox 7"/>
          <p:cNvSpPr txBox="1">
            <a:spLocks noChangeArrowheads="1"/>
          </p:cNvSpPr>
          <p:nvPr/>
        </p:nvSpPr>
        <p:spPr bwMode="auto">
          <a:xfrm>
            <a:off x="5348288" y="5203825"/>
            <a:ext cx="1487487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500-1000</a:t>
            </a:r>
          </a:p>
        </p:txBody>
      </p:sp>
      <p:sp>
        <p:nvSpPr>
          <p:cNvPr id="71689" name="TextBox 8"/>
          <p:cNvSpPr txBox="1">
            <a:spLocks noChangeArrowheads="1"/>
          </p:cNvSpPr>
          <p:nvPr/>
        </p:nvSpPr>
        <p:spPr bwMode="auto">
          <a:xfrm>
            <a:off x="6908800" y="5181600"/>
            <a:ext cx="10509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1000+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BDFDC40-E277-476C-BEA8-8DA24A62987B}" type="slidenum">
              <a:rPr lang="en-US" sz="1400">
                <a:latin typeface="Times" pitchFamily="18" charset="0"/>
              </a:rPr>
              <a:pPr/>
              <a:t>27</a:t>
            </a:fld>
            <a:endParaRPr lang="en-US" sz="1400">
              <a:latin typeface="Times" pitchFamily="18" charset="0"/>
            </a:endParaRPr>
          </a:p>
        </p:txBody>
      </p:sp>
      <p:sp>
        <p:nvSpPr>
          <p:cNvPr id="31748" name="Title 1"/>
          <p:cNvSpPr txBox="1">
            <a:spLocks/>
          </p:cNvSpPr>
          <p:nvPr/>
        </p:nvSpPr>
        <p:spPr bwMode="auto">
          <a:xfrm>
            <a:off x="292100" y="57150"/>
            <a:ext cx="8851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b="1" dirty="0" smtClean="0">
                <a:solidFill>
                  <a:schemeClr val="tx2"/>
                </a:solidFill>
              </a:rPr>
              <a:t>Firms </a:t>
            </a:r>
            <a:r>
              <a:rPr lang="en-GB" sz="2800" b="1" dirty="0">
                <a:solidFill>
                  <a:schemeClr val="tx2"/>
                </a:solidFill>
              </a:rPr>
              <a:t>with more skilled </a:t>
            </a:r>
            <a:r>
              <a:rPr lang="en-GB" sz="2800" b="1" dirty="0" smtClean="0">
                <a:solidFill>
                  <a:schemeClr val="tx2"/>
                </a:solidFill>
              </a:rPr>
              <a:t>workers?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452438" y="5707063"/>
            <a:ext cx="7173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/>
              <a:t>Proportion of employees with a college degree</a:t>
            </a:r>
            <a:endParaRPr lang="en-US" b="1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04913" y="5103813"/>
            <a:ext cx="172675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Under 20%</a:t>
            </a:r>
            <a:endParaRPr lang="en-GB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87813" y="5078413"/>
            <a:ext cx="152157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40%-60%</a:t>
            </a:r>
            <a:endParaRPr lang="en-GB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22913" y="5078413"/>
            <a:ext cx="152157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60%-80%</a:t>
            </a:r>
            <a:endParaRPr lang="en-GB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958013" y="5091113"/>
            <a:ext cx="169309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80%-100%</a:t>
            </a:r>
            <a:endParaRPr lang="en-GB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43213" y="5116513"/>
            <a:ext cx="152157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20%-40%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BDFDC40-E277-476C-BEA8-8DA24A62987B}" type="slidenum">
              <a:rPr lang="en-US" sz="1400">
                <a:latin typeface="Times" pitchFamily="18" charset="0"/>
              </a:rPr>
              <a:pPr/>
              <a:t>28</a:t>
            </a:fld>
            <a:endParaRPr lang="en-US" sz="1400">
              <a:latin typeface="Times" pitchFamily="18" charset="0"/>
            </a:endParaRP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1149350"/>
            <a:ext cx="8193087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itle 1"/>
          <p:cNvSpPr txBox="1">
            <a:spLocks/>
          </p:cNvSpPr>
          <p:nvPr/>
        </p:nvSpPr>
        <p:spPr bwMode="auto">
          <a:xfrm>
            <a:off x="292100" y="57150"/>
            <a:ext cx="8851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b="1" dirty="0" smtClean="0">
                <a:solidFill>
                  <a:schemeClr val="tx2"/>
                </a:solidFill>
              </a:rPr>
              <a:t>Firms </a:t>
            </a:r>
            <a:r>
              <a:rPr lang="en-GB" sz="2800" b="1" dirty="0">
                <a:solidFill>
                  <a:schemeClr val="tx2"/>
                </a:solidFill>
              </a:rPr>
              <a:t>with more skilled workers are more </a:t>
            </a:r>
            <a:r>
              <a:rPr lang="en-GB" sz="2800" b="1" dirty="0" smtClean="0">
                <a:solidFill>
                  <a:schemeClr val="tx2"/>
                </a:solidFill>
              </a:rPr>
              <a:t>decentralized (complements)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452438" y="5707063"/>
            <a:ext cx="7173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/>
              <a:t>Proportion of employees with a college degree</a:t>
            </a:r>
            <a:endParaRPr lang="en-US" b="1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04913" y="5103813"/>
            <a:ext cx="172675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Under 20%</a:t>
            </a:r>
            <a:endParaRPr lang="en-GB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87813" y="5078413"/>
            <a:ext cx="152157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40%-60%</a:t>
            </a:r>
            <a:endParaRPr lang="en-GB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22913" y="5078413"/>
            <a:ext cx="152157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60%-80%</a:t>
            </a:r>
            <a:endParaRPr lang="en-GB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958013" y="5091113"/>
            <a:ext cx="169309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80%-100%</a:t>
            </a:r>
            <a:endParaRPr lang="en-GB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43213" y="5116513"/>
            <a:ext cx="152157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20%-40%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Legal and Cultural Factors affecting Decentralization</a:t>
            </a: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22388"/>
            <a:ext cx="8229600" cy="45259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Trust</a:t>
            </a:r>
          </a:p>
          <a:p>
            <a:pPr lvl="1"/>
            <a:r>
              <a:rPr lang="en-GB" dirty="0" err="1" smtClean="0"/>
              <a:t>Alibaba’s</a:t>
            </a:r>
            <a:r>
              <a:rPr lang="en-GB" dirty="0" smtClean="0"/>
              <a:t> key competitive advantage was building trust with customers. </a:t>
            </a:r>
          </a:p>
          <a:p>
            <a:pPr lvl="1"/>
            <a:r>
              <a:rPr lang="en-GB" dirty="0" smtClean="0"/>
              <a:t>But trust more important generally?</a:t>
            </a:r>
          </a:p>
          <a:p>
            <a:pPr lvl="1"/>
            <a:r>
              <a:rPr lang="en-GB" dirty="0" smtClean="0"/>
              <a:t>In high trust areas (e.g. Sweden, US) managers likely to be trusted to carry out more activities than low trust (e.g. Southern Italy, parts of India)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Rule of Law</a:t>
            </a:r>
          </a:p>
          <a:p>
            <a:pPr lvl="1"/>
            <a:r>
              <a:rPr lang="en-GB" dirty="0" smtClean="0"/>
              <a:t>In strong rule of law areas (e.g. US) top management less worried about theft by middle management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329C30-20F6-4F4C-8499-A22F4E944C82}" type="slidenum">
              <a:rPr lang="en-US" sz="1400"/>
              <a:pPr eaLnBrk="1" hangingPunct="1"/>
              <a:t>29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203200" y="28575"/>
            <a:ext cx="8229600" cy="74453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2800" smtClean="0"/>
              <a:t>What is decentralization?</a:t>
            </a:r>
            <a:endParaRPr lang="en-US" sz="28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203200" y="1112838"/>
            <a:ext cx="8821738" cy="44577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One aspect of firm organization - how power and decision making are distributed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Unlike basic management practices no typical “good” and “bad” – just different styles which tend to vary by country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Why should you care:</a:t>
            </a:r>
          </a:p>
          <a:p>
            <a:pPr lvl="1" eaLnBrk="1" hangingPunct="1"/>
            <a:r>
              <a:rPr lang="en-GB" smtClean="0"/>
              <a:t>Key in designing your business or advising others</a:t>
            </a:r>
          </a:p>
          <a:p>
            <a:pPr lvl="1" eaLnBrk="1" hangingPunct="1"/>
            <a:r>
              <a:rPr lang="en-GB" smtClean="0"/>
              <a:t>Changing over time, generating broader economic effects, like increased inequality and worker empowerment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34938" y="92075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Trust and decentralization</a:t>
            </a:r>
            <a:endParaRPr lang="en-GB" sz="2800" b="1">
              <a:solidFill>
                <a:schemeClr val="tx2"/>
              </a:solidFill>
            </a:endParaRP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134938" y="820738"/>
            <a:ext cx="8785225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4488" indent="-344488">
              <a:spcBef>
                <a:spcPct val="30000"/>
              </a:spcBef>
              <a:buFontTx/>
              <a:buChar char="•"/>
            </a:pPr>
            <a:r>
              <a:rPr lang="en-US" dirty="0"/>
              <a:t>How to measure trust? World Value Survey </a:t>
            </a:r>
            <a:r>
              <a:rPr lang="en-US" dirty="0" smtClean="0"/>
              <a:t>(10,000s of individuals from different countries) asks </a:t>
            </a:r>
            <a:r>
              <a:rPr lang="en-US" dirty="0" smtClean="0"/>
              <a:t>question</a:t>
            </a:r>
            <a:r>
              <a:rPr lang="en-US" dirty="0"/>
              <a:t>:</a:t>
            </a:r>
          </a:p>
          <a:p>
            <a:pPr marL="627063" lvl="1" indent="-111125">
              <a:spcBef>
                <a:spcPct val="45000"/>
              </a:spcBef>
              <a:buFont typeface="Arial" charset="0"/>
              <a:buNone/>
            </a:pPr>
            <a:r>
              <a:rPr lang="en-US" b="1" dirty="0"/>
              <a:t> “Generally speaking, would you say that most people can be trusted or that you can’t be too careful in dealing with people?”</a:t>
            </a:r>
            <a:endParaRPr lang="en-US" dirty="0"/>
          </a:p>
          <a:p>
            <a:pPr marL="344488" indent="-344488">
              <a:spcBef>
                <a:spcPct val="45000"/>
              </a:spcBef>
            </a:pPr>
            <a:r>
              <a:rPr lang="en-US" dirty="0"/>
              <a:t>	  Trust </a:t>
            </a:r>
            <a:r>
              <a:rPr lang="en-US" u="sng" dirty="0"/>
              <a:t>by region</a:t>
            </a:r>
            <a:r>
              <a:rPr lang="en-US" dirty="0"/>
              <a:t> of the country defined as % of people</a:t>
            </a:r>
            <a:br>
              <a:rPr lang="en-US" dirty="0"/>
            </a:br>
            <a:r>
              <a:rPr lang="en-US" dirty="0"/>
              <a:t>  answering “yes” to first part of the trust question</a:t>
            </a:r>
          </a:p>
          <a:p>
            <a:pPr marL="344488" indent="-344488">
              <a:spcBef>
                <a:spcPct val="45000"/>
              </a:spcBef>
              <a:buFontTx/>
              <a:buChar char="•"/>
            </a:pPr>
            <a:r>
              <a:rPr lang="en-US" dirty="0"/>
              <a:t>Experiments show this question linked with trust/trusting </a:t>
            </a:r>
            <a:r>
              <a:rPr lang="en-US" dirty="0" smtClean="0"/>
              <a:t>behavior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13" name="Group 41"/>
          <p:cNvGraphicFramePr>
            <a:graphicFrameLocks noGrp="1"/>
          </p:cNvGraphicFramePr>
          <p:nvPr/>
        </p:nvGraphicFramePr>
        <p:xfrm>
          <a:off x="501650" y="1116013"/>
          <a:ext cx="7491413" cy="3767230"/>
        </p:xfrm>
        <a:graphic>
          <a:graphicData uri="http://schemas.openxmlformats.org/drawingml/2006/table">
            <a:tbl>
              <a:tblPr/>
              <a:tblGrid>
                <a:gridCol w="2538413"/>
                <a:gridCol w="1651000"/>
                <a:gridCol w="1651000"/>
                <a:gridCol w="1651000"/>
              </a:tblGrid>
              <a:tr h="438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Trust (region)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1.196***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0.825***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0.732**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(0.429)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(0.290)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(0.298)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Rule of law (country)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0.473***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(0.102)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Observations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3549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3549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3549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Country dummies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no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no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yes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Other controls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no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yes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51" name="Text Box 73"/>
          <p:cNvSpPr txBox="1">
            <a:spLocks noChangeArrowheads="1"/>
          </p:cNvSpPr>
          <p:nvPr/>
        </p:nvSpPr>
        <p:spPr bwMode="auto">
          <a:xfrm>
            <a:off x="457200" y="-26988"/>
            <a:ext cx="6572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b="1"/>
              <a:t>Trust, rule of law and decentralization</a:t>
            </a:r>
            <a:endParaRPr lang="en-US" sz="2800" b="1"/>
          </a:p>
        </p:txBody>
      </p:sp>
      <p:sp>
        <p:nvSpPr>
          <p:cNvPr id="436298" name="Oval 74"/>
          <p:cNvSpPr>
            <a:spLocks noChangeArrowheads="1"/>
          </p:cNvSpPr>
          <p:nvPr/>
        </p:nvSpPr>
        <p:spPr bwMode="auto">
          <a:xfrm>
            <a:off x="3167063" y="954088"/>
            <a:ext cx="1427162" cy="12366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436299" name="Oval 75"/>
          <p:cNvSpPr>
            <a:spLocks noChangeArrowheads="1"/>
          </p:cNvSpPr>
          <p:nvPr/>
        </p:nvSpPr>
        <p:spPr bwMode="auto">
          <a:xfrm>
            <a:off x="4824413" y="1009650"/>
            <a:ext cx="1427162" cy="253365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436300" name="Oval 76"/>
          <p:cNvSpPr>
            <a:spLocks noChangeArrowheads="1"/>
          </p:cNvSpPr>
          <p:nvPr/>
        </p:nvSpPr>
        <p:spPr bwMode="auto">
          <a:xfrm>
            <a:off x="6478588" y="1009650"/>
            <a:ext cx="1427162" cy="12366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4855" name="Text Box 120"/>
          <p:cNvSpPr txBox="1">
            <a:spLocks noChangeArrowheads="1"/>
          </p:cNvSpPr>
          <p:nvPr/>
        </p:nvSpPr>
        <p:spPr bwMode="auto">
          <a:xfrm>
            <a:off x="457200" y="5619750"/>
            <a:ext cx="88217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600" b="1"/>
              <a:t>Notes: </a:t>
            </a:r>
            <a:r>
              <a:rPr lang="en-GB" sz="1600"/>
              <a:t>Other controls are SIC3 dummies, noise controls (interviewer dummies</a:t>
            </a:r>
          </a:p>
          <a:p>
            <a:r>
              <a:rPr lang="en-GB" sz="1600"/>
              <a:t>Interviewee tenure and seniority, etc.), public listing, CEO onsite, plant size, competition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98" grpId="0" animBg="1"/>
      <p:bldP spid="436298" grpId="1" animBg="1"/>
      <p:bldP spid="436299" grpId="0" animBg="1"/>
      <p:bldP spid="436299" grpId="1" animBg="1"/>
      <p:bldP spid="43630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34938" y="228600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Also look at multinationals as another test of trust</a:t>
            </a:r>
            <a:endParaRPr lang="en-GB" sz="2800" b="1">
              <a:solidFill>
                <a:schemeClr val="tx2"/>
              </a:solidFill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134938" y="1028700"/>
            <a:ext cx="8713787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Tx/>
              <a:buChar char="•"/>
            </a:pPr>
            <a:r>
              <a:rPr lang="en-US"/>
              <a:t>Could worry about bias due to trust proxying for other country/regional variables</a:t>
            </a:r>
          </a:p>
          <a:p>
            <a:pPr marL="342900" indent="-342900">
              <a:spcBef>
                <a:spcPct val="30000"/>
              </a:spcBef>
              <a:buFontTx/>
              <a:buChar char="•"/>
            </a:pPr>
            <a:endParaRPr lang="en-US"/>
          </a:p>
          <a:p>
            <a:pPr marL="342900" indent="-342900">
              <a:spcBef>
                <a:spcPct val="30000"/>
              </a:spcBef>
              <a:buFontTx/>
              <a:buChar char="•"/>
            </a:pPr>
            <a:r>
              <a:rPr lang="en-US"/>
              <a:t>So look at affiliates of foreign multinationals and investigate whether trust in their </a:t>
            </a:r>
            <a:r>
              <a:rPr lang="en-US" u="sng"/>
              <a:t>home country</a:t>
            </a:r>
            <a:r>
              <a:rPr lang="en-US"/>
              <a:t> also matters</a:t>
            </a:r>
          </a:p>
          <a:p>
            <a:pPr marL="342900" indent="-342900">
              <a:spcBef>
                <a:spcPct val="30000"/>
              </a:spcBef>
              <a:buFontTx/>
              <a:buChar char="•"/>
            </a:pPr>
            <a:endParaRPr lang="en-GB"/>
          </a:p>
          <a:p>
            <a:pPr marL="342900" indent="-342900">
              <a:spcBef>
                <a:spcPct val="30000"/>
              </a:spcBef>
              <a:buFontTx/>
              <a:buChar char="•"/>
            </a:pPr>
            <a:r>
              <a:rPr lang="en-GB" b="1"/>
              <a:t>Bilateral trust</a:t>
            </a:r>
            <a:r>
              <a:rPr lang="en-GB"/>
              <a:t>: (on average) how much do people in the multinational’s home country trust people in the country where the subsidiary is located (Eurobarometer Survey)</a:t>
            </a:r>
            <a:endParaRPr lang="en-US"/>
          </a:p>
          <a:p>
            <a:pPr marL="342900" indent="-342900">
              <a:spcBef>
                <a:spcPct val="3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210" name="Group 82"/>
          <p:cNvGraphicFramePr>
            <a:graphicFrameLocks noGrp="1"/>
          </p:cNvGraphicFramePr>
          <p:nvPr/>
        </p:nvGraphicFramePr>
        <p:xfrm>
          <a:off x="800100" y="839788"/>
          <a:ext cx="6700838" cy="3932237"/>
        </p:xfrm>
        <a:graphic>
          <a:graphicData uri="http://schemas.openxmlformats.org/drawingml/2006/table">
            <a:tbl>
              <a:tblPr/>
              <a:tblGrid>
                <a:gridCol w="3311525"/>
                <a:gridCol w="1008063"/>
                <a:gridCol w="1157287"/>
                <a:gridCol w="1223963"/>
              </a:tblGrid>
              <a:tr h="335307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Trust (region of location)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0.563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0.446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(0.843)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(1.908)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Trust (country of origin)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0.749***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0.152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(0.301)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(0.152)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Trust (bilateral from origin cty to location cty)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1.809***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(0.768)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Full set of controls</a:t>
                      </a: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Regional dummies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Country origin dummies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Clustering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Region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Origin country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  <a:cs typeface="Times New Roman" pitchFamily="18" charset="0"/>
                        </a:rPr>
                        <a:t>Observations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867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280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9" name="Text Box 81"/>
          <p:cNvSpPr txBox="1">
            <a:spLocks noChangeArrowheads="1"/>
          </p:cNvSpPr>
          <p:nvPr/>
        </p:nvSpPr>
        <p:spPr bwMode="auto">
          <a:xfrm>
            <a:off x="58738" y="115888"/>
            <a:ext cx="90852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b="1"/>
              <a:t>Decentralization and trust in multinational firms</a:t>
            </a:r>
            <a:endParaRPr lang="en-US" sz="2800" b="1"/>
          </a:p>
        </p:txBody>
      </p:sp>
      <p:sp>
        <p:nvSpPr>
          <p:cNvPr id="437331" name="Oval 83"/>
          <p:cNvSpPr>
            <a:spLocks noChangeArrowheads="1"/>
          </p:cNvSpPr>
          <p:nvPr/>
        </p:nvSpPr>
        <p:spPr bwMode="auto">
          <a:xfrm>
            <a:off x="5049838" y="1376363"/>
            <a:ext cx="1223962" cy="9366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437333" name="Oval 85"/>
          <p:cNvSpPr>
            <a:spLocks noChangeArrowheads="1"/>
          </p:cNvSpPr>
          <p:nvPr/>
        </p:nvSpPr>
        <p:spPr bwMode="auto">
          <a:xfrm>
            <a:off x="6292850" y="2020888"/>
            <a:ext cx="1223963" cy="9366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331" grpId="0" animBg="1"/>
      <p:bldP spid="437331" grpId="1" animBg="1"/>
      <p:bldP spid="43733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34938" y="115888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 dirty="0">
                <a:solidFill>
                  <a:schemeClr val="tx2"/>
                </a:solidFill>
              </a:rPr>
              <a:t>Does decentralization matter for </a:t>
            </a:r>
            <a:r>
              <a:rPr lang="en-US" sz="2800" b="1" dirty="0" smtClean="0">
                <a:solidFill>
                  <a:schemeClr val="tx2"/>
                </a:solidFill>
              </a:rPr>
              <a:t>economic performance</a:t>
            </a:r>
            <a:r>
              <a:rPr lang="en-US" sz="2800" b="1" dirty="0">
                <a:solidFill>
                  <a:schemeClr val="tx2"/>
                </a:solidFill>
              </a:rPr>
              <a:t>?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34938" y="1031875"/>
            <a:ext cx="90360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 </a:t>
            </a:r>
            <a:r>
              <a:rPr lang="en-US" i="1"/>
              <a:t>Short run</a:t>
            </a:r>
            <a:r>
              <a:rPr lang="en-US"/>
              <a:t>: generally depends on firms circumstances (e.g. country, industry and technology). </a:t>
            </a:r>
          </a:p>
          <a:p>
            <a:endParaRPr lang="en-US"/>
          </a:p>
          <a:p>
            <a:endParaRPr lang="en-GB"/>
          </a:p>
          <a:p>
            <a:pPr>
              <a:buFontTx/>
              <a:buChar char="•"/>
            </a:pPr>
            <a:r>
              <a:rPr lang="en-GB" i="1"/>
              <a:t> Long run</a:t>
            </a:r>
            <a:r>
              <a:rPr lang="en-GB"/>
              <a:t>: to be large you need some decentralization, so key for growth (Penrose 1959 and Chandler 1962)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000F64-8ADB-4B1C-AC33-5FF48C9B5BA3}" type="slidenum">
              <a:rPr lang="en-US" sz="1400"/>
              <a:pPr eaLnBrk="1" hangingPunct="1"/>
              <a:t>35</a:t>
            </a:fld>
            <a:endParaRPr lang="en-US" sz="140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401638" y="44450"/>
            <a:ext cx="9112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Wrap-up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-100013" y="669925"/>
            <a:ext cx="9112251" cy="6093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marL="342900" indent="-3429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28700" indent="-4572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ct val="25000"/>
              </a:spcBef>
              <a:buFontTx/>
              <a:buChar char="•"/>
            </a:pPr>
            <a:r>
              <a:rPr lang="en-GB" dirty="0" err="1" smtClean="0">
                <a:solidFill>
                  <a:srgbClr val="000000"/>
                </a:solidFill>
              </a:rPr>
              <a:t>Alibaba</a:t>
            </a:r>
            <a:r>
              <a:rPr lang="en-GB" dirty="0" smtClean="0">
                <a:solidFill>
                  <a:srgbClr val="000000"/>
                </a:solidFill>
              </a:rPr>
              <a:t> shows the benefits of decentralization, but also costs</a:t>
            </a:r>
          </a:p>
          <a:p>
            <a:pPr lvl="2">
              <a:spcBef>
                <a:spcPct val="25000"/>
              </a:spcBef>
              <a:buFontTx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Initiative/incentives vs. co-ordination</a:t>
            </a:r>
          </a:p>
          <a:p>
            <a:pPr lvl="1">
              <a:spcBef>
                <a:spcPct val="25000"/>
              </a:spcBef>
              <a:buFontTx/>
              <a:buChar char="•"/>
            </a:pPr>
            <a:endParaRPr lang="en-GB" dirty="0" smtClean="0">
              <a:solidFill>
                <a:srgbClr val="000000"/>
              </a:solidFill>
            </a:endParaRP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Complementarity of organization with strategy (people, pay) and circumstances (high growth China, volatile technology)</a:t>
            </a:r>
          </a:p>
          <a:p>
            <a:pPr lvl="1">
              <a:spcBef>
                <a:spcPct val="25000"/>
              </a:spcBef>
              <a:buFontTx/>
              <a:buChar char="•"/>
            </a:pPr>
            <a:endParaRPr lang="en-GB" dirty="0" smtClean="0">
              <a:solidFill>
                <a:srgbClr val="000000"/>
              </a:solidFill>
            </a:endParaRP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Decentralization </a:t>
            </a:r>
          </a:p>
          <a:p>
            <a:pPr lvl="2">
              <a:spcBef>
                <a:spcPct val="25000"/>
              </a:spcBef>
              <a:buFontTx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Varies a lot within and between countries</a:t>
            </a:r>
          </a:p>
          <a:p>
            <a:pPr lvl="2">
              <a:spcBef>
                <a:spcPct val="25000"/>
              </a:spcBef>
              <a:buFontTx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Varies systematically technological, economic and cultural factors</a:t>
            </a:r>
          </a:p>
          <a:p>
            <a:pPr lvl="2">
              <a:spcBef>
                <a:spcPct val="25000"/>
              </a:spcBef>
              <a:buFontTx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More general importance for economics growth</a:t>
            </a:r>
          </a:p>
          <a:p>
            <a:pPr lvl="1">
              <a:spcBef>
                <a:spcPct val="25000"/>
              </a:spcBef>
              <a:buFontTx/>
              <a:buChar char="•"/>
            </a:pP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E2C0CE-0600-443B-B458-8B3DEED86E01}" type="slidenum">
              <a:rPr lang="en-US" sz="1400"/>
              <a:pPr eaLnBrk="1" hangingPunct="1"/>
              <a:t>36</a:t>
            </a:fld>
            <a:endParaRPr lang="en-US" sz="1400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2509838" y="2749550"/>
            <a:ext cx="35861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11" rIns="91420" bIns="45711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800" b="1"/>
              <a:t>Back-up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969"/>
          <a:stretch>
            <a:fillRect/>
          </a:stretch>
        </p:blipFill>
        <p:spPr bwMode="auto">
          <a:xfrm>
            <a:off x="79375" y="763588"/>
            <a:ext cx="8102600" cy="539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15888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800" b="1">
                <a:solidFill>
                  <a:schemeClr val="tx2"/>
                </a:solidFill>
              </a:rPr>
              <a:t>Decentralization also varies across ownership types – with founder and government firms centralized</a:t>
            </a:r>
          </a:p>
        </p:txBody>
      </p:sp>
      <p:sp>
        <p:nvSpPr>
          <p:cNvPr id="20484" name="McK Measure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14600" y="6365875"/>
            <a:ext cx="4700588" cy="365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000000"/>
                </a:solidFill>
              </a:rPr>
              <a:t>Decentralization measure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588"/>
            <a:ext cx="8964613" cy="1143001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smtClean="0"/>
              <a:t>Trust by country (means and regional spreads)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442913"/>
            <a:ext cx="8137525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23850" y="6021388"/>
            <a:ext cx="812800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en-US" sz="2000"/>
              <a:t>The graph shows median level of trust. The vertical bars denote minimum and maximum levels.</a:t>
            </a:r>
            <a:r>
              <a:rPr lang="en-US" sz="20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76200"/>
            <a:ext cx="915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b="1">
                <a:solidFill>
                  <a:schemeClr val="tx2"/>
                </a:solidFill>
              </a:rPr>
              <a:t>Decentralization also varies across firms</a:t>
            </a:r>
          </a:p>
        </p:txBody>
      </p:sp>
      <p:sp>
        <p:nvSpPr>
          <p:cNvPr id="16387" name="McK Measure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9388" y="6453188"/>
            <a:ext cx="8785225" cy="365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000000"/>
                </a:solidFill>
              </a:rPr>
              <a:t>Decentralization measure (higher number is more decentralized)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01" b="11197"/>
          <a:stretch>
            <a:fillRect/>
          </a:stretch>
        </p:blipFill>
        <p:spPr bwMode="auto">
          <a:xfrm>
            <a:off x="195263" y="463550"/>
            <a:ext cx="8672512" cy="566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330200" y="131763"/>
            <a:ext cx="8229600" cy="744537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Formal vs. Real Authority</a:t>
            </a:r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xfrm>
            <a:off x="330200" y="1155700"/>
            <a:ext cx="8229600" cy="452596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Formal authority in the organization chart (“organogram”)</a:t>
            </a:r>
          </a:p>
          <a:p>
            <a:pPr lvl="1" eaLnBrk="1" hangingPunct="1"/>
            <a:r>
              <a:rPr lang="en-GB" dirty="0" smtClean="0"/>
              <a:t>E.g. Profit centers vs. cost/sales centers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Real authority</a:t>
            </a:r>
          </a:p>
          <a:p>
            <a:pPr lvl="1" eaLnBrk="1" hangingPunct="1"/>
            <a:r>
              <a:rPr lang="en-GB" dirty="0" smtClean="0"/>
              <a:t>How things actually get done. Power</a:t>
            </a:r>
          </a:p>
          <a:p>
            <a:pPr lvl="1" eaLnBrk="1" hangingPunct="1"/>
            <a:r>
              <a:rPr lang="en-GB" dirty="0" smtClean="0">
                <a:hlinkClick r:id="rId2"/>
              </a:rPr>
              <a:t>http://www.youtube.com/watch?v=5FRVvjGL2C0</a:t>
            </a:r>
            <a:endParaRPr lang="en-GB" dirty="0" smtClean="0"/>
          </a:p>
          <a:p>
            <a:pPr lvl="1" eaLnBrk="1" hangingPunct="1"/>
            <a:endParaRPr lang="en-GB" dirty="0" smtClean="0"/>
          </a:p>
          <a:p>
            <a:pPr eaLnBrk="1" hangingPunct="1"/>
            <a:r>
              <a:rPr lang="en-GB" dirty="0" smtClean="0"/>
              <a:t>Can be different across different types of decisions </a:t>
            </a:r>
          </a:p>
          <a:p>
            <a:pPr lvl="1" eaLnBrk="1" hangingPunct="1"/>
            <a:r>
              <a:rPr lang="en-GB" dirty="0" smtClean="0"/>
              <a:t>e.g. Investment, pricing,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43A223-F6CA-4BA5-9C80-7E6F03079082}" type="slidenum">
              <a:rPr lang="en-US" sz="1400"/>
              <a:pPr eaLnBrk="1" hangingPunct="1"/>
              <a:t>40</a:t>
            </a:fld>
            <a:endParaRPr lang="en-US" sz="140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71488" y="4060825"/>
            <a:ext cx="74882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i="1"/>
              <a:t>Business Week The 21st Century Corporation, cover story August 21-28, 2000.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71488" y="1166813"/>
            <a:ext cx="799782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i="1"/>
              <a:t>"Globalization and the arrival of the information economy have rapidly demolished all the old precepts. The management of global companies, which must innovate simultaneously and speed information through horizontal globe-spanning networks, has become a daunting challenge. Old, rigid hierarchies are out ...."</a:t>
            </a:r>
          </a:p>
        </p:txBody>
      </p:sp>
      <p:sp>
        <p:nvSpPr>
          <p:cNvPr id="5125" name="TextBox 3"/>
          <p:cNvSpPr txBox="1">
            <a:spLocks noChangeArrowheads="1"/>
          </p:cNvSpPr>
          <p:nvPr/>
        </p:nvSpPr>
        <p:spPr bwMode="auto">
          <a:xfrm>
            <a:off x="471488" y="173038"/>
            <a:ext cx="48720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b="1"/>
              <a:t>Are things really changing?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6E4717-E9BA-48F5-9DC0-4F21E62E69D2}" type="slidenum">
              <a:rPr lang="en-US" sz="1400"/>
              <a:pPr eaLnBrk="1" hangingPunct="1"/>
              <a:t>41</a:t>
            </a:fld>
            <a:endParaRPr lang="en-US" sz="1400"/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261938" y="1200150"/>
            <a:ext cx="706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Delayering – Number of positions reporting to CEO</a:t>
            </a:r>
            <a:endParaRPr lang="en-US"/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261938" y="5876925"/>
            <a:ext cx="822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Source: Rajan and Wulf, 2006, 300+ large US corporations </a:t>
            </a:r>
            <a:endParaRPr lang="en-US"/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1679575"/>
            <a:ext cx="6561137" cy="396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Box 3"/>
          <p:cNvSpPr txBox="1">
            <a:spLocks noChangeArrowheads="1"/>
          </p:cNvSpPr>
          <p:nvPr/>
        </p:nvSpPr>
        <p:spPr bwMode="auto">
          <a:xfrm>
            <a:off x="261938" y="87313"/>
            <a:ext cx="88820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b="1"/>
              <a:t>Evidence is limited, but appears yes, firms are decentralizing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52388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External validation – decentralization over time</a:t>
            </a:r>
            <a:endParaRPr lang="en-GB" sz="2800" b="1">
              <a:solidFill>
                <a:schemeClr val="tx2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668338"/>
            <a:ext cx="903605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63525" indent="-176213">
              <a:spcBef>
                <a:spcPct val="25000"/>
              </a:spcBef>
              <a:buFontTx/>
              <a:buChar char="•"/>
            </a:pPr>
            <a:r>
              <a:rPr lang="en-US"/>
              <a:t>Only prior firm decentralization measure to cross-check against we are aware of is from Hofstede</a:t>
            </a:r>
          </a:p>
          <a:p>
            <a:pPr marL="801688" lvl="1" indent="-344488">
              <a:spcBef>
                <a:spcPct val="25000"/>
              </a:spcBef>
              <a:buFont typeface="Arial" charset="0"/>
              <a:buChar char="–"/>
            </a:pPr>
            <a:r>
              <a:rPr lang="en-US"/>
              <a:t>Surveyed c.100,000 IBM employees across 50 countries during the 1970s &amp; 1980s</a:t>
            </a:r>
          </a:p>
          <a:p>
            <a:pPr marL="801688" lvl="1" indent="-344488">
              <a:spcBef>
                <a:spcPct val="25000"/>
              </a:spcBef>
              <a:buFont typeface="Arial" charset="0"/>
              <a:buChar char="–"/>
            </a:pPr>
            <a:r>
              <a:rPr lang="en-US"/>
              <a:t>Questions on management style (autocractic/paternalistic or consultative) and </a:t>
            </a:r>
            <a:r>
              <a:rPr lang="en-US" i="1"/>
              <a:t>preferences</a:t>
            </a:r>
            <a:r>
              <a:rPr lang="en-US"/>
              <a:t> for delegation</a:t>
            </a:r>
          </a:p>
          <a:p>
            <a:pPr marL="801688" lvl="1" indent="-344488">
              <a:spcBef>
                <a:spcPct val="25000"/>
              </a:spcBef>
              <a:buFont typeface="Arial" charset="0"/>
              <a:buChar char="–"/>
            </a:pPr>
            <a:r>
              <a:rPr lang="en-US"/>
              <a:t>Combined into </a:t>
            </a:r>
            <a:r>
              <a:rPr lang="en-US" i="1"/>
              <a:t>Power Distance</a:t>
            </a:r>
            <a:r>
              <a:rPr lang="en-US"/>
              <a:t> index (1-100), low means limited (preference for) delegation</a:t>
            </a:r>
          </a:p>
        </p:txBody>
      </p:sp>
      <p:pic>
        <p:nvPicPr>
          <p:cNvPr id="17412" name="Picture 6" descr="hofste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5507"/>
          <a:stretch>
            <a:fillRect/>
          </a:stretch>
        </p:blipFill>
        <p:spPr bwMode="auto">
          <a:xfrm>
            <a:off x="6208713" y="3648075"/>
            <a:ext cx="2382837" cy="299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048000" y="6248400"/>
            <a:ext cx="2362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/>
              <a:t>Power distance</a:t>
            </a:r>
          </a:p>
        </p:txBody>
      </p:sp>
      <p:pic>
        <p:nvPicPr>
          <p:cNvPr id="18435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36" b="8582"/>
          <a:stretch>
            <a:fillRect/>
          </a:stretch>
        </p:blipFill>
        <p:spPr bwMode="auto">
          <a:xfrm>
            <a:off x="539750" y="765175"/>
            <a:ext cx="7848600" cy="556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115888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800" b="1">
                <a:solidFill>
                  <a:schemeClr val="tx2"/>
                </a:solidFill>
              </a:rPr>
              <a:t>‘Power distance’ measures from 1970s &amp; 1980s matches our 2000s decentralization data quite well</a:t>
            </a: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 rot="-5400000">
            <a:off x="-933450" y="3048000"/>
            <a:ext cx="2628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/>
              <a:t>Decentralization</a:t>
            </a: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5922963" y="5119688"/>
            <a:ext cx="2249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 b="1"/>
              <a:t>Correlation= 0.80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39" b="8939"/>
          <a:stretch>
            <a:fillRect/>
          </a:stretch>
        </p:blipFill>
        <p:spPr bwMode="auto">
          <a:xfrm>
            <a:off x="611188" y="620713"/>
            <a:ext cx="7993062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15888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800" b="1">
                <a:solidFill>
                  <a:schemeClr val="tx2"/>
                </a:solidFill>
              </a:rPr>
              <a:t>Fiscal decentralization (whether Governments are centrally run) looks similar – so something cultural?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 rot="-5400000">
            <a:off x="-1180307" y="3294857"/>
            <a:ext cx="31226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/>
              <a:t>Firm Decentralization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78025" y="6035675"/>
            <a:ext cx="4967288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/>
              <a:t>Fiscal Decentralization</a:t>
            </a:r>
            <a:br>
              <a:rPr lang="en-US"/>
            </a:br>
            <a:r>
              <a:rPr lang="en-US"/>
              <a:t>(Arzaghi and Henderson, 2005)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508625" y="5205413"/>
            <a:ext cx="2249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 b="1"/>
              <a:t>Correlation= 0.83</a:t>
            </a: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943600" y="63246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BF86D5-AFA9-4BF9-8971-F02F94ED8BA3}" type="slidenum">
              <a:rPr lang="en-US" sz="1400">
                <a:ea typeface="ＭＳ Ｐゴシック" pitchFamily="-112" charset="-128"/>
              </a:rPr>
              <a:pPr eaLnBrk="1" hangingPunct="1"/>
              <a:t>45</a:t>
            </a:fld>
            <a:endParaRPr lang="en-US" sz="1400">
              <a:ea typeface="ＭＳ Ｐゴシック" pitchFamily="-112" charset="-128"/>
            </a:endParaRPr>
          </a:p>
        </p:txBody>
      </p:sp>
      <p:graphicFrame>
        <p:nvGraphicFramePr>
          <p:cNvPr id="36906" name="Group 42"/>
          <p:cNvGraphicFramePr>
            <a:graphicFrameLocks noGrp="1"/>
          </p:cNvGraphicFramePr>
          <p:nvPr/>
        </p:nvGraphicFramePr>
        <p:xfrm>
          <a:off x="312738" y="677863"/>
          <a:ext cx="8710612" cy="2441575"/>
        </p:xfrm>
        <a:graphic>
          <a:graphicData uri="http://schemas.openxmlformats.org/drawingml/2006/table">
            <a:tbl>
              <a:tblPr/>
              <a:tblGrid>
                <a:gridCol w="4019550"/>
                <a:gridCol w="1565275"/>
                <a:gridCol w="1565275"/>
                <a:gridCol w="1560512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Enterprise Resource Planning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0.104*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0.116**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Information technology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(0.054)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(0.054)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NETWORK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-0.098*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-0.110**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Communication technology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(0.053)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(0.053)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Computers/Employee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-0.041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-0.021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-0.031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(0.031)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(0.031)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12" charset="-128"/>
                          <a:cs typeface="Times New Roman" pitchFamily="18" charset="0"/>
                        </a:rPr>
                        <a:t>(0.031)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12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6" name="Text Box 341"/>
          <p:cNvSpPr txBox="1">
            <a:spLocks noChangeArrowheads="1"/>
          </p:cNvSpPr>
          <p:nvPr/>
        </p:nvSpPr>
        <p:spPr bwMode="auto">
          <a:xfrm>
            <a:off x="255588" y="3579813"/>
            <a:ext cx="89995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/>
              <a:t> Information technology (IT) increase decentralization</a:t>
            </a:r>
          </a:p>
          <a:p>
            <a:pPr eaLnBrk="1" hangingPunct="1">
              <a:buFontTx/>
              <a:buChar char="•"/>
            </a:pPr>
            <a:endParaRPr lang="en-GB"/>
          </a:p>
          <a:p>
            <a:pPr eaLnBrk="1" hangingPunct="1">
              <a:buFontTx/>
              <a:buChar char="•"/>
            </a:pPr>
            <a:r>
              <a:rPr lang="en-GB"/>
              <a:t> Communications technology (CT) decreaseas decentralization</a:t>
            </a:r>
          </a:p>
        </p:txBody>
      </p:sp>
      <p:sp>
        <p:nvSpPr>
          <p:cNvPr id="132448" name="Rectangle 352"/>
          <p:cNvSpPr>
            <a:spLocks noChangeArrowheads="1"/>
          </p:cNvSpPr>
          <p:nvPr/>
        </p:nvSpPr>
        <p:spPr bwMode="auto">
          <a:xfrm>
            <a:off x="4602163" y="723900"/>
            <a:ext cx="1001712" cy="7683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 b="1"/>
          </a:p>
        </p:txBody>
      </p:sp>
      <p:sp>
        <p:nvSpPr>
          <p:cNvPr id="132510" name="Rectangle 414"/>
          <p:cNvSpPr>
            <a:spLocks noChangeArrowheads="1"/>
          </p:cNvSpPr>
          <p:nvPr/>
        </p:nvSpPr>
        <p:spPr bwMode="auto">
          <a:xfrm>
            <a:off x="6175375" y="1511300"/>
            <a:ext cx="1001713" cy="7683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 b="1"/>
          </a:p>
        </p:txBody>
      </p:sp>
      <p:sp>
        <p:nvSpPr>
          <p:cNvPr id="132511" name="Rectangle 415"/>
          <p:cNvSpPr>
            <a:spLocks noChangeArrowheads="1"/>
          </p:cNvSpPr>
          <p:nvPr/>
        </p:nvSpPr>
        <p:spPr bwMode="auto">
          <a:xfrm>
            <a:off x="7720013" y="714375"/>
            <a:ext cx="1001712" cy="15954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 b="1"/>
          </a:p>
        </p:txBody>
      </p:sp>
      <p:sp>
        <p:nvSpPr>
          <p:cNvPr id="29730" name="Text Box 341"/>
          <p:cNvSpPr txBox="1">
            <a:spLocks noChangeArrowheads="1"/>
          </p:cNvSpPr>
          <p:nvPr/>
        </p:nvSpPr>
        <p:spPr bwMode="auto">
          <a:xfrm>
            <a:off x="255588" y="-39688"/>
            <a:ext cx="7554912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b="1" u="sng"/>
              <a:t>ICT has a mixed impact on decentralization</a:t>
            </a:r>
            <a:endParaRPr lang="en-GB" sz="2800" b="1"/>
          </a:p>
        </p:txBody>
      </p:sp>
      <p:sp>
        <p:nvSpPr>
          <p:cNvPr id="29731" name="Text Box 120"/>
          <p:cNvSpPr txBox="1">
            <a:spLocks noChangeArrowheads="1"/>
          </p:cNvSpPr>
          <p:nvPr/>
        </p:nvSpPr>
        <p:spPr bwMode="auto">
          <a:xfrm>
            <a:off x="293688" y="5695950"/>
            <a:ext cx="88503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600" b="1"/>
              <a:t>Notes: </a:t>
            </a:r>
            <a:r>
              <a:rPr lang="en-GB" sz="1600"/>
              <a:t>Controls are SIC3 dummies, country dummies, noise controls (interviewer dummies Interviewee tenure and seniority, etc.), public listing, CEO onsite, plant size, 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448" grpId="0" animBg="1"/>
      <p:bldP spid="132448" grpId="1" animBg="1"/>
      <p:bldP spid="132510" grpId="0" animBg="1"/>
      <p:bldP spid="132510" grpId="1" animBg="1"/>
      <p:bldP spid="13251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348038" y="476250"/>
            <a:ext cx="2735262" cy="2520950"/>
            <a:chOff x="2291" y="845"/>
            <a:chExt cx="1088" cy="104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291" y="845"/>
              <a:ext cx="1088" cy="1043"/>
              <a:chOff x="2200" y="164"/>
              <a:chExt cx="1043" cy="953"/>
            </a:xfrm>
          </p:grpSpPr>
          <p:sp>
            <p:nvSpPr>
              <p:cNvPr id="36877" name="Rectangle 4"/>
              <p:cNvSpPr>
                <a:spLocks noChangeArrowheads="1"/>
              </p:cNvSpPr>
              <p:nvPr/>
            </p:nvSpPr>
            <p:spPr bwMode="auto">
              <a:xfrm>
                <a:off x="2200" y="572"/>
                <a:ext cx="1043" cy="54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b="1"/>
              </a:p>
            </p:txBody>
          </p:sp>
          <p:sp>
            <p:nvSpPr>
              <p:cNvPr id="36878" name="AutoShape 5"/>
              <p:cNvSpPr>
                <a:spLocks noChangeArrowheads="1"/>
              </p:cNvSpPr>
              <p:nvPr/>
            </p:nvSpPr>
            <p:spPr bwMode="auto">
              <a:xfrm>
                <a:off x="2200" y="164"/>
                <a:ext cx="1043" cy="408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b="1"/>
              </a:p>
            </p:txBody>
          </p:sp>
        </p:grpSp>
        <p:sp>
          <p:nvSpPr>
            <p:cNvPr id="36876" name="Text Box 6"/>
            <p:cNvSpPr txBox="1">
              <a:spLocks noChangeArrowheads="1"/>
            </p:cNvSpPr>
            <p:nvPr/>
          </p:nvSpPr>
          <p:spPr bwMode="auto">
            <a:xfrm>
              <a:off x="2458" y="1389"/>
              <a:ext cx="7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sz="2000" b="1"/>
                <a:t>Central HQ</a:t>
              </a:r>
            </a:p>
            <a:p>
              <a:pPr algn="ctr" eaLnBrk="1" hangingPunct="1"/>
              <a:r>
                <a:rPr lang="en-GB" sz="1800" b="1"/>
                <a:t>(New York Site)</a:t>
              </a:r>
            </a:p>
          </p:txBody>
        </p:sp>
      </p:grpSp>
      <p:sp>
        <p:nvSpPr>
          <p:cNvPr id="36867" name="Text Box 7"/>
          <p:cNvSpPr txBox="1">
            <a:spLocks noChangeArrowheads="1"/>
          </p:cNvSpPr>
          <p:nvPr/>
        </p:nvSpPr>
        <p:spPr bwMode="auto">
          <a:xfrm>
            <a:off x="250825" y="188913"/>
            <a:ext cx="23558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b="1"/>
              <a:t>Example A: </a:t>
            </a:r>
          </a:p>
          <a:p>
            <a:pPr eaLnBrk="1" hangingPunct="1"/>
            <a:r>
              <a:rPr lang="en-GB" sz="1800" b="1"/>
              <a:t>Domestic Firm</a:t>
            </a:r>
          </a:p>
          <a:p>
            <a:pPr eaLnBrk="1" hangingPunct="1"/>
            <a:r>
              <a:rPr lang="en-GB" sz="1800" b="1"/>
              <a:t>2 Sites, Single Plant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779838" y="3355975"/>
            <a:ext cx="1835150" cy="1944688"/>
            <a:chOff x="2586" y="2114"/>
            <a:chExt cx="1156" cy="1225"/>
          </a:xfrm>
        </p:grpSpPr>
        <p:sp>
          <p:nvSpPr>
            <p:cNvPr id="36871" name="Text Box 9"/>
            <p:cNvSpPr txBox="1">
              <a:spLocks noChangeArrowheads="1"/>
            </p:cNvSpPr>
            <p:nvPr/>
          </p:nvSpPr>
          <p:spPr bwMode="auto">
            <a:xfrm>
              <a:off x="2633" y="2726"/>
              <a:ext cx="1076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GB" sz="2000" b="1"/>
                <a:t>Plant</a:t>
              </a:r>
            </a:p>
            <a:p>
              <a:pPr algn="ctr" eaLnBrk="1" hangingPunct="1"/>
              <a:r>
                <a:rPr lang="en-GB" sz="1800" b="1"/>
                <a:t>(Phoenix Site)</a:t>
              </a:r>
            </a:p>
          </p:txBody>
        </p:sp>
        <p:sp>
          <p:nvSpPr>
            <p:cNvPr id="36872" name="Rectangle 10"/>
            <p:cNvSpPr>
              <a:spLocks noChangeArrowheads="1"/>
            </p:cNvSpPr>
            <p:nvPr/>
          </p:nvSpPr>
          <p:spPr bwMode="auto">
            <a:xfrm>
              <a:off x="3563" y="2288"/>
              <a:ext cx="179" cy="35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36873" name="AutoShape 11"/>
            <p:cNvSpPr>
              <a:spLocks noChangeArrowheads="1"/>
            </p:cNvSpPr>
            <p:nvPr/>
          </p:nvSpPr>
          <p:spPr bwMode="auto">
            <a:xfrm>
              <a:off x="3563" y="2114"/>
              <a:ext cx="176" cy="174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  <p:sp>
          <p:nvSpPr>
            <p:cNvPr id="36874" name="Rectangle 12"/>
            <p:cNvSpPr>
              <a:spLocks noChangeArrowheads="1"/>
            </p:cNvSpPr>
            <p:nvPr/>
          </p:nvSpPr>
          <p:spPr bwMode="auto">
            <a:xfrm>
              <a:off x="2586" y="2639"/>
              <a:ext cx="1156" cy="7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b="1"/>
            </a:p>
          </p:txBody>
        </p:sp>
      </p:grpSp>
      <p:sp>
        <p:nvSpPr>
          <p:cNvPr id="36869" name="Line 13"/>
          <p:cNvSpPr>
            <a:spLocks noChangeShapeType="1"/>
          </p:cNvSpPr>
          <p:nvPr/>
        </p:nvSpPr>
        <p:spPr bwMode="auto">
          <a:xfrm>
            <a:off x="4643438" y="2997200"/>
            <a:ext cx="0" cy="1152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Text Box 14"/>
          <p:cNvSpPr txBox="1">
            <a:spLocks noChangeArrowheads="1"/>
          </p:cNvSpPr>
          <p:nvPr/>
        </p:nvSpPr>
        <p:spPr bwMode="auto">
          <a:xfrm>
            <a:off x="2484438" y="3448050"/>
            <a:ext cx="211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/>
              <a:t>D, Decentralization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 rot="-9409018">
            <a:off x="6642100" y="5097463"/>
            <a:ext cx="201613" cy="73025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 rot="9491916">
            <a:off x="6813550" y="5103813"/>
            <a:ext cx="201613" cy="73025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6710363" y="5094288"/>
            <a:ext cx="223837" cy="1825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6716713" y="5180013"/>
            <a:ext cx="222250" cy="412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556250" y="5608638"/>
            <a:ext cx="13779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b="1"/>
              <a:t>Plant 1</a:t>
            </a:r>
          </a:p>
          <a:p>
            <a:pPr algn="ctr" eaLnBrk="1" hangingPunct="1"/>
            <a:r>
              <a:rPr lang="en-GB" sz="1800" b="1"/>
              <a:t>(Lund Site)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 rot="-9409018">
            <a:off x="5111750" y="3359150"/>
            <a:ext cx="796925" cy="277813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 rot="9491916">
            <a:off x="6751638" y="3343275"/>
            <a:ext cx="796925" cy="277813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5378450" y="3216275"/>
            <a:ext cx="1924050" cy="152241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2339975" y="1412875"/>
            <a:ext cx="2520950" cy="1276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2892425" y="1778000"/>
            <a:ext cx="149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1800" b="1"/>
              <a:t>Global HQ</a:t>
            </a:r>
          </a:p>
          <a:p>
            <a:pPr algn="ctr" eaLnBrk="1" hangingPunct="1"/>
            <a:r>
              <a:rPr lang="en-GB" sz="1800" b="1"/>
              <a:t>(Tokyo Site)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1908175" y="979488"/>
            <a:ext cx="3384550" cy="43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484438" y="692150"/>
            <a:ext cx="2232025" cy="2873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1017588" y="3910013"/>
            <a:ext cx="166687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b="1"/>
              <a:t>French CHQ</a:t>
            </a:r>
          </a:p>
          <a:p>
            <a:pPr algn="ctr" eaLnBrk="1" hangingPunct="1"/>
            <a:r>
              <a:rPr lang="en-GB" sz="1800" b="1"/>
              <a:t>(Paris Site)</a:t>
            </a: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 rot="-5400000">
            <a:off x="1714500" y="2636838"/>
            <a:ext cx="265113" cy="1963737"/>
          </a:xfrm>
          <a:prstGeom prst="flowChartDelay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250825" y="333375"/>
            <a:ext cx="179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b="1"/>
              <a:t>Example D</a:t>
            </a:r>
          </a:p>
          <a:p>
            <a:pPr eaLnBrk="1" hangingPunct="1"/>
            <a:r>
              <a:rPr lang="en-GB" sz="1800" b="1"/>
              <a:t>Japanese MNE</a:t>
            </a:r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5507038" y="5600700"/>
            <a:ext cx="1439862" cy="82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5364163" y="3795713"/>
            <a:ext cx="1951037" cy="946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5314950" y="3949700"/>
            <a:ext cx="20669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b="1"/>
              <a:t>Sweden CHQ</a:t>
            </a:r>
          </a:p>
          <a:p>
            <a:pPr algn="ctr" eaLnBrk="1" hangingPunct="1"/>
            <a:r>
              <a:rPr lang="en-GB" sz="1800" b="1"/>
              <a:t>(Stockholm Site)</a:t>
            </a:r>
          </a:p>
        </p:txBody>
      </p:sp>
      <p:sp>
        <p:nvSpPr>
          <p:cNvPr id="37908" name="AutoShape 20"/>
          <p:cNvSpPr>
            <a:spLocks noChangeArrowheads="1"/>
          </p:cNvSpPr>
          <p:nvPr/>
        </p:nvSpPr>
        <p:spPr bwMode="auto">
          <a:xfrm rot="-5400000">
            <a:off x="3118644" y="5034756"/>
            <a:ext cx="127000" cy="217488"/>
          </a:xfrm>
          <a:prstGeom prst="flowChartDelay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1849438" y="5608638"/>
            <a:ext cx="1439862" cy="82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b="1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067050" y="5195888"/>
            <a:ext cx="222250" cy="412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1873250" y="5688013"/>
            <a:ext cx="13652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b="1"/>
              <a:t>Plant 2 </a:t>
            </a:r>
          </a:p>
          <a:p>
            <a:pPr algn="ctr" eaLnBrk="1" hangingPunct="1"/>
            <a:r>
              <a:rPr lang="en-GB" sz="1800" b="1"/>
              <a:t>(Lyon Site)</a:t>
            </a:r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 flipH="1">
            <a:off x="2428875" y="2708275"/>
            <a:ext cx="703263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3" name="Line 25"/>
          <p:cNvSpPr>
            <a:spLocks noChangeShapeType="1"/>
          </p:cNvSpPr>
          <p:nvPr/>
        </p:nvSpPr>
        <p:spPr bwMode="auto">
          <a:xfrm>
            <a:off x="4500563" y="2708275"/>
            <a:ext cx="64770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6251575" y="477361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7"/>
          <p:cNvSpPr>
            <a:spLocks noChangeShapeType="1"/>
          </p:cNvSpPr>
          <p:nvPr/>
        </p:nvSpPr>
        <p:spPr bwMode="auto">
          <a:xfrm>
            <a:off x="2427288" y="477361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3284538" y="2787650"/>
            <a:ext cx="12969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1800"/>
              <a:t>Do not observe D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228600" y="4868863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/>
              <a:t>Observe D</a:t>
            </a: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4503738" y="4868863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/>
              <a:t>Observe D</a:t>
            </a:r>
          </a:p>
        </p:txBody>
      </p:sp>
      <p:sp>
        <p:nvSpPr>
          <p:cNvPr id="37919" name="Rectangle 32"/>
          <p:cNvSpPr>
            <a:spLocks noChangeArrowheads="1"/>
          </p:cNvSpPr>
          <p:nvPr/>
        </p:nvSpPr>
        <p:spPr bwMode="auto">
          <a:xfrm>
            <a:off x="874713" y="3756025"/>
            <a:ext cx="1951037" cy="946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  <p:sp>
        <p:nvSpPr>
          <p:cNvPr id="456737" name="Oval 33"/>
          <p:cNvSpPr>
            <a:spLocks noChangeArrowheads="1"/>
          </p:cNvSpPr>
          <p:nvPr/>
        </p:nvSpPr>
        <p:spPr bwMode="auto">
          <a:xfrm>
            <a:off x="1784350" y="4419600"/>
            <a:ext cx="1223963" cy="157321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317500" y="69850"/>
            <a:ext cx="8115300" cy="7080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Real authority models: Centralized</a:t>
            </a:r>
            <a:endParaRPr lang="en-US" smtClean="0"/>
          </a:p>
        </p:txBody>
      </p:sp>
      <p:pic>
        <p:nvPicPr>
          <p:cNvPr id="8195" name="Picture 2" descr="http://www.montgomerycollege.edu/departments/hpolscrv/Pics/ModernTimesCo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863600"/>
            <a:ext cx="7353300" cy="412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576263" y="5100638"/>
            <a:ext cx="81153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hlinkClick r:id="rId3"/>
              </a:rPr>
              <a:t>http://www.youtube.com/watch?v=wBIov_CSqyI&amp;feature=related</a:t>
            </a:r>
            <a:endParaRPr lang="en-US" sz="2000" b="1"/>
          </a:p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17500" y="5018088"/>
            <a:ext cx="890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b="1" dirty="0"/>
              <a:t>e.g. </a:t>
            </a:r>
            <a:r>
              <a:rPr lang="en-GB" b="1" dirty="0" smtClean="0"/>
              <a:t>Universities</a:t>
            </a:r>
            <a:endParaRPr lang="en-US" sz="1100" b="1" dirty="0"/>
          </a:p>
        </p:txBody>
      </p:sp>
      <p:pic>
        <p:nvPicPr>
          <p:cNvPr id="9219" name="Picture 2" descr="http://aishamusic.wordpress.com/category/valerie-plame/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882650"/>
            <a:ext cx="2903538" cy="374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itle 1"/>
          <p:cNvSpPr>
            <a:spLocks/>
          </p:cNvSpPr>
          <p:nvPr/>
        </p:nvSpPr>
        <p:spPr bwMode="auto">
          <a:xfrm>
            <a:off x="317500" y="85725"/>
            <a:ext cx="81153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ctr"/>
          <a:lstStyle/>
          <a:p>
            <a:pPr defTabSz="912813"/>
            <a:r>
              <a:rPr lang="en-GB" sz="3200" b="1">
                <a:solidFill>
                  <a:schemeClr val="tx2"/>
                </a:solidFill>
              </a:rPr>
              <a:t>Real authority models: Decentralized</a:t>
            </a:r>
            <a:endParaRPr lang="en-US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68313" y="990600"/>
            <a:ext cx="8256587" cy="56499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19100" indent="-4191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What is decentralization? 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b="1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b="1" dirty="0" err="1" smtClean="0"/>
              <a:t>Alibaba</a:t>
            </a:r>
            <a:r>
              <a:rPr lang="en-GB" b="1" dirty="0" smtClean="0"/>
              <a:t> Case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Decentralization &amp; learning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Measuring real authority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r>
              <a:rPr lang="en-GB" dirty="0" smtClean="0"/>
              <a:t>Factors affecting decentralization</a:t>
            </a:r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  <a:p>
            <a:pPr marL="419100" indent="-419100" eaLnBrk="1" hangingPunct="1">
              <a:spcBef>
                <a:spcPct val="0"/>
              </a:spcBef>
              <a:buFontTx/>
              <a:buNone/>
            </a:pPr>
            <a:endParaRPr lang="en-GB" dirty="0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6863" y="2246313"/>
            <a:ext cx="8266112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on the </a:t>
            </a:r>
            <a:r>
              <a:rPr lang="en-GB" dirty="0" err="1" smtClean="0"/>
              <a:t>Alibaba</a:t>
            </a:r>
            <a:r>
              <a:rPr lang="en-GB" dirty="0" smtClean="0"/>
              <a:t>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i="1" dirty="0" smtClean="0"/>
              <a:t>What does </a:t>
            </a:r>
            <a:r>
              <a:rPr lang="en-GB" sz="3600" i="1" dirty="0" err="1" smtClean="0"/>
              <a:t>Alibaba</a:t>
            </a:r>
            <a:r>
              <a:rPr lang="en-GB" sz="3600" i="1" dirty="0" smtClean="0"/>
              <a:t> do?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on the </a:t>
            </a:r>
            <a:r>
              <a:rPr lang="en-GB" dirty="0" err="1" smtClean="0"/>
              <a:t>Alibaba</a:t>
            </a:r>
            <a:r>
              <a:rPr lang="en-GB" dirty="0" smtClean="0"/>
              <a:t>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3600" i="1" dirty="0" smtClean="0"/>
              <a:t>Is the current degree of competition/decentralization among the business units appropriate?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WEhlU8lFt0Kqw_SFnB3Sv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WEhlU8lFt0Kqw_SFnB3Sv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WEhlU8lFt0Kqw_SFnB3SvA"/>
</p:tagLst>
</file>

<file path=ppt/theme/theme1.xml><?xml version="1.0" encoding="utf-8"?>
<a:theme xmlns:a="http://schemas.openxmlformats.org/drawingml/2006/main" name="1_Nick">
  <a:themeElements>
    <a:clrScheme name="1_Nic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Ni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Nic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ic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ic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2675844</TotalTime>
  <Words>1777</Words>
  <Application>Microsoft Office PowerPoint</Application>
  <PresentationFormat>On-screen Show (4:3)</PresentationFormat>
  <Paragraphs>397</Paragraphs>
  <Slides>47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1_Nick</vt:lpstr>
      <vt:lpstr>Management Practices in Europe, the US and Emerging Markets</vt:lpstr>
      <vt:lpstr>Slide 2</vt:lpstr>
      <vt:lpstr>What is decentralization?</vt:lpstr>
      <vt:lpstr>Formal vs. Real Authority</vt:lpstr>
      <vt:lpstr>Real authority models: Centralized</vt:lpstr>
      <vt:lpstr>Slide 6</vt:lpstr>
      <vt:lpstr>Slide 7</vt:lpstr>
      <vt:lpstr>Questions on the Alibaba case</vt:lpstr>
      <vt:lpstr>Questions on the Alibaba case</vt:lpstr>
      <vt:lpstr>Questions on the Alibaba case</vt:lpstr>
      <vt:lpstr>Questions on the Alibaba case</vt:lpstr>
      <vt:lpstr>Questions on the Alibaba case</vt:lpstr>
      <vt:lpstr>Slide 13</vt:lpstr>
      <vt:lpstr>Decentralization (into profit centers like Alibaba)</vt:lpstr>
      <vt:lpstr>Slide 15</vt:lpstr>
      <vt:lpstr>Slide 16</vt:lpstr>
      <vt:lpstr>Slide 17</vt:lpstr>
      <vt:lpstr>Slide 18</vt:lpstr>
      <vt:lpstr>Slide 19</vt:lpstr>
      <vt:lpstr>Slide 20</vt:lpstr>
      <vt:lpstr>The Decentralization Survey Page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Legal and Cultural Factors affecting Decentralization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Trust by country (means and regional spreads)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</vt:vector>
  </TitlesOfParts>
  <Company>Doggett Jones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Jones</dc:creator>
  <cp:lastModifiedBy>John Vanreenen</cp:lastModifiedBy>
  <cp:revision>807</cp:revision>
  <dcterms:created xsi:type="dcterms:W3CDTF">2004-03-16T12:56:58Z</dcterms:created>
  <dcterms:modified xsi:type="dcterms:W3CDTF">2012-01-24T05:57:13Z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Comment">
    <vt:lpwstr/>
  </property>
  <property fmtid="{D5CDD505-2E9C-101B-9397-08002B2CF9AE}" pid="3" name="Objective-CreationStamp">
    <vt:filetime>2004-09-30T07:11:33Z</vt:filetime>
  </property>
  <property fmtid="{D5CDD505-2E9C-101B-9397-08002B2CF9AE}" pid="4" name="Objective-Id">
    <vt:lpwstr>AA137263</vt:lpwstr>
  </property>
  <property fmtid="{D5CDD505-2E9C-101B-9397-08002B2CF9AE}" pid="5" name="Objective-IsApproved">
    <vt:lpwstr>No</vt:lpwstr>
  </property>
  <property fmtid="{D5CDD505-2E9C-101B-9397-08002B2CF9AE}" pid="6" name="Objective-IsPublished">
    <vt:lpwstr>No</vt:lpwstr>
  </property>
  <property fmtid="{D5CDD505-2E9C-101B-9397-08002B2CF9AE}" pid="7" name="Objective-DatePublished">
    <vt:lpwstr/>
  </property>
  <property fmtid="{D5CDD505-2E9C-101B-9397-08002B2CF9AE}" pid="8" name="Objective-ModificationStamp">
    <vt:filetime>2004-09-30T07:11:37Z</vt:filetime>
  </property>
  <property fmtid="{D5CDD505-2E9C-101B-9397-08002B2CF9AE}" pid="9" name="Objective-Owner">
    <vt:lpwstr>Ridley, David</vt:lpwstr>
  </property>
  <property fmtid="{D5CDD505-2E9C-101B-9397-08002B2CF9AE}" pid="10" name="Objective-Path">
    <vt:lpwstr>Objective Global Folder:Home:ESRC Home:Ridley, David:</vt:lpwstr>
  </property>
  <property fmtid="{D5CDD505-2E9C-101B-9397-08002B2CF9AE}" pid="11" name="Objective-Parent">
    <vt:lpwstr>Ridley, David</vt:lpwstr>
  </property>
  <property fmtid="{D5CDD505-2E9C-101B-9397-08002B2CF9AE}" pid="12" name="Objective-State">
    <vt:lpwstr>Being Edited</vt:lpwstr>
  </property>
  <property fmtid="{D5CDD505-2E9C-101B-9397-08002B2CF9AE}" pid="13" name="Objective-Title">
    <vt:lpwstr>UK Prod1slides</vt:lpwstr>
  </property>
  <property fmtid="{D5CDD505-2E9C-101B-9397-08002B2CF9AE}" pid="14" name="Objective-Version">
    <vt:lpwstr>0.2</vt:lpwstr>
  </property>
  <property fmtid="{D5CDD505-2E9C-101B-9397-08002B2CF9AE}" pid="15" name="Objective-VersionComment">
    <vt:lpwstr>Version 2</vt:lpwstr>
  </property>
  <property fmtid="{D5CDD505-2E9C-101B-9397-08002B2CF9AE}" pid="16" name="Objective-VersionNumber">
    <vt:i4>2</vt:i4>
  </property>
  <property fmtid="{D5CDD505-2E9C-101B-9397-08002B2CF9AE}" pid="17" name="Objective-FileNumber">
    <vt:lpwstr/>
  </property>
  <property fmtid="{D5CDD505-2E9C-101B-9397-08002B2CF9AE}" pid="18" name="Objective-Classification">
    <vt:lpwstr>Not classified</vt:lpwstr>
  </property>
  <property fmtid="{D5CDD505-2E9C-101B-9397-08002B2CF9AE}" pid="19" name="Objective-Caveats">
    <vt:lpwstr/>
  </property>
  <property fmtid="{D5CDD505-2E9C-101B-9397-08002B2CF9AE}" pid="20" name="Objective-Created By (External) [system]">
    <vt:lpwstr/>
  </property>
  <property fmtid="{D5CDD505-2E9C-101B-9397-08002B2CF9AE}" pid="21" name="Objective-Date of Issue [system]">
    <vt:lpwstr/>
  </property>
  <property fmtid="{D5CDD505-2E9C-101B-9397-08002B2CF9AE}" pid="22" name="Objective-Cross Council Activity [system]">
    <vt:bool>false</vt:bool>
  </property>
  <property fmtid="{D5CDD505-2E9C-101B-9397-08002B2CF9AE}" pid="23" name="Objective-Generated By [system]">
    <vt:lpwstr/>
  </property>
  <property fmtid="{D5CDD505-2E9C-101B-9397-08002B2CF9AE}" pid="24" name="Objective-Research Council Publisher [system]">
    <vt:lpwstr/>
  </property>
</Properties>
</file>