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tags/tag5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53.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tags/tag32.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Default Extension="mp3" ContentType="audio/unknown"/>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notesSlides/notesSlide1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58"/>
  </p:notesMasterIdLst>
  <p:handoutMasterIdLst>
    <p:handoutMasterId r:id="rId59"/>
  </p:handoutMasterIdLst>
  <p:sldIdLst>
    <p:sldId id="626" r:id="rId2"/>
    <p:sldId id="661" r:id="rId3"/>
    <p:sldId id="628" r:id="rId4"/>
    <p:sldId id="629" r:id="rId5"/>
    <p:sldId id="630" r:id="rId6"/>
    <p:sldId id="631" r:id="rId7"/>
    <p:sldId id="659" r:id="rId8"/>
    <p:sldId id="658" r:id="rId9"/>
    <p:sldId id="663" r:id="rId10"/>
    <p:sldId id="664" r:id="rId11"/>
    <p:sldId id="665" r:id="rId12"/>
    <p:sldId id="666" r:id="rId13"/>
    <p:sldId id="667" r:id="rId14"/>
    <p:sldId id="633" r:id="rId15"/>
    <p:sldId id="634" r:id="rId16"/>
    <p:sldId id="635" r:id="rId17"/>
    <p:sldId id="636" r:id="rId18"/>
    <p:sldId id="642" r:id="rId19"/>
    <p:sldId id="643" r:id="rId20"/>
    <p:sldId id="644" r:id="rId21"/>
    <p:sldId id="645" r:id="rId22"/>
    <p:sldId id="646" r:id="rId23"/>
    <p:sldId id="647" r:id="rId24"/>
    <p:sldId id="648" r:id="rId25"/>
    <p:sldId id="649" r:id="rId26"/>
    <p:sldId id="650" r:id="rId27"/>
    <p:sldId id="652" r:id="rId28"/>
    <p:sldId id="653" r:id="rId29"/>
    <p:sldId id="654" r:id="rId30"/>
    <p:sldId id="655" r:id="rId31"/>
    <p:sldId id="656" r:id="rId32"/>
    <p:sldId id="657" r:id="rId33"/>
    <p:sldId id="660" r:id="rId34"/>
    <p:sldId id="571" r:id="rId35"/>
    <p:sldId id="616" r:id="rId36"/>
    <p:sldId id="624" r:id="rId37"/>
    <p:sldId id="593" r:id="rId38"/>
    <p:sldId id="595" r:id="rId39"/>
    <p:sldId id="596" r:id="rId40"/>
    <p:sldId id="598" r:id="rId41"/>
    <p:sldId id="617" r:id="rId42"/>
    <p:sldId id="618" r:id="rId43"/>
    <p:sldId id="588" r:id="rId44"/>
    <p:sldId id="597" r:id="rId45"/>
    <p:sldId id="619" r:id="rId46"/>
    <p:sldId id="589" r:id="rId47"/>
    <p:sldId id="600" r:id="rId48"/>
    <p:sldId id="620" r:id="rId49"/>
    <p:sldId id="590" r:id="rId50"/>
    <p:sldId id="601" r:id="rId51"/>
    <p:sldId id="621" r:id="rId52"/>
    <p:sldId id="591" r:id="rId53"/>
    <p:sldId id="602" r:id="rId54"/>
    <p:sldId id="622" r:id="rId55"/>
    <p:sldId id="625" r:id="rId56"/>
    <p:sldId id="662" r:id="rId57"/>
  </p:sldIdLst>
  <p:sldSz cx="9144000" cy="6858000" type="screen4x3"/>
  <p:notesSz cx="6881813" cy="9296400"/>
  <p:custDataLst>
    <p:tags r:id="rId60"/>
  </p:custDataLst>
  <p:defaultTex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DCDDDB"/>
    <a:srgbClr val="FF3300"/>
    <a:srgbClr val="800000"/>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55" autoAdjust="0"/>
    <p:restoredTop sz="93874" autoAdjust="0"/>
  </p:normalViewPr>
  <p:slideViewPr>
    <p:cSldViewPr snapToGrid="0">
      <p:cViewPr>
        <p:scale>
          <a:sx n="66" d="100"/>
          <a:sy n="66" d="100"/>
        </p:scale>
        <p:origin x="-960" y="-114"/>
      </p:cViewPr>
      <p:guideLst>
        <p:guide orient="horz" pos="1399"/>
        <p:guide pos="363"/>
        <p:guide pos="54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2091"/>
    </p:cViewPr>
  </p:sorterViewPr>
  <p:notesViewPr>
    <p:cSldViewPr snapToGrid="0">
      <p:cViewPr varScale="1">
        <p:scale>
          <a:sx n="69" d="100"/>
          <a:sy n="69" d="100"/>
        </p:scale>
        <p:origin x="-2784" y="-102"/>
      </p:cViewPr>
      <p:guideLst>
        <p:guide orient="horz" pos="2929"/>
        <p:guide pos="216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87442" tIns="43721" rIns="87442" bIns="43721" numCol="1" anchor="t" anchorCtr="0" compatLnSpc="1">
            <a:prstTxWarp prst="textNoShape">
              <a:avLst/>
            </a:prstTxWarp>
          </a:bodyPr>
          <a:lstStyle>
            <a:lvl1pPr defTabSz="874713">
              <a:defRPr sz="1100" b="0">
                <a:latin typeface="Times" pitchFamily="18" charset="0"/>
              </a:defRPr>
            </a:lvl1pPr>
          </a:lstStyle>
          <a:p>
            <a:pPr>
              <a:defRPr/>
            </a:pPr>
            <a:endParaRPr lang="en-GB"/>
          </a:p>
        </p:txBody>
      </p:sp>
      <p:sp>
        <p:nvSpPr>
          <p:cNvPr id="111619" name="Rectangle 3"/>
          <p:cNvSpPr>
            <a:spLocks noGrp="1" noChangeArrowheads="1"/>
          </p:cNvSpPr>
          <p:nvPr>
            <p:ph type="dt" sz="quarter" idx="1"/>
          </p:nvPr>
        </p:nvSpPr>
        <p:spPr bwMode="auto">
          <a:xfrm>
            <a:off x="3897313" y="0"/>
            <a:ext cx="2982912" cy="463550"/>
          </a:xfrm>
          <a:prstGeom prst="rect">
            <a:avLst/>
          </a:prstGeom>
          <a:noFill/>
          <a:ln w="9525">
            <a:noFill/>
            <a:miter lim="800000"/>
            <a:headEnd/>
            <a:tailEnd/>
          </a:ln>
          <a:effectLst/>
        </p:spPr>
        <p:txBody>
          <a:bodyPr vert="horz" wrap="square" lIns="87442" tIns="43721" rIns="87442" bIns="43721" numCol="1" anchor="t" anchorCtr="0" compatLnSpc="1">
            <a:prstTxWarp prst="textNoShape">
              <a:avLst/>
            </a:prstTxWarp>
          </a:bodyPr>
          <a:lstStyle>
            <a:lvl1pPr algn="r" defTabSz="874713">
              <a:defRPr sz="1100" b="0">
                <a:latin typeface="Times" pitchFamily="18" charset="0"/>
              </a:defRPr>
            </a:lvl1pPr>
          </a:lstStyle>
          <a:p>
            <a:pPr>
              <a:defRPr/>
            </a:pPr>
            <a:endParaRPr lang="en-GB"/>
          </a:p>
        </p:txBody>
      </p:sp>
      <p:sp>
        <p:nvSpPr>
          <p:cNvPr id="111620" name="Rectangle 4"/>
          <p:cNvSpPr>
            <a:spLocks noGrp="1" noChangeArrowheads="1"/>
          </p:cNvSpPr>
          <p:nvPr>
            <p:ph type="ftr" sz="quarter" idx="2"/>
          </p:nvPr>
        </p:nvSpPr>
        <p:spPr bwMode="auto">
          <a:xfrm>
            <a:off x="0" y="8831263"/>
            <a:ext cx="2982913" cy="463550"/>
          </a:xfrm>
          <a:prstGeom prst="rect">
            <a:avLst/>
          </a:prstGeom>
          <a:noFill/>
          <a:ln w="9525">
            <a:noFill/>
            <a:miter lim="800000"/>
            <a:headEnd/>
            <a:tailEnd/>
          </a:ln>
          <a:effectLst/>
        </p:spPr>
        <p:txBody>
          <a:bodyPr vert="horz" wrap="square" lIns="87442" tIns="43721" rIns="87442" bIns="43721" numCol="1" anchor="b" anchorCtr="0" compatLnSpc="1">
            <a:prstTxWarp prst="textNoShape">
              <a:avLst/>
            </a:prstTxWarp>
          </a:bodyPr>
          <a:lstStyle>
            <a:lvl1pPr defTabSz="874713">
              <a:defRPr sz="1100" b="0">
                <a:latin typeface="Times" pitchFamily="18" charset="0"/>
              </a:defRPr>
            </a:lvl1pPr>
          </a:lstStyle>
          <a:p>
            <a:pPr>
              <a:defRPr/>
            </a:pPr>
            <a:endParaRPr lang="en-GB"/>
          </a:p>
        </p:txBody>
      </p:sp>
      <p:sp>
        <p:nvSpPr>
          <p:cNvPr id="111621" name="Rectangle 5"/>
          <p:cNvSpPr>
            <a:spLocks noGrp="1" noChangeArrowheads="1"/>
          </p:cNvSpPr>
          <p:nvPr>
            <p:ph type="sldNum" sz="quarter" idx="3"/>
          </p:nvPr>
        </p:nvSpPr>
        <p:spPr bwMode="auto">
          <a:xfrm>
            <a:off x="3897313" y="8831263"/>
            <a:ext cx="2982912" cy="463550"/>
          </a:xfrm>
          <a:prstGeom prst="rect">
            <a:avLst/>
          </a:prstGeom>
          <a:noFill/>
          <a:ln w="9525">
            <a:noFill/>
            <a:miter lim="800000"/>
            <a:headEnd/>
            <a:tailEnd/>
          </a:ln>
          <a:effectLst/>
        </p:spPr>
        <p:txBody>
          <a:bodyPr vert="horz" wrap="square" lIns="87442" tIns="43721" rIns="87442" bIns="43721" numCol="1" anchor="b" anchorCtr="0" compatLnSpc="1">
            <a:prstTxWarp prst="textNoShape">
              <a:avLst/>
            </a:prstTxWarp>
          </a:bodyPr>
          <a:lstStyle>
            <a:lvl1pPr algn="r" defTabSz="874713">
              <a:defRPr sz="1100" b="0">
                <a:latin typeface="Times" pitchFamily="18" charset="0"/>
              </a:defRPr>
            </a:lvl1pPr>
          </a:lstStyle>
          <a:p>
            <a:pPr>
              <a:defRPr/>
            </a:pPr>
            <a:fld id="{7B6D9DA4-2D05-432C-8DE5-2079065A9020}" type="slidenum">
              <a:rPr lang="en-GB"/>
              <a:pPr>
                <a:defRPr/>
              </a:pPr>
              <a:t>‹#›</a:t>
            </a:fld>
            <a:endParaRPr lang="en-GB"/>
          </a:p>
        </p:txBody>
      </p:sp>
    </p:spTree>
    <p:extLst>
      <p:ext uri="{BB962C8B-B14F-4D97-AF65-F5344CB8AC3E}">
        <p14:creationId xmlns="" xmlns:p14="http://schemas.microsoft.com/office/powerpoint/2010/main" val="1299755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3475" tIns="46738" rIns="93475" bIns="46738" numCol="1" anchor="t" anchorCtr="0" compatLnSpc="1">
            <a:prstTxWarp prst="textNoShape">
              <a:avLst/>
            </a:prstTxWarp>
          </a:bodyPr>
          <a:lstStyle>
            <a:lvl1pPr defTabSz="935038">
              <a:defRPr sz="1200" b="0">
                <a:latin typeface="Times" pitchFamily="18" charset="0"/>
              </a:defRPr>
            </a:lvl1pPr>
          </a:lstStyle>
          <a:p>
            <a:pPr>
              <a:defRPr/>
            </a:pPr>
            <a:endParaRPr lang="en-GB"/>
          </a:p>
        </p:txBody>
      </p:sp>
      <p:sp>
        <p:nvSpPr>
          <p:cNvPr id="6147" name="Rectangle 3"/>
          <p:cNvSpPr>
            <a:spLocks noGrp="1" noChangeArrowheads="1"/>
          </p:cNvSpPr>
          <p:nvPr>
            <p:ph type="dt" idx="1"/>
          </p:nvPr>
        </p:nvSpPr>
        <p:spPr bwMode="auto">
          <a:xfrm>
            <a:off x="3897313" y="0"/>
            <a:ext cx="2982912" cy="463550"/>
          </a:xfrm>
          <a:prstGeom prst="rect">
            <a:avLst/>
          </a:prstGeom>
          <a:noFill/>
          <a:ln w="9525">
            <a:noFill/>
            <a:miter lim="800000"/>
            <a:headEnd/>
            <a:tailEnd/>
          </a:ln>
          <a:effectLst/>
        </p:spPr>
        <p:txBody>
          <a:bodyPr vert="horz" wrap="square" lIns="93475" tIns="46738" rIns="93475" bIns="46738" numCol="1" anchor="t" anchorCtr="0" compatLnSpc="1">
            <a:prstTxWarp prst="textNoShape">
              <a:avLst/>
            </a:prstTxWarp>
          </a:bodyPr>
          <a:lstStyle>
            <a:lvl1pPr algn="r" defTabSz="935038">
              <a:defRPr sz="1200" b="0">
                <a:latin typeface="Times" pitchFamily="18" charset="0"/>
              </a:defRPr>
            </a:lvl1pPr>
          </a:lstStyle>
          <a:p>
            <a:pPr>
              <a:defRPr/>
            </a:pPr>
            <a:endParaRPr lang="en-GB"/>
          </a:p>
        </p:txBody>
      </p:sp>
      <p:sp>
        <p:nvSpPr>
          <p:cNvPr id="55300" name="Rectangle 4"/>
          <p:cNvSpPr>
            <a:spLocks noGrp="1" noRot="1" noChangeAspect="1" noChangeArrowheads="1" noTextEdit="1"/>
          </p:cNvSpPr>
          <p:nvPr>
            <p:ph type="sldImg" idx="2"/>
          </p:nvPr>
        </p:nvSpPr>
        <p:spPr bwMode="auto">
          <a:xfrm>
            <a:off x="1119188" y="698500"/>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8975" y="4416425"/>
            <a:ext cx="5503863" cy="4181475"/>
          </a:xfrm>
          <a:prstGeom prst="rect">
            <a:avLst/>
          </a:prstGeom>
          <a:noFill/>
          <a:ln w="9525">
            <a:noFill/>
            <a:miter lim="800000"/>
            <a:headEnd/>
            <a:tailEnd/>
          </a:ln>
          <a:effectLst/>
        </p:spPr>
        <p:txBody>
          <a:bodyPr vert="horz" wrap="square" lIns="93475" tIns="46738" rIns="93475" bIns="467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8831263"/>
            <a:ext cx="2982913" cy="463550"/>
          </a:xfrm>
          <a:prstGeom prst="rect">
            <a:avLst/>
          </a:prstGeom>
          <a:noFill/>
          <a:ln w="9525">
            <a:noFill/>
            <a:miter lim="800000"/>
            <a:headEnd/>
            <a:tailEnd/>
          </a:ln>
          <a:effectLst/>
        </p:spPr>
        <p:txBody>
          <a:bodyPr vert="horz" wrap="square" lIns="93475" tIns="46738" rIns="93475" bIns="46738" numCol="1" anchor="b" anchorCtr="0" compatLnSpc="1">
            <a:prstTxWarp prst="textNoShape">
              <a:avLst/>
            </a:prstTxWarp>
          </a:bodyPr>
          <a:lstStyle>
            <a:lvl1pPr defTabSz="935038">
              <a:defRPr sz="1200" b="0">
                <a:latin typeface="Times" pitchFamily="18" charset="0"/>
              </a:defRPr>
            </a:lvl1pPr>
          </a:lstStyle>
          <a:p>
            <a:pPr>
              <a:defRPr/>
            </a:pPr>
            <a:endParaRPr lang="en-GB"/>
          </a:p>
        </p:txBody>
      </p:sp>
      <p:sp>
        <p:nvSpPr>
          <p:cNvPr id="6151" name="Rectangle 7"/>
          <p:cNvSpPr>
            <a:spLocks noGrp="1" noChangeArrowheads="1"/>
          </p:cNvSpPr>
          <p:nvPr>
            <p:ph type="sldNum" sz="quarter" idx="5"/>
          </p:nvPr>
        </p:nvSpPr>
        <p:spPr bwMode="auto">
          <a:xfrm>
            <a:off x="3897313" y="8831263"/>
            <a:ext cx="2982912" cy="463550"/>
          </a:xfrm>
          <a:prstGeom prst="rect">
            <a:avLst/>
          </a:prstGeom>
          <a:noFill/>
          <a:ln w="9525">
            <a:noFill/>
            <a:miter lim="800000"/>
            <a:headEnd/>
            <a:tailEnd/>
          </a:ln>
          <a:effectLst/>
        </p:spPr>
        <p:txBody>
          <a:bodyPr vert="horz" wrap="square" lIns="93475" tIns="46738" rIns="93475" bIns="46738" numCol="1" anchor="b" anchorCtr="0" compatLnSpc="1">
            <a:prstTxWarp prst="textNoShape">
              <a:avLst/>
            </a:prstTxWarp>
          </a:bodyPr>
          <a:lstStyle>
            <a:lvl1pPr algn="r" defTabSz="935038">
              <a:defRPr sz="1200" b="0">
                <a:latin typeface="Times" pitchFamily="18" charset="0"/>
              </a:defRPr>
            </a:lvl1pPr>
          </a:lstStyle>
          <a:p>
            <a:pPr>
              <a:defRPr/>
            </a:pPr>
            <a:fld id="{D53C5791-958D-4ADA-95D8-653EB7435B57}" type="slidenum">
              <a:rPr lang="en-GB"/>
              <a:pPr>
                <a:defRPr/>
              </a:pPr>
              <a:t>‹#›</a:t>
            </a:fld>
            <a:endParaRPr lang="en-GB"/>
          </a:p>
        </p:txBody>
      </p:sp>
    </p:spTree>
    <p:extLst>
      <p:ext uri="{BB962C8B-B14F-4D97-AF65-F5344CB8AC3E}">
        <p14:creationId xmlns="" xmlns:p14="http://schemas.microsoft.com/office/powerpoint/2010/main" val="3420485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fld id="{71BEE36A-21F1-4100-9819-72EC6CBBCF04}" type="slidenum">
              <a:rPr lang="en-GB" sz="1200" b="0" smtClean="0">
                <a:latin typeface="Times" pitchFamily="18" charset="0"/>
              </a:rPr>
              <a:pPr/>
              <a:t>2</a:t>
            </a:fld>
            <a:endParaRPr lang="en-GB" sz="1200" b="0" smtClean="0">
              <a:latin typeface="Times"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7313" y="8831263"/>
            <a:ext cx="2982912" cy="463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3475" tIns="46738" rIns="93475" bIns="46738" anchor="b"/>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pPr algn="r"/>
            <a:fld id="{2CBE2ED4-8DD6-40C7-AFFB-7A53F0E72855}" type="slidenum">
              <a:rPr lang="en-GB" sz="1200" b="0">
                <a:latin typeface="Times" pitchFamily="18" charset="0"/>
              </a:rPr>
              <a:pPr algn="r"/>
              <a:t>34</a:t>
            </a:fld>
            <a:endParaRPr lang="en-GB" sz="1200" b="0">
              <a:latin typeface="Times"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874838" y="1198563"/>
            <a:ext cx="10590213" cy="7942262"/>
          </a:xfrm>
          <a:ln/>
        </p:spPr>
      </p:sp>
      <p:sp>
        <p:nvSpPr>
          <p:cNvPr id="27651"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874838" y="1198563"/>
            <a:ext cx="10590213" cy="7942262"/>
          </a:xfrm>
          <a:ln/>
        </p:spPr>
      </p:sp>
      <p:sp>
        <p:nvSpPr>
          <p:cNvPr id="28675"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874838" y="1198563"/>
            <a:ext cx="10590213" cy="7942262"/>
          </a:xfrm>
          <a:ln/>
        </p:spPr>
      </p:sp>
      <p:sp>
        <p:nvSpPr>
          <p:cNvPr id="29699"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874838" y="1198563"/>
            <a:ext cx="10590213" cy="7942262"/>
          </a:xfrm>
          <a:ln/>
        </p:spPr>
      </p:sp>
      <p:sp>
        <p:nvSpPr>
          <p:cNvPr id="30723"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874838" y="1198563"/>
            <a:ext cx="10590213" cy="7942262"/>
          </a:xfrm>
          <a:ln/>
        </p:spPr>
      </p:sp>
      <p:sp>
        <p:nvSpPr>
          <p:cNvPr id="31747"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874838" y="1198563"/>
            <a:ext cx="10590213" cy="7942262"/>
          </a:xfrm>
          <a:ln/>
        </p:spPr>
      </p:sp>
      <p:sp>
        <p:nvSpPr>
          <p:cNvPr id="56323" name="Rectangle 3"/>
          <p:cNvSpPr>
            <a:spLocks noGrp="1" noChangeArrowheads="1"/>
          </p:cNvSpPr>
          <p:nvPr>
            <p:ph type="body" idx="1"/>
          </p:nvPr>
        </p:nvSpPr>
        <p:spPr>
          <a:xfrm>
            <a:off x="825500" y="347663"/>
            <a:ext cx="5861050" cy="29051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7313" y="8831263"/>
            <a:ext cx="2982912" cy="463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3475" tIns="46738" rIns="93475" bIns="46738" anchor="b"/>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pPr algn="r"/>
            <a:fld id="{2CBE2ED4-8DD6-40C7-AFFB-7A53F0E72855}" type="slidenum">
              <a:rPr lang="en-GB" sz="1200" b="0">
                <a:latin typeface="Times" pitchFamily="18" charset="0"/>
              </a:rPr>
              <a:pPr algn="r"/>
              <a:t>55</a:t>
            </a:fld>
            <a:endParaRPr lang="en-GB" sz="1200" b="0">
              <a:latin typeface="Times"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ADEB865B-7DA7-435D-AC5E-7A4DA2CB3041}" type="slidenum">
              <a:rPr lang="en-GB" smtClean="0"/>
              <a:pPr/>
              <a:t>5</a:t>
            </a:fld>
            <a:endParaRPr lang="en-GB" dirty="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fld id="{71BEE36A-21F1-4100-9819-72EC6CBBCF04}" type="slidenum">
              <a:rPr lang="en-GB" sz="1200" b="0" smtClean="0">
                <a:latin typeface="Times" pitchFamily="18" charset="0"/>
              </a:rPr>
              <a:pPr/>
              <a:t>6</a:t>
            </a:fld>
            <a:endParaRPr lang="en-GB" sz="1200" b="0" smtClean="0">
              <a:latin typeface="Times"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97313" y="8831263"/>
            <a:ext cx="2982912"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475" tIns="46738" rIns="93475" bIns="46738" anchor="b"/>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pPr algn="r"/>
            <a:fld id="{2CBE2ED4-8DD6-40C7-AFFB-7A53F0E72855}" type="slidenum">
              <a:rPr lang="en-GB" sz="1200" b="0">
                <a:latin typeface="Times" pitchFamily="18" charset="0"/>
              </a:rPr>
              <a:pPr algn="r"/>
              <a:t>7</a:t>
            </a:fld>
            <a:endParaRPr lang="en-GB" sz="1200" b="0">
              <a:latin typeface="Times"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874838" y="1198563"/>
            <a:ext cx="10590213" cy="7942262"/>
          </a:xfrm>
          <a:ln/>
        </p:spPr>
      </p:sp>
      <p:sp>
        <p:nvSpPr>
          <p:cNvPr id="20483" name="Rectangle 3"/>
          <p:cNvSpPr>
            <a:spLocks noGrp="1" noChangeArrowheads="1"/>
          </p:cNvSpPr>
          <p:nvPr>
            <p:ph type="body" idx="1"/>
          </p:nvPr>
        </p:nvSpPr>
        <p:spPr>
          <a:xfrm>
            <a:off x="825500" y="347663"/>
            <a:ext cx="5861050" cy="2905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Open questions. Creates problems of misallocation of workers and exit of the more able workers.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874838" y="1198563"/>
            <a:ext cx="10590213" cy="7942262"/>
          </a:xfrm>
          <a:ln/>
        </p:spPr>
      </p:sp>
      <p:sp>
        <p:nvSpPr>
          <p:cNvPr id="22531" name="Rectangle 3"/>
          <p:cNvSpPr>
            <a:spLocks noGrp="1" noChangeArrowheads="1"/>
          </p:cNvSpPr>
          <p:nvPr>
            <p:ph type="body" idx="1"/>
          </p:nvPr>
        </p:nvSpPr>
        <p:spPr>
          <a:xfrm>
            <a:off x="825500" y="347663"/>
            <a:ext cx="5861050" cy="2905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Regulation important but not only thing – MNE example, moving people out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874838" y="1198563"/>
            <a:ext cx="10590213" cy="7942262"/>
          </a:xfrm>
          <a:ln/>
        </p:spPr>
      </p:sp>
      <p:sp>
        <p:nvSpPr>
          <p:cNvPr id="24579" name="Rectangle 3"/>
          <p:cNvSpPr>
            <a:spLocks noGrp="1" noChangeArrowheads="1"/>
          </p:cNvSpPr>
          <p:nvPr>
            <p:ph type="body" idx="1"/>
          </p:nvPr>
        </p:nvSpPr>
        <p:spPr>
          <a:xfrm>
            <a:off x="825500" y="347663"/>
            <a:ext cx="5861050" cy="2905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874838" y="1198563"/>
            <a:ext cx="10590213" cy="7942262"/>
          </a:xfrm>
          <a:ln/>
        </p:spPr>
      </p:sp>
      <p:sp>
        <p:nvSpPr>
          <p:cNvPr id="25603" name="Rectangle 3"/>
          <p:cNvSpPr>
            <a:spLocks noGrp="1" noChangeArrowheads="1"/>
          </p:cNvSpPr>
          <p:nvPr>
            <p:ph type="body" idx="1"/>
          </p:nvPr>
        </p:nvSpPr>
        <p:spPr>
          <a:xfrm>
            <a:off x="825500" y="347663"/>
            <a:ext cx="5861050" cy="2905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b="1">
                <a:solidFill>
                  <a:schemeClr val="tx1"/>
                </a:solidFill>
                <a:latin typeface="Arial" charset="0"/>
              </a:defRPr>
            </a:lvl1pPr>
            <a:lvl2pPr marL="742950" indent="-285750" defTabSz="935038">
              <a:defRPr sz="2400" b="1">
                <a:solidFill>
                  <a:schemeClr val="tx1"/>
                </a:solidFill>
                <a:latin typeface="Arial" charset="0"/>
              </a:defRPr>
            </a:lvl2pPr>
            <a:lvl3pPr marL="1143000" indent="-228600" defTabSz="935038">
              <a:defRPr sz="2400" b="1">
                <a:solidFill>
                  <a:schemeClr val="tx1"/>
                </a:solidFill>
                <a:latin typeface="Arial" charset="0"/>
              </a:defRPr>
            </a:lvl3pPr>
            <a:lvl4pPr marL="1600200" indent="-228600" defTabSz="935038">
              <a:defRPr sz="2400" b="1">
                <a:solidFill>
                  <a:schemeClr val="tx1"/>
                </a:solidFill>
                <a:latin typeface="Arial" charset="0"/>
              </a:defRPr>
            </a:lvl4pPr>
            <a:lvl5pPr marL="2057400" indent="-228600" defTabSz="935038">
              <a:defRPr sz="2400" b="1">
                <a:solidFill>
                  <a:schemeClr val="tx1"/>
                </a:solidFill>
                <a:latin typeface="Arial" charset="0"/>
              </a:defRPr>
            </a:lvl5pPr>
            <a:lvl6pPr marL="2514600" indent="-228600" defTabSz="935038" eaLnBrk="0" fontAlgn="base" hangingPunct="0">
              <a:spcBef>
                <a:spcPct val="0"/>
              </a:spcBef>
              <a:spcAft>
                <a:spcPct val="0"/>
              </a:spcAft>
              <a:defRPr sz="2400" b="1">
                <a:solidFill>
                  <a:schemeClr val="tx1"/>
                </a:solidFill>
                <a:latin typeface="Arial" charset="0"/>
              </a:defRPr>
            </a:lvl6pPr>
            <a:lvl7pPr marL="2971800" indent="-228600" defTabSz="935038" eaLnBrk="0" fontAlgn="base" hangingPunct="0">
              <a:spcBef>
                <a:spcPct val="0"/>
              </a:spcBef>
              <a:spcAft>
                <a:spcPct val="0"/>
              </a:spcAft>
              <a:defRPr sz="2400" b="1">
                <a:solidFill>
                  <a:schemeClr val="tx1"/>
                </a:solidFill>
                <a:latin typeface="Arial" charset="0"/>
              </a:defRPr>
            </a:lvl7pPr>
            <a:lvl8pPr marL="3429000" indent="-228600" defTabSz="935038" eaLnBrk="0" fontAlgn="base" hangingPunct="0">
              <a:spcBef>
                <a:spcPct val="0"/>
              </a:spcBef>
              <a:spcAft>
                <a:spcPct val="0"/>
              </a:spcAft>
              <a:defRPr sz="2400" b="1">
                <a:solidFill>
                  <a:schemeClr val="tx1"/>
                </a:solidFill>
                <a:latin typeface="Arial" charset="0"/>
              </a:defRPr>
            </a:lvl8pPr>
            <a:lvl9pPr marL="3886200" indent="-228600" defTabSz="935038" eaLnBrk="0" fontAlgn="base" hangingPunct="0">
              <a:spcBef>
                <a:spcPct val="0"/>
              </a:spcBef>
              <a:spcAft>
                <a:spcPct val="0"/>
              </a:spcAft>
              <a:defRPr sz="2400" b="1">
                <a:solidFill>
                  <a:schemeClr val="tx1"/>
                </a:solidFill>
                <a:latin typeface="Arial" charset="0"/>
              </a:defRPr>
            </a:lvl9pPr>
          </a:lstStyle>
          <a:p>
            <a:fld id="{71BEE36A-21F1-4100-9819-72EC6CBBCF04}" type="slidenum">
              <a:rPr lang="en-GB" sz="1200" b="0" smtClean="0">
                <a:latin typeface="Times" pitchFamily="18" charset="0"/>
              </a:rPr>
              <a:pPr/>
              <a:t>33</a:t>
            </a:fld>
            <a:endParaRPr lang="en-GB" sz="1200" b="0" smtClean="0">
              <a:latin typeface="Times"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3766"/>
          </a:xfrm>
          <a:prstGeom prst="rect">
            <a:avLst/>
          </a:prstGeom>
        </p:spPr>
        <p:txBody>
          <a:bodyPr/>
          <a:lstStyle>
            <a:lvl1pPr algn="l">
              <a:defRPr sz="2800" b="1">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lgn="l">
              <a:defRPr sz="2400">
                <a:latin typeface="+mj-lt"/>
              </a:defRPr>
            </a:lvl1pPr>
            <a:lvl2pPr algn="l">
              <a:defRPr sz="2400">
                <a:latin typeface="+mj-lt"/>
              </a:defRPr>
            </a:lvl2pPr>
            <a:lvl3pPr algn="l">
              <a:defRPr sz="2400">
                <a:latin typeface="+mj-lt"/>
              </a:defRPr>
            </a:lvl3pPr>
            <a:lvl4pPr algn="l">
              <a:defRPr sz="2400">
                <a:latin typeface="+mj-lt"/>
              </a:defRPr>
            </a:lvl4pPr>
            <a:lvl5pPr algn="l">
              <a:defRPr sz="2400">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2"/>
          </p:nvPr>
        </p:nvSpPr>
        <p:spPr>
          <a:xfrm>
            <a:off x="5943600" y="6324600"/>
            <a:ext cx="2133600" cy="476250"/>
          </a:xfrm>
          <a:prstGeom prst="rect">
            <a:avLst/>
          </a:prstGeom>
          <a:ln/>
        </p:spPr>
        <p:txBody>
          <a:bodyPr/>
          <a:lstStyle>
            <a:lvl1pPr>
              <a:defRPr/>
            </a:lvl1pPr>
          </a:lstStyle>
          <a:p>
            <a:pPr>
              <a:defRPr/>
            </a:pPr>
            <a:fld id="{55083F53-240A-460E-A332-767E788642C1}" type="slidenum">
              <a:rPr lang="en-US"/>
              <a:pPr>
                <a:defRPr/>
              </a:pPr>
              <a:t>‹#›</a:t>
            </a:fld>
            <a:endParaRPr lang="en-US"/>
          </a:p>
        </p:txBody>
      </p:sp>
    </p:spTree>
    <p:extLst>
      <p:ext uri="{BB962C8B-B14F-4D97-AF65-F5344CB8AC3E}">
        <p14:creationId xmlns="" xmlns:p14="http://schemas.microsoft.com/office/powerpoint/2010/main" val="20007771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82095"/>
          </a:xfrm>
          <a:prstGeom prst="rect">
            <a:avLst/>
          </a:prstGeom>
        </p:spPr>
        <p:txBody>
          <a:bodyPr/>
          <a:lstStyle>
            <a:lvl1pPr algn="l">
              <a:defRPr sz="3200" b="1">
                <a:latin typeface="Arial" pitchFamily="34" charset="0"/>
                <a:cs typeface="Arial" pitchFamily="34" charset="0"/>
              </a:defRPr>
            </a:lvl1pPr>
          </a:lstStyle>
          <a:p>
            <a:r>
              <a:rPr lang="en-US" smtClean="0"/>
              <a:t>Click to edit Master title style</a:t>
            </a:r>
            <a:endParaRPr lang="en-US"/>
          </a:p>
        </p:txBody>
      </p:sp>
      <p:sp>
        <p:nvSpPr>
          <p:cNvPr id="7" name="Content Placeholder 2"/>
          <p:cNvSpPr>
            <a:spLocks noGrp="1"/>
          </p:cNvSpPr>
          <p:nvPr>
            <p:ph idx="1"/>
          </p:nvPr>
        </p:nvSpPr>
        <p:spPr>
          <a:xfrm>
            <a:off x="457200" y="1092200"/>
            <a:ext cx="8229600" cy="5033963"/>
          </a:xfrm>
          <a:prstGeom prst="rect">
            <a:avLst/>
          </a:prstGeom>
        </p:spPr>
        <p:txBody>
          <a:bodyPr/>
          <a:lstStyle>
            <a:lvl1pPr algn="l">
              <a:defRPr sz="2400">
                <a:latin typeface="Arial" pitchFamily="34" charset="0"/>
                <a:cs typeface="Arial" pitchFamily="34" charset="0"/>
              </a:defRPr>
            </a:lvl1pPr>
            <a:lvl2pPr algn="l">
              <a:defRPr sz="2400">
                <a:latin typeface="Arial" pitchFamily="34" charset="0"/>
                <a:cs typeface="Arial" pitchFamily="34" charset="0"/>
              </a:defRPr>
            </a:lvl2pPr>
            <a:lvl3pPr algn="l">
              <a:defRPr sz="2400">
                <a:latin typeface="Arial" pitchFamily="34" charset="0"/>
                <a:cs typeface="Arial" pitchFamily="34" charset="0"/>
              </a:defRPr>
            </a:lvl3pPr>
            <a:lvl4pPr algn="l">
              <a:defRPr sz="2400">
                <a:latin typeface="Arial" pitchFamily="34" charset="0"/>
                <a:cs typeface="Arial" pitchFamily="34" charset="0"/>
              </a:defRPr>
            </a:lvl4pPr>
            <a:lvl5pPr algn="l">
              <a:defRPr sz="2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03422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82095"/>
          </a:xfrm>
          <a:prstGeom prst="rect">
            <a:avLst/>
          </a:prstGeom>
        </p:spPr>
        <p:txBody>
          <a:bodyPr/>
          <a:lstStyle>
            <a:lvl1pPr algn="l">
              <a:defRPr sz="3200" b="1">
                <a:latin typeface="Arial" pitchFamily="34" charset="0"/>
                <a:cs typeface="Arial" pitchFamily="34" charset="0"/>
              </a:defRPr>
            </a:lvl1pPr>
          </a:lstStyle>
          <a:p>
            <a:r>
              <a:rPr lang="en-US" smtClean="0"/>
              <a:t>Click to edit Master title style</a:t>
            </a:r>
            <a:endParaRPr lang="en-US"/>
          </a:p>
        </p:txBody>
      </p:sp>
      <p:sp>
        <p:nvSpPr>
          <p:cNvPr id="7" name="Content Placeholder 2"/>
          <p:cNvSpPr>
            <a:spLocks noGrp="1"/>
          </p:cNvSpPr>
          <p:nvPr>
            <p:ph idx="1"/>
          </p:nvPr>
        </p:nvSpPr>
        <p:spPr>
          <a:xfrm>
            <a:off x="457200" y="1092200"/>
            <a:ext cx="8229600" cy="5033963"/>
          </a:xfrm>
          <a:prstGeom prst="rect">
            <a:avLst/>
          </a:prstGeom>
        </p:spPr>
        <p:txBody>
          <a:bodyPr/>
          <a:lstStyle>
            <a:lvl1pPr algn="l">
              <a:defRPr sz="2400">
                <a:latin typeface="Arial" pitchFamily="34" charset="0"/>
                <a:cs typeface="Arial" pitchFamily="34" charset="0"/>
              </a:defRPr>
            </a:lvl1pPr>
            <a:lvl2pPr algn="l">
              <a:defRPr sz="2400">
                <a:latin typeface="Arial" pitchFamily="34" charset="0"/>
                <a:cs typeface="Arial" pitchFamily="34" charset="0"/>
              </a:defRPr>
            </a:lvl2pPr>
            <a:lvl3pPr algn="l">
              <a:defRPr sz="2400">
                <a:latin typeface="Arial" pitchFamily="34" charset="0"/>
                <a:cs typeface="Arial" pitchFamily="34" charset="0"/>
              </a:defRPr>
            </a:lvl3pPr>
            <a:lvl4pPr algn="l">
              <a:defRPr sz="2400">
                <a:latin typeface="Arial" pitchFamily="34" charset="0"/>
                <a:cs typeface="Arial" pitchFamily="34" charset="0"/>
              </a:defRPr>
            </a:lvl4pPr>
            <a:lvl5pPr algn="l">
              <a:defRPr sz="2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03422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93766"/>
          </a:xfrm>
          <a:prstGeom prst="rect">
            <a:avLst/>
          </a:prstGeom>
        </p:spPr>
        <p:txBody>
          <a:bodyPr/>
          <a:lstStyle>
            <a:lvl1pPr algn="l">
              <a:defRPr sz="2800" b="1">
                <a:latin typeface="+mj-lt"/>
              </a:defRPr>
            </a:lvl1pPr>
          </a:lstStyle>
          <a:p>
            <a:r>
              <a:rPr lang="en-US" dirty="0" smtClean="0"/>
              <a:t>Click to edit Master title style</a:t>
            </a:r>
            <a:endParaRPr lang="en-US" dirty="0"/>
          </a:p>
        </p:txBody>
      </p:sp>
      <p:sp>
        <p:nvSpPr>
          <p:cNvPr id="5" name="Content Placeholder 2"/>
          <p:cNvSpPr>
            <a:spLocks noGrp="1"/>
          </p:cNvSpPr>
          <p:nvPr>
            <p:ph idx="1"/>
          </p:nvPr>
        </p:nvSpPr>
        <p:spPr>
          <a:xfrm>
            <a:off x="457200" y="1600200"/>
            <a:ext cx="8229600" cy="4525963"/>
          </a:xfrm>
          <a:prstGeom prst="rect">
            <a:avLst/>
          </a:prstGeom>
        </p:spPr>
        <p:txBody>
          <a:bodyPr/>
          <a:lstStyle>
            <a:lvl1pPr algn="l">
              <a:defRPr sz="2400">
                <a:latin typeface="+mj-lt"/>
              </a:defRPr>
            </a:lvl1pPr>
            <a:lvl2pPr algn="l">
              <a:defRPr sz="2400">
                <a:latin typeface="+mj-lt"/>
              </a:defRPr>
            </a:lvl2pPr>
            <a:lvl3pPr algn="l">
              <a:defRPr sz="2400">
                <a:latin typeface="+mj-lt"/>
              </a:defRPr>
            </a:lvl3pPr>
            <a:lvl4pPr algn="l">
              <a:defRPr sz="2400">
                <a:latin typeface="+mj-lt"/>
              </a:defRPr>
            </a:lvl4pPr>
            <a:lvl5pPr algn="l">
              <a:defRPr sz="2400">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sldNum" sz="quarter" idx="12"/>
          </p:nvPr>
        </p:nvSpPr>
        <p:spPr>
          <a:xfrm>
            <a:off x="5943600" y="6324600"/>
            <a:ext cx="2133600" cy="476250"/>
          </a:xfrm>
          <a:prstGeom prst="rect">
            <a:avLst/>
          </a:prstGeom>
          <a:ln/>
        </p:spPr>
        <p:txBody>
          <a:bodyPr/>
          <a:lstStyle>
            <a:lvl1pPr>
              <a:defRPr/>
            </a:lvl1pPr>
          </a:lstStyle>
          <a:p>
            <a:pPr>
              <a:defRPr/>
            </a:pPr>
            <a:fld id="{55083F53-240A-460E-A332-767E788642C1}" type="slidenum">
              <a:rPr lang="en-US"/>
              <a:pPr>
                <a:defRPr/>
              </a:pPr>
              <a:t>‹#›</a:t>
            </a:fld>
            <a:endParaRPr lang="en-US"/>
          </a:p>
        </p:txBody>
      </p:sp>
    </p:spTree>
    <p:extLst>
      <p:ext uri="{BB962C8B-B14F-4D97-AF65-F5344CB8AC3E}">
        <p14:creationId xmlns="" xmlns:p14="http://schemas.microsoft.com/office/powerpoint/2010/main" val="28889192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19200"/>
            <a:ext cx="8229600" cy="4906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3D82D4C-B824-4EEB-B450-AD75F967354E}" type="slidenum">
              <a:rPr lang="en-US"/>
              <a:pPr/>
              <a:t>‹#›</a:t>
            </a:fld>
            <a:endParaRPr lang="en-US"/>
          </a:p>
        </p:txBody>
      </p:sp>
    </p:spTree>
    <p:extLst>
      <p:ext uri="{BB962C8B-B14F-4D97-AF65-F5344CB8AC3E}">
        <p14:creationId xmlns="" xmlns:p14="http://schemas.microsoft.com/office/powerpoint/2010/main" val="61999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682095"/>
          </a:xfrm>
          <a:prstGeom prst="rect">
            <a:avLst/>
          </a:prstGeom>
        </p:spPr>
        <p:txBody>
          <a:bodyPr/>
          <a:lstStyle>
            <a:lvl1pPr algn="l">
              <a:defRPr sz="3200">
                <a:latin typeface="Arial" pitchFamily="34" charset="0"/>
                <a:cs typeface="Arial" pitchFamily="34" charset="0"/>
              </a:defRPr>
            </a:lvl1pPr>
          </a:lstStyle>
          <a:p>
            <a:r>
              <a:rPr lang="en-US" smtClean="0"/>
              <a:t>Click to edit Master title style</a:t>
            </a:r>
            <a:endParaRPr lang="en-US"/>
          </a:p>
        </p:txBody>
      </p:sp>
      <p:sp>
        <p:nvSpPr>
          <p:cNvPr id="5" name="Content Placeholder 2"/>
          <p:cNvSpPr>
            <a:spLocks noGrp="1"/>
          </p:cNvSpPr>
          <p:nvPr>
            <p:ph idx="1"/>
          </p:nvPr>
        </p:nvSpPr>
        <p:spPr>
          <a:xfrm>
            <a:off x="457200" y="1092200"/>
            <a:ext cx="8229600" cy="5033963"/>
          </a:xfrm>
          <a:prstGeom prst="rect">
            <a:avLst/>
          </a:prstGeom>
        </p:spPr>
        <p:txBody>
          <a:bodyPr/>
          <a:lstStyle>
            <a:lvl1pPr algn="l">
              <a:defRPr sz="2400">
                <a:latin typeface="Arial" pitchFamily="34" charset="0"/>
                <a:cs typeface="Arial" pitchFamily="34" charset="0"/>
              </a:defRPr>
            </a:lvl1pPr>
            <a:lvl2pPr algn="l">
              <a:defRPr sz="2400">
                <a:latin typeface="Arial" pitchFamily="34" charset="0"/>
                <a:cs typeface="Arial" pitchFamily="34" charset="0"/>
              </a:defRPr>
            </a:lvl2pPr>
            <a:lvl3pPr algn="l">
              <a:defRPr sz="2400">
                <a:latin typeface="Arial" pitchFamily="34" charset="0"/>
                <a:cs typeface="Arial" pitchFamily="34" charset="0"/>
              </a:defRPr>
            </a:lvl3pPr>
            <a:lvl4pPr algn="l">
              <a:defRPr sz="2400">
                <a:latin typeface="Arial" pitchFamily="34" charset="0"/>
                <a:cs typeface="Arial" pitchFamily="34" charset="0"/>
              </a:defRPr>
            </a:lvl4pPr>
            <a:lvl5pPr algn="l">
              <a:defRPr sz="2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4"/>
          <p:cNvSpPr>
            <a:spLocks noGrp="1" noChangeArrowheads="1"/>
          </p:cNvSpPr>
          <p:nvPr>
            <p:ph type="sldNum" sz="quarter" idx="12"/>
          </p:nvPr>
        </p:nvSpPr>
        <p:spPr>
          <a:xfrm>
            <a:off x="6553200" y="6248400"/>
            <a:ext cx="1905000" cy="457200"/>
          </a:xfrm>
          <a:prstGeom prst="rect">
            <a:avLst/>
          </a:prstGeom>
          <a:ln/>
        </p:spPr>
        <p:txBody>
          <a:bodyPr/>
          <a:lstStyle>
            <a:lvl1pPr algn="l">
              <a:defRPr sz="1400">
                <a:latin typeface="Arial" pitchFamily="34" charset="0"/>
                <a:cs typeface="Arial" pitchFamily="34" charset="0"/>
              </a:defRPr>
            </a:lvl1pPr>
          </a:lstStyle>
          <a:p>
            <a:pPr>
              <a:defRPr/>
            </a:pPr>
            <a:fld id="{A9A40E58-51A6-4264-8E68-72594B637E5E}" type="slidenum">
              <a:rPr lang="en-US" altLang="en-GB" smtClean="0"/>
              <a:pPr>
                <a:defRPr/>
              </a:pPr>
              <a:t>‹#›</a:t>
            </a:fld>
            <a:endParaRPr lang="en-US" altLang="en-GB"/>
          </a:p>
        </p:txBody>
      </p:sp>
    </p:spTree>
    <p:extLst>
      <p:ext uri="{BB962C8B-B14F-4D97-AF65-F5344CB8AC3E}">
        <p14:creationId xmlns="" xmlns:p14="http://schemas.microsoft.com/office/powerpoint/2010/main" val="9097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0813" y="569913"/>
            <a:ext cx="8612187" cy="54260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272463" y="19050"/>
            <a:ext cx="871537" cy="457200"/>
          </a:xfrm>
          <a:prstGeom prst="rect">
            <a:avLst/>
          </a:prstGeom>
        </p:spPr>
        <p:txBody>
          <a:bodyPr/>
          <a:lstStyle>
            <a:lvl1pPr>
              <a:defRPr/>
            </a:lvl1pPr>
          </a:lstStyle>
          <a:p>
            <a:fld id="{09CF866C-6048-4287-BF23-6333C5B534A7}" type="slidenum">
              <a:rPr lang="es-ES_tradnl"/>
              <a:pPr/>
              <a:t>‹#›</a:t>
            </a:fld>
            <a:endParaRPr lang="es-ES_tradnl"/>
          </a:p>
        </p:txBody>
      </p:sp>
    </p:spTree>
    <p:extLst>
      <p:ext uri="{BB962C8B-B14F-4D97-AF65-F5344CB8AC3E}">
        <p14:creationId xmlns="" xmlns:p14="http://schemas.microsoft.com/office/powerpoint/2010/main" val="61322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0695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82095"/>
          </a:xfrm>
          <a:prstGeom prst="rect">
            <a:avLst/>
          </a:prstGeom>
        </p:spPr>
        <p:txBody>
          <a:bodyPr/>
          <a:lstStyle>
            <a:lvl1pPr algn="l">
              <a:defRPr sz="3200" b="1">
                <a:latin typeface="Arial" pitchFamily="34" charset="0"/>
                <a:cs typeface="Arial" pitchFamily="34" charset="0"/>
              </a:defRPr>
            </a:lvl1pPr>
          </a:lstStyle>
          <a:p>
            <a:r>
              <a:rPr lang="en-US" smtClean="0"/>
              <a:t>Click to edit Master title style</a:t>
            </a:r>
            <a:endParaRPr lang="en-US"/>
          </a:p>
        </p:txBody>
      </p:sp>
      <p:sp>
        <p:nvSpPr>
          <p:cNvPr id="7" name="Content Placeholder 2"/>
          <p:cNvSpPr>
            <a:spLocks noGrp="1"/>
          </p:cNvSpPr>
          <p:nvPr>
            <p:ph idx="1"/>
          </p:nvPr>
        </p:nvSpPr>
        <p:spPr>
          <a:xfrm>
            <a:off x="457200" y="1092200"/>
            <a:ext cx="8229600" cy="5033963"/>
          </a:xfrm>
          <a:prstGeom prst="rect">
            <a:avLst/>
          </a:prstGeom>
        </p:spPr>
        <p:txBody>
          <a:bodyPr/>
          <a:lstStyle>
            <a:lvl1pPr algn="l">
              <a:defRPr sz="2400">
                <a:latin typeface="Arial" pitchFamily="34" charset="0"/>
                <a:cs typeface="Arial" pitchFamily="34" charset="0"/>
              </a:defRPr>
            </a:lvl1pPr>
            <a:lvl2pPr algn="l">
              <a:defRPr sz="2400">
                <a:latin typeface="Arial" pitchFamily="34" charset="0"/>
                <a:cs typeface="Arial" pitchFamily="34" charset="0"/>
              </a:defRPr>
            </a:lvl2pPr>
            <a:lvl3pPr algn="l">
              <a:defRPr sz="2400">
                <a:latin typeface="Arial" pitchFamily="34" charset="0"/>
                <a:cs typeface="Arial" pitchFamily="34" charset="0"/>
              </a:defRPr>
            </a:lvl3pPr>
            <a:lvl4pPr algn="l">
              <a:defRPr sz="2400">
                <a:latin typeface="Arial" pitchFamily="34" charset="0"/>
                <a:cs typeface="Arial" pitchFamily="34" charset="0"/>
              </a:defRPr>
            </a:lvl4pPr>
            <a:lvl5pPr algn="l">
              <a:defRPr sz="2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034228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82095"/>
          </a:xfrm>
          <a:prstGeom prst="rect">
            <a:avLst/>
          </a:prstGeom>
        </p:spPr>
        <p:txBody>
          <a:bodyPr/>
          <a:lstStyle>
            <a:lvl1pPr algn="l">
              <a:defRPr sz="3200" b="1">
                <a:latin typeface="Arial" pitchFamily="34" charset="0"/>
                <a:cs typeface="Arial" pitchFamily="34" charset="0"/>
              </a:defRPr>
            </a:lvl1pPr>
          </a:lstStyle>
          <a:p>
            <a:r>
              <a:rPr lang="en-US" smtClean="0"/>
              <a:t>Click to edit Master title style</a:t>
            </a:r>
            <a:endParaRPr lang="en-US"/>
          </a:p>
        </p:txBody>
      </p:sp>
      <p:sp>
        <p:nvSpPr>
          <p:cNvPr id="7" name="Content Placeholder 2"/>
          <p:cNvSpPr>
            <a:spLocks noGrp="1"/>
          </p:cNvSpPr>
          <p:nvPr>
            <p:ph idx="1"/>
          </p:nvPr>
        </p:nvSpPr>
        <p:spPr>
          <a:xfrm>
            <a:off x="457200" y="1092200"/>
            <a:ext cx="8229600" cy="5033963"/>
          </a:xfrm>
          <a:prstGeom prst="rect">
            <a:avLst/>
          </a:prstGeom>
        </p:spPr>
        <p:txBody>
          <a:bodyPr/>
          <a:lstStyle>
            <a:lvl1pPr algn="l">
              <a:defRPr sz="2400">
                <a:latin typeface="Arial" pitchFamily="34" charset="0"/>
                <a:cs typeface="Arial" pitchFamily="34" charset="0"/>
              </a:defRPr>
            </a:lvl1pPr>
            <a:lvl2pPr algn="l">
              <a:defRPr sz="2400">
                <a:latin typeface="Arial" pitchFamily="34" charset="0"/>
                <a:cs typeface="Arial" pitchFamily="34" charset="0"/>
              </a:defRPr>
            </a:lvl2pPr>
            <a:lvl3pPr algn="l">
              <a:defRPr sz="2400">
                <a:latin typeface="Arial" pitchFamily="34" charset="0"/>
                <a:cs typeface="Arial" pitchFamily="34" charset="0"/>
              </a:defRPr>
            </a:lvl3pPr>
            <a:lvl4pPr algn="l">
              <a:defRPr sz="2400">
                <a:latin typeface="Arial" pitchFamily="34" charset="0"/>
                <a:cs typeface="Arial" pitchFamily="34" charset="0"/>
              </a:defRPr>
            </a:lvl4pPr>
            <a:lvl5pPr algn="l">
              <a:defRPr sz="2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03422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9" name="Picture 10" descr="stanford-logo"/>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8077200" y="6181725"/>
            <a:ext cx="600075"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6619" name="Text Box 11"/>
          <p:cNvSpPr txBox="1">
            <a:spLocks noChangeArrowheads="1"/>
          </p:cNvSpPr>
          <p:nvPr/>
        </p:nvSpPr>
        <p:spPr bwMode="auto">
          <a:xfrm>
            <a:off x="441325" y="6330950"/>
            <a:ext cx="3434658" cy="276999"/>
          </a:xfrm>
          <a:prstGeom prst="rect">
            <a:avLst/>
          </a:prstGeom>
          <a:noFill/>
          <a:ln w="9525">
            <a:noFill/>
            <a:miter lim="800000"/>
            <a:headEnd/>
            <a:tailEnd/>
          </a:ln>
          <a:effectLst/>
        </p:spPr>
        <p:txBody>
          <a:bodyPr wrap="none">
            <a:spAutoFit/>
          </a:bodyPr>
          <a:lstStyle/>
          <a:p>
            <a:pPr eaLnBrk="1" hangingPunct="1">
              <a:defRPr/>
            </a:pPr>
            <a:r>
              <a:rPr lang="en-US" sz="1200" dirty="0">
                <a:solidFill>
                  <a:srgbClr val="990033"/>
                </a:solidFill>
              </a:rPr>
              <a:t>Nick </a:t>
            </a:r>
            <a:r>
              <a:rPr lang="en-US" sz="1200" dirty="0" smtClean="0">
                <a:solidFill>
                  <a:srgbClr val="990033"/>
                </a:solidFill>
              </a:rPr>
              <a:t>Bloom and John Van Reenen, 591, 2012</a:t>
            </a:r>
            <a:endParaRPr lang="en-US" sz="1200" dirty="0">
              <a:solidFill>
                <a:srgbClr val="990033"/>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2" r:id="rId5"/>
    <p:sldLayoutId id="2147483683" r:id="rId6"/>
    <p:sldLayoutId id="2147483684" r:id="rId7"/>
    <p:sldLayoutId id="2147483687" r:id="rId8"/>
    <p:sldLayoutId id="2147483688" r:id="rId9"/>
    <p:sldLayoutId id="2147483689" r:id="rId10"/>
    <p:sldLayoutId id="2147483690" r:id="rId11"/>
  </p:sldLayoutIdLst>
  <p:timing>
    <p:tnLst>
      <p:par>
        <p:cTn id="1" dur="indefinite" restart="never" nodeType="tmRoot"/>
      </p:par>
    </p:tnLst>
  </p:timing>
  <p:hf hdr="0" ftr="0" dt="0"/>
  <p:txStyles>
    <p:titleStyle>
      <a:lvl1pPr algn="ctr" defTabSz="912813" rtl="0" eaLnBrk="0" fontAlgn="base" hangingPunct="0">
        <a:spcBef>
          <a:spcPct val="0"/>
        </a:spcBef>
        <a:spcAft>
          <a:spcPct val="0"/>
        </a:spcAft>
        <a:defRPr sz="4400">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912813" rtl="0" eaLnBrk="0" fontAlgn="base" hangingPunct="0">
        <a:spcBef>
          <a:spcPct val="20000"/>
        </a:spcBef>
        <a:spcAft>
          <a:spcPct val="0"/>
        </a:spcAft>
        <a:buChar char="–"/>
        <a:defRPr sz="2800">
          <a:solidFill>
            <a:schemeClr val="tx1"/>
          </a:solidFill>
          <a:latin typeface="+mn-lt"/>
        </a:defRPr>
      </a:lvl2pPr>
      <a:lvl3pPr marL="1143000" indent="-230188" algn="l" defTabSz="912813" rtl="0" eaLnBrk="0" fontAlgn="base" hangingPunct="0">
        <a:spcBef>
          <a:spcPct val="20000"/>
        </a:spcBef>
        <a:spcAft>
          <a:spcPct val="0"/>
        </a:spcAft>
        <a:buChar char="•"/>
        <a:defRPr sz="2400">
          <a:solidFill>
            <a:schemeClr val="tx1"/>
          </a:solidFill>
          <a:latin typeface="+mn-lt"/>
        </a:defRPr>
      </a:lvl3pPr>
      <a:lvl4pPr marL="1600200" indent="-228600" algn="l" defTabSz="912813" rtl="0" eaLnBrk="0" fontAlgn="base" hangingPunct="0">
        <a:spcBef>
          <a:spcPct val="20000"/>
        </a:spcBef>
        <a:spcAft>
          <a:spcPct val="0"/>
        </a:spcAft>
        <a:buChar char="–"/>
        <a:defRPr sz="2000">
          <a:solidFill>
            <a:schemeClr val="tx1"/>
          </a:solidFill>
          <a:latin typeface="+mn-lt"/>
        </a:defRPr>
      </a:lvl4pPr>
      <a:lvl5pPr marL="2057400" indent="-228600" algn="l" defTabSz="912813" rtl="0" eaLnBrk="0" fontAlgn="base" hangingPunct="0">
        <a:spcBef>
          <a:spcPct val="20000"/>
        </a:spcBef>
        <a:spcAft>
          <a:spcPct val="0"/>
        </a:spcAft>
        <a:buChar char="»"/>
        <a:defRPr sz="2000">
          <a:solidFill>
            <a:schemeClr val="tx1"/>
          </a:solidFill>
          <a:latin typeface="+mn-lt"/>
        </a:defRPr>
      </a:lvl5pPr>
      <a:lvl6pPr marL="2514600" indent="-228600" algn="l" defTabSz="912813" rtl="0" fontAlgn="base">
        <a:spcBef>
          <a:spcPct val="20000"/>
        </a:spcBef>
        <a:spcAft>
          <a:spcPct val="0"/>
        </a:spcAft>
        <a:buChar char="»"/>
        <a:defRPr sz="2000">
          <a:solidFill>
            <a:schemeClr val="tx1"/>
          </a:solidFill>
          <a:latin typeface="+mn-lt"/>
        </a:defRPr>
      </a:lvl6pPr>
      <a:lvl7pPr marL="2971800" indent="-228600" algn="l" defTabSz="912813" rtl="0" fontAlgn="base">
        <a:spcBef>
          <a:spcPct val="20000"/>
        </a:spcBef>
        <a:spcAft>
          <a:spcPct val="0"/>
        </a:spcAft>
        <a:buChar char="»"/>
        <a:defRPr sz="2000">
          <a:solidFill>
            <a:schemeClr val="tx1"/>
          </a:solidFill>
          <a:latin typeface="+mn-lt"/>
        </a:defRPr>
      </a:lvl7pPr>
      <a:lvl8pPr marL="3429000" indent="-228600" algn="l" defTabSz="912813" rtl="0" fontAlgn="base">
        <a:spcBef>
          <a:spcPct val="20000"/>
        </a:spcBef>
        <a:spcAft>
          <a:spcPct val="0"/>
        </a:spcAft>
        <a:buChar char="»"/>
        <a:defRPr sz="2000">
          <a:solidFill>
            <a:schemeClr val="tx1"/>
          </a:solidFill>
          <a:latin typeface="+mn-lt"/>
        </a:defRPr>
      </a:lvl8pPr>
      <a:lvl9pPr marL="3886200" indent="-228600" algn="l" defTabSz="912813"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tags" Target="../tags/tag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6.xml"/><Relationship Id="rId1" Type="http://schemas.openxmlformats.org/officeDocument/2006/relationships/vmlDrawing" Target="../drawings/vmlDrawing1.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11.xml"/><Relationship Id="rId1" Type="http://schemas.openxmlformats.org/officeDocument/2006/relationships/vmlDrawing" Target="../drawings/vmlDrawing2.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17.xml"/><Relationship Id="rId1" Type="http://schemas.openxmlformats.org/officeDocument/2006/relationships/vmlDrawing" Target="../drawings/vmlDrawing3.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27.xml"/><Relationship Id="rId1" Type="http://schemas.openxmlformats.org/officeDocument/2006/relationships/vmlDrawing" Target="../drawings/vmlDrawing4.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31.xml"/><Relationship Id="rId1" Type="http://schemas.openxmlformats.org/officeDocument/2006/relationships/vmlDrawing" Target="../drawings/vmlDrawing5.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audio" Target="../media/media1.mp3"/><Relationship Id="rId7" Type="http://schemas.openxmlformats.org/officeDocument/2006/relationships/image" Target="../media/image7.png"/><Relationship Id="rId2" Type="http://schemas.openxmlformats.org/officeDocument/2006/relationships/tags" Target="../tags/tag35.xml"/><Relationship Id="rId1" Type="http://schemas.openxmlformats.org/officeDocument/2006/relationships/vmlDrawing" Target="../drawings/vmlDrawing6.vml"/><Relationship Id="rId6" Type="http://schemas.microsoft.com/office/2007/relationships/media" Target="../media/media1.mp3"/><Relationship Id="rId5" Type="http://schemas.openxmlformats.org/officeDocument/2006/relationships/slideLayout" Target="../slideLayouts/slideLayout2.xml"/><Relationship Id="rId4" Type="http://schemas.openxmlformats.org/officeDocument/2006/relationships/tags" Target="../tags/tag36.xml"/></Relationships>
</file>

<file path=ppt/slides/_rels/slide3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8.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9.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2" Type="http://schemas.openxmlformats.org/officeDocument/2006/relationships/hyperlink" Target="http://www.doingbusiness.org/ExploreTopics/EmployingWorkers/" TargetMode="Externa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42.xml"/></Relationships>
</file>

<file path=ppt/slides/_rels/slide4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44.xml"/><Relationship Id="rId7" Type="http://schemas.microsoft.com/office/2007/relationships/media" Target="../media/media1.mp3"/><Relationship Id="rId2" Type="http://schemas.openxmlformats.org/officeDocument/2006/relationships/tags" Target="../tags/tag43.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slideLayout" Target="../slideLayouts/slideLayout2.xml"/><Relationship Id="rId4" Type="http://schemas.openxmlformats.org/officeDocument/2006/relationships/audio" Target="../media/media1.mp3"/></Relationships>
</file>

<file path=ppt/slides/_rels/slide44.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48.xml"/><Relationship Id="rId7" Type="http://schemas.microsoft.com/office/2007/relationships/media" Target="../media/media1.mp3"/><Relationship Id="rId2" Type="http://schemas.openxmlformats.org/officeDocument/2006/relationships/tags" Target="../tags/tag47.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slideLayout" Target="../slideLayouts/slideLayout2.xml"/><Relationship Id="rId4" Type="http://schemas.openxmlformats.org/officeDocument/2006/relationships/audio" Target="../media/media1.mp3"/></Relationships>
</file>

<file path=ppt/slides/_rels/slide47.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50.xml"/></Relationships>
</file>

<file path=ppt/slides/_rels/slide4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52.xml"/><Relationship Id="rId7" Type="http://schemas.microsoft.com/office/2007/relationships/media" Target="../media/media1.mp3"/><Relationship Id="rId2" Type="http://schemas.openxmlformats.org/officeDocument/2006/relationships/tags" Target="../tags/tag51.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Layout" Target="../slideLayouts/slideLayout2.xml"/><Relationship Id="rId4" Type="http://schemas.openxmlformats.org/officeDocument/2006/relationships/audio" Target="../media/media1.mp3"/></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tags" Target="../tags/tag54.xml"/></Relationships>
</file>

<file path=ppt/slides/_rels/slide5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56.xml"/><Relationship Id="rId7" Type="http://schemas.microsoft.com/office/2007/relationships/media" Target="../media/media1.mp3"/><Relationship Id="rId2" Type="http://schemas.openxmlformats.org/officeDocument/2006/relationships/tags" Target="../tags/tag55.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Layout" Target="../slideLayouts/slideLayout2.xml"/><Relationship Id="rId4" Type="http://schemas.openxmlformats.org/officeDocument/2006/relationships/audio" Target="../media/media1.mp3"/></Relationships>
</file>

<file path=ppt/slides/_rels/slide53.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58.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59.xml"/></Relationships>
</file>

<file path=ppt/slides/_rels/slide56.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2"/>
          <p:cNvSpPr>
            <a:spLocks noGrp="1" noChangeArrowheads="1"/>
          </p:cNvSpPr>
          <p:nvPr>
            <p:ph type="ctrTitle"/>
          </p:nvPr>
        </p:nvSpPr>
        <p:spPr>
          <a:xfrm>
            <a:off x="204788" y="207963"/>
            <a:ext cx="8604250" cy="1470025"/>
          </a:xfrm>
          <a:prstGeom prst="rect">
            <a:avLst/>
          </a:prstGeom>
        </p:spPr>
        <p:txBody>
          <a:bodyPr/>
          <a:lstStyle/>
          <a:p>
            <a:pPr eaLnBrk="1" hangingPunct="1"/>
            <a:r>
              <a:rPr lang="en-US" sz="4000" b="1" dirty="0" smtClean="0"/>
              <a:t>Management Practices in Europe, the US and Emerging Markets</a:t>
            </a:r>
          </a:p>
        </p:txBody>
      </p:sp>
      <p:sp>
        <p:nvSpPr>
          <p:cNvPr id="6148" name="Rectangle 3"/>
          <p:cNvSpPr>
            <a:spLocks noGrp="1" noChangeArrowheads="1"/>
          </p:cNvSpPr>
          <p:nvPr>
            <p:ph type="subTitle" idx="4294967295"/>
          </p:nvPr>
        </p:nvSpPr>
        <p:spPr>
          <a:xfrm>
            <a:off x="204788" y="1565275"/>
            <a:ext cx="8051800" cy="1752600"/>
          </a:xfrm>
          <a:prstGeom prst="rect">
            <a:avLst/>
          </a:prstGeom>
        </p:spPr>
        <p:txBody>
          <a:bodyPr/>
          <a:lstStyle/>
          <a:p>
            <a:pPr marL="0" indent="0" eaLnBrk="1" hangingPunct="1">
              <a:lnSpc>
                <a:spcPct val="80000"/>
              </a:lnSpc>
              <a:buNone/>
            </a:pPr>
            <a:r>
              <a:rPr lang="en-US" sz="2800" dirty="0" smtClean="0">
                <a:latin typeface="Arial" pitchFamily="34" charset="0"/>
                <a:cs typeface="Arial" pitchFamily="34" charset="0"/>
              </a:rPr>
              <a:t>Nick Bloom (Stanford Economics and GSB)</a:t>
            </a:r>
          </a:p>
          <a:p>
            <a:pPr marL="0" indent="0" eaLnBrk="1" hangingPunct="1">
              <a:lnSpc>
                <a:spcPct val="80000"/>
              </a:lnSpc>
              <a:buNone/>
            </a:pPr>
            <a:r>
              <a:rPr lang="en-US" sz="2800" dirty="0" smtClean="0">
                <a:latin typeface="Arial" pitchFamily="34" charset="0"/>
                <a:cs typeface="Arial" pitchFamily="34" charset="0"/>
              </a:rPr>
              <a:t>John Van Reenen (LSE and Stanford GSB)</a:t>
            </a:r>
          </a:p>
          <a:p>
            <a:pPr marL="0" indent="0" eaLnBrk="1" hangingPunct="1">
              <a:lnSpc>
                <a:spcPct val="80000"/>
              </a:lnSpc>
              <a:buNone/>
            </a:pPr>
            <a:r>
              <a:rPr lang="en-US" sz="2800" b="1" smtClean="0">
                <a:latin typeface="Arial" pitchFamily="34" charset="0"/>
                <a:cs typeface="Arial" pitchFamily="34" charset="0"/>
              </a:rPr>
              <a:t>Lecture 4: </a:t>
            </a:r>
            <a:r>
              <a:rPr lang="en-US" sz="2800" b="1" dirty="0" smtClean="0">
                <a:latin typeface="Arial" pitchFamily="34" charset="0"/>
                <a:cs typeface="Arial" pitchFamily="34" charset="0"/>
              </a:rPr>
              <a:t>Management and firm Performance</a:t>
            </a:r>
          </a:p>
        </p:txBody>
      </p:sp>
      <p:sp>
        <p:nvSpPr>
          <p:cNvPr id="6146" name="Slide Number Placeholder 5"/>
          <p:cNvSpPr>
            <a:spLocks noGrp="1"/>
          </p:cNvSpPr>
          <p:nvPr>
            <p:ph type="sldNum" sz="quarter" idx="12"/>
          </p:nvPr>
        </p:nvSpPr>
        <p:spPr>
          <a:xfrm>
            <a:off x="7010400" y="6324600"/>
            <a:ext cx="2133600" cy="4762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fld id="{8BDC1831-6A9F-4DF8-BFF8-27C1A8F18124}" type="slidenum">
              <a:rPr lang="en-US" sz="1400" b="0" smtClean="0"/>
              <a:pPr/>
              <a:t>1</a:t>
            </a:fld>
            <a:endParaRPr lang="en-US" sz="1400" b="0" smtClean="0"/>
          </a:p>
        </p:txBody>
      </p:sp>
      <p:pic>
        <p:nvPicPr>
          <p:cNvPr id="3074" name="Picture 2" descr="http://t0.gstatic.com/images?q=tbn:ANd9GcTBqXN6iHc5reVoIzcFGK8pB4S3krEl1fGZQqUMGd-Vr5gmY5vd"/>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50000" y="3015550"/>
            <a:ext cx="2781300" cy="3829750"/>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http://t0.gstatic.com/images?q=tbn:ANd9GcRExbYGnZJmlOaCCTByxcq7-xgZfM4zFh3Q7XrmmDk-XzcXlbBAA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5874" y="2969983"/>
            <a:ext cx="2905126" cy="3878493"/>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http://t1.gstatic.com/images?q=tbn:ANd9GcQatASlNZBv6HAbzl3hA3OBDYxdf_7_v0X94iQv8EO2olkDl0JXWw"/>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40074" y="3482860"/>
            <a:ext cx="3055937" cy="3055938"/>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219527515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(16) Promoting high performers</a:t>
            </a:r>
            <a:endParaRPr lang="en-US" sz="2800" b="1" dirty="0"/>
          </a:p>
        </p:txBody>
      </p:sp>
      <p:graphicFrame>
        <p:nvGraphicFramePr>
          <p:cNvPr id="12" name="Group 2"/>
          <p:cNvGraphicFramePr>
            <a:graphicFrameLocks/>
          </p:cNvGraphicFramePr>
          <p:nvPr>
            <p:extLst>
              <p:ext uri="{D42A27DB-BD31-4B8C-83A1-F6EECF244321}">
                <p14:modId xmlns:p14="http://schemas.microsoft.com/office/powerpoint/2010/main" xmlns="" val="859841289"/>
              </p:ext>
            </p:extLst>
          </p:nvPr>
        </p:nvGraphicFramePr>
        <p:xfrm>
          <a:off x="47624" y="462896"/>
          <a:ext cx="9096375" cy="2309333"/>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People are promoted primarily upon the basis of tenure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People are promoted upon the basis of performance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actively identify, develop and promote our top performers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p14="http://schemas.microsoft.com/office/powerpoint/2010/main" xmlns=""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p14="http://schemas.microsoft.com/office/powerpoint/2010/main" xmlns="" val="2914613328"/>
              </p:ext>
            </p:extLst>
          </p:nvPr>
        </p:nvGraphicFramePr>
        <p:xfrm>
          <a:off x="2476500" y="1616529"/>
          <a:ext cx="4572000" cy="5143500"/>
        </p:xfrm>
        <a:graphic>
          <a:graphicData uri="http://schemas.openxmlformats.org/presentationml/2006/ole">
            <p:oleObj spid="_x0000_s125954"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p14="http://schemas.microsoft.com/office/powerpoint/2010/main" xmlns="" val="269551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32114"/>
            <a:ext cx="6759140" cy="4946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(16), promoting high performers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11</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9820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3.02</a:t>
            </a:r>
            <a:endParaRPr lang="en-US" sz="2400" b="0" dirty="0"/>
          </a:p>
        </p:txBody>
      </p:sp>
    </p:spTree>
    <p:custDataLst>
      <p:tags r:id="rId1"/>
    </p:custDataLst>
    <p:extLst>
      <p:ext uri="{BB962C8B-B14F-4D97-AF65-F5344CB8AC3E}">
        <p14:creationId xmlns:p14="http://schemas.microsoft.com/office/powerpoint/2010/main" xmlns="" val="2046631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03086"/>
            <a:ext cx="6798804" cy="4975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(16), promoting high performers: </a:t>
            </a:r>
            <a:r>
              <a:rPr lang="en-US" u="sng" dirty="0" smtClean="0"/>
              <a:t>developed countries, hospitals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12</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Hospitals, Canada, France, Germany, Italy, Sweden, UK, US, 1183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2.44</a:t>
            </a:r>
            <a:endParaRPr lang="en-US" sz="2400" b="0" dirty="0"/>
          </a:p>
        </p:txBody>
      </p:sp>
    </p:spTree>
    <p:custDataLst>
      <p:tags r:id="rId1"/>
    </p:custDataLst>
    <p:extLst>
      <p:ext uri="{BB962C8B-B14F-4D97-AF65-F5344CB8AC3E}">
        <p14:creationId xmlns:p14="http://schemas.microsoft.com/office/powerpoint/2010/main" xmlns="" val="383777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03086"/>
            <a:ext cx="6798804" cy="4975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a:t>
            </a:r>
            <a:r>
              <a:rPr lang="en-US" dirty="0"/>
              <a:t>(16), promoting high performers : </a:t>
            </a:r>
            <a:r>
              <a:rPr lang="en-US" u="sng" dirty="0" smtClean="0"/>
              <a:t>developed countries, schools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13</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Schools in Canada, Germany, Sweden, UK, US</a:t>
            </a:r>
            <a:br>
              <a:rPr lang="en-US" sz="2400" b="0" dirty="0" smtClean="0"/>
            </a:br>
            <a:r>
              <a:rPr lang="en-US" sz="2400" b="0" dirty="0" smtClean="0"/>
              <a:t>777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2.41</a:t>
            </a:r>
            <a:endParaRPr lang="en-US" sz="2400" b="0" dirty="0"/>
          </a:p>
        </p:txBody>
      </p:sp>
    </p:spTree>
    <p:custDataLst>
      <p:tags r:id="rId1"/>
    </p:custDataLst>
    <p:extLst>
      <p:ext uri="{BB962C8B-B14F-4D97-AF65-F5344CB8AC3E}">
        <p14:creationId xmlns:p14="http://schemas.microsoft.com/office/powerpoint/2010/main" xmlns="" val="418715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(14) Rewarding high performance</a:t>
            </a:r>
            <a:endParaRPr lang="en-US" sz="2800" b="1" dirty="0"/>
          </a:p>
        </p:txBody>
      </p:sp>
      <p:graphicFrame>
        <p:nvGraphicFramePr>
          <p:cNvPr id="12" name="Group 2"/>
          <p:cNvGraphicFramePr>
            <a:graphicFrameLocks/>
          </p:cNvGraphicFramePr>
          <p:nvPr>
            <p:extLst>
              <p:ext uri="{D42A27DB-BD31-4B8C-83A1-F6EECF244321}">
                <p14:modId xmlns:p14="http://schemas.microsoft.com/office/powerpoint/2010/main" xmlns="" val="3554951577"/>
              </p:ext>
            </p:extLst>
          </p:nvPr>
        </p:nvGraphicFramePr>
        <p:xfrm>
          <a:off x="47624" y="462896"/>
          <a:ext cx="9096375" cy="2773662"/>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(1): </a:t>
                      </a:r>
                      <a:r>
                        <a:rPr kumimoji="0" lang="en-US" sz="2200" b="0" i="0" u="none" strike="noStrike" cap="none" normalizeH="0" baseline="0" dirty="0" smtClean="0">
                          <a:ln>
                            <a:noFill/>
                          </a:ln>
                          <a:solidFill>
                            <a:schemeClr val="tx1"/>
                          </a:solidFill>
                          <a:effectLst/>
                          <a:latin typeface="Arial" pitchFamily="34" charset="0"/>
                        </a:rPr>
                        <a:t>People within our firm are rewarded equally irrespective of performance level </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(3): </a:t>
                      </a:r>
                      <a:r>
                        <a:rPr kumimoji="0" lang="en-US" sz="2200" b="0" i="0" u="none" strike="noStrike" cap="none" normalizeH="0" baseline="0" dirty="0" smtClean="0">
                          <a:ln>
                            <a:noFill/>
                          </a:ln>
                          <a:solidFill>
                            <a:schemeClr val="tx1"/>
                          </a:solidFill>
                          <a:effectLst/>
                          <a:latin typeface="Arial" pitchFamily="34" charset="0"/>
                        </a:rPr>
                        <a:t>Our company has an evaluation system for the awarding of performance related rewards </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(5): </a:t>
                      </a:r>
                      <a:r>
                        <a:rPr kumimoji="0" lang="en-US" sz="2200" b="0" i="0" u="none" strike="noStrike" cap="none" normalizeH="0" baseline="0" dirty="0" smtClean="0">
                          <a:ln>
                            <a:noFill/>
                          </a:ln>
                          <a:solidFill>
                            <a:schemeClr val="tx1"/>
                          </a:solidFill>
                          <a:effectLst/>
                          <a:latin typeface="Arial" pitchFamily="34" charset="0"/>
                        </a:rPr>
                        <a:t>We strive to outperform the competitors by providing ambitious stretch targets with clear performance related accountability and rewards </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p14="http://schemas.microsoft.com/office/powerpoint/2010/main" xmlns=""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p14="http://schemas.microsoft.com/office/powerpoint/2010/main" xmlns="" val="1758719951"/>
              </p:ext>
            </p:extLst>
          </p:nvPr>
        </p:nvGraphicFramePr>
        <p:xfrm>
          <a:off x="2476500" y="1616529"/>
          <a:ext cx="4572000" cy="5143500"/>
        </p:xfrm>
        <a:graphic>
          <a:graphicData uri="http://schemas.openxmlformats.org/presentationml/2006/ole">
            <p:oleObj spid="_x0000_s49154"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p14="http://schemas.microsoft.com/office/powerpoint/2010/main" xmlns="" val="344237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32114"/>
            <a:ext cx="6759140" cy="4946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(14), rewarding high performance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15</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9820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2.61</a:t>
            </a:r>
            <a:endParaRPr lang="en-US" sz="2400" b="0" dirty="0"/>
          </a:p>
        </p:txBody>
      </p:sp>
    </p:spTree>
    <p:custDataLst>
      <p:tags r:id="rId1"/>
    </p:custDataLst>
    <p:extLst>
      <p:ext uri="{BB962C8B-B14F-4D97-AF65-F5344CB8AC3E}">
        <p14:creationId xmlns:p14="http://schemas.microsoft.com/office/powerpoint/2010/main" xmlns="" val="3543082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32114"/>
            <a:ext cx="6759140" cy="4946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(14), rewarding high performance: </a:t>
            </a:r>
            <a:r>
              <a:rPr lang="en-US" u="sng" dirty="0" smtClean="0"/>
              <a:t>developed countries, hospitals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16</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Hospitals, Canada, France, Germany, Italy, Sweden, UK, US, 1183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2.31</a:t>
            </a:r>
            <a:endParaRPr lang="en-US" sz="2400" b="0" dirty="0"/>
          </a:p>
        </p:txBody>
      </p:sp>
    </p:spTree>
    <p:custDataLst>
      <p:tags r:id="rId1"/>
    </p:custDataLst>
    <p:extLst>
      <p:ext uri="{BB962C8B-B14F-4D97-AF65-F5344CB8AC3E}">
        <p14:creationId xmlns:p14="http://schemas.microsoft.com/office/powerpoint/2010/main" xmlns="" val="4084770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05917"/>
            <a:ext cx="6794936" cy="49728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(14), rewarding high performance: </a:t>
            </a:r>
            <a:r>
              <a:rPr lang="en-US" u="sng" dirty="0" smtClean="0"/>
              <a:t>developed countries, schools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17</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Schools in Canada, Germany, Sweden, UK, US</a:t>
            </a:r>
            <a:br>
              <a:rPr lang="en-US" sz="2400" b="0" dirty="0" smtClean="0"/>
            </a:br>
            <a:r>
              <a:rPr lang="en-US" sz="2400" b="0" dirty="0" smtClean="0"/>
              <a:t>777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2.18</a:t>
            </a:r>
            <a:endParaRPr lang="en-US" sz="2400" b="0" dirty="0"/>
          </a:p>
        </p:txBody>
      </p:sp>
    </p:spTree>
    <p:custDataLst>
      <p:tags r:id="rId1"/>
    </p:custDataLst>
    <p:extLst>
      <p:ext uri="{BB962C8B-B14F-4D97-AF65-F5344CB8AC3E}">
        <p14:creationId xmlns:p14="http://schemas.microsoft.com/office/powerpoint/2010/main" xmlns="" val="1940816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4018" name="Group 2"/>
          <p:cNvGraphicFramePr>
            <a:graphicFrameLocks noGrp="1"/>
          </p:cNvGraphicFramePr>
          <p:nvPr>
            <p:ph idx="4294967295"/>
            <p:extLst>
              <p:ext uri="{D42A27DB-BD31-4B8C-83A1-F6EECF244321}">
                <p14:modId xmlns:p14="http://schemas.microsoft.com/office/powerpoint/2010/main" xmlns="" val="607809322"/>
              </p:ext>
            </p:extLst>
          </p:nvPr>
        </p:nvGraphicFramePr>
        <p:xfrm>
          <a:off x="47625" y="883795"/>
          <a:ext cx="9096375" cy="2852737"/>
        </p:xfrm>
        <a:graphic>
          <a:graphicData uri="http://schemas.openxmlformats.org/drawingml/2006/table">
            <a:tbl>
              <a:tblPr/>
              <a:tblGrid>
                <a:gridCol w="1143000"/>
                <a:gridCol w="2379663"/>
                <a:gridCol w="2419350"/>
                <a:gridCol w="3154362"/>
              </a:tblGrid>
              <a:tr h="2852737">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Poor performers are rarely removed from their positions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Suspected poor performers stay in a position for a few years before action is taken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move poor performers out of the company or to less critical roles as soon as a weakness is identified</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249" name="Text Box 11"/>
          <p:cNvSpPr txBox="1">
            <a:spLocks noChangeArrowheads="1"/>
          </p:cNvSpPr>
          <p:nvPr/>
        </p:nvSpPr>
        <p:spPr bwMode="auto">
          <a:xfrm>
            <a:off x="42863" y="17463"/>
            <a:ext cx="93027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dirty="0"/>
              <a:t>(15) Removing  poor performers </a:t>
            </a:r>
            <a:endParaRPr lang="en-GB" dirty="0"/>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(15) Removing poor performers</a:t>
            </a:r>
            <a:endParaRPr lang="en-US" sz="2800" b="1" dirty="0"/>
          </a:p>
        </p:txBody>
      </p:sp>
      <p:graphicFrame>
        <p:nvGraphicFramePr>
          <p:cNvPr id="12" name="Group 2"/>
          <p:cNvGraphicFramePr>
            <a:graphicFrameLocks/>
          </p:cNvGraphicFramePr>
          <p:nvPr>
            <p:extLst>
              <p:ext uri="{D42A27DB-BD31-4B8C-83A1-F6EECF244321}">
                <p14:modId xmlns:p14="http://schemas.microsoft.com/office/powerpoint/2010/main" xmlns="" val="2473405354"/>
              </p:ext>
            </p:extLst>
          </p:nvPr>
        </p:nvGraphicFramePr>
        <p:xfrm>
          <a:off x="47624" y="462896"/>
          <a:ext cx="9096375" cy="2309333"/>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Poor performers are rarely removed from their positions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Suspected poor performers stay in a position for a few years before action is taken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move poor performers out of the company or to less critical roles as soon as a weakness is identified</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p14="http://schemas.microsoft.com/office/powerpoint/2010/main" xmlns=""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p14="http://schemas.microsoft.com/office/powerpoint/2010/main" xmlns="" val="2000862718"/>
              </p:ext>
            </p:extLst>
          </p:nvPr>
        </p:nvGraphicFramePr>
        <p:xfrm>
          <a:off x="2476500" y="1616529"/>
          <a:ext cx="4572000" cy="5143500"/>
        </p:xfrm>
        <a:graphic>
          <a:graphicData uri="http://schemas.openxmlformats.org/presentationml/2006/ole">
            <p:oleObj spid="_x0000_s51202"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p14="http://schemas.microsoft.com/office/powerpoint/2010/main" xmlns="" val="383935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xfrm>
            <a:off x="6553200" y="6248400"/>
            <a:ext cx="19050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fld id="{3D1FDFF6-C08E-4531-AB16-80A48315FFC1}" type="slidenum">
              <a:rPr lang="en-US" sz="1400" b="0" smtClean="0"/>
              <a:pPr/>
              <a:t>2</a:t>
            </a:fld>
            <a:endParaRPr lang="en-US" sz="1400" b="0" smtClean="0"/>
          </a:p>
        </p:txBody>
      </p:sp>
      <p:sp>
        <p:nvSpPr>
          <p:cNvPr id="14339" name="Text Box 2"/>
          <p:cNvSpPr txBox="1">
            <a:spLocks noChangeArrowheads="1"/>
          </p:cNvSpPr>
          <p:nvPr/>
        </p:nvSpPr>
        <p:spPr bwMode="auto">
          <a:xfrm>
            <a:off x="660400" y="1760538"/>
            <a:ext cx="9112250" cy="3539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lnSpc>
                <a:spcPct val="120000"/>
              </a:lnSpc>
              <a:spcBef>
                <a:spcPct val="50000"/>
              </a:spcBef>
            </a:pPr>
            <a:r>
              <a:rPr lang="en-GB" sz="2800" dirty="0" smtClean="0"/>
              <a:t>Lincoln &amp; influences on incentives management</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b="0" dirty="0" smtClean="0"/>
              <a:t>Incentives/People Management practices</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b="0" dirty="0" smtClean="0"/>
              <a:t>Targets Management</a:t>
            </a:r>
            <a:endParaRPr lang="en-GB" sz="2800" b="0" dirty="0"/>
          </a:p>
        </p:txBody>
      </p:sp>
      <p:sp>
        <p:nvSpPr>
          <p:cNvPr id="14340" name="Rectangle 4"/>
          <p:cNvSpPr>
            <a:spLocks noChangeArrowheads="1"/>
          </p:cNvSpPr>
          <p:nvPr/>
        </p:nvSpPr>
        <p:spPr bwMode="auto">
          <a:xfrm>
            <a:off x="423863" y="1700140"/>
            <a:ext cx="8509000" cy="779463"/>
          </a:xfrm>
          <a:prstGeom prst="rect">
            <a:avLst/>
          </a:prstGeom>
          <a:noFill/>
          <a:ln w="254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 xmlns:p14="http://schemas.microsoft.com/office/powerpoint/2010/main" val="85436522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10611" y="1103086"/>
            <a:ext cx="6643886" cy="48622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20</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9820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3.11	</a:t>
            </a:r>
            <a:endParaRPr lang="en-US" sz="2400" b="0" dirty="0"/>
          </a:p>
        </p:txBody>
      </p:sp>
    </p:spTree>
    <p:custDataLst>
      <p:tags r:id="rId1"/>
    </p:custDataLst>
    <p:extLst>
      <p:ext uri="{BB962C8B-B14F-4D97-AF65-F5344CB8AC3E}">
        <p14:creationId xmlns:p14="http://schemas.microsoft.com/office/powerpoint/2010/main" xmlns="" val="2328434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90895"/>
            <a:ext cx="6678820" cy="48878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USA,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21</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Manufacturing firms (100 to 5000 employees), 1291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3.73</a:t>
            </a:r>
            <a:endParaRPr lang="en-US" sz="2400" b="0" dirty="0"/>
          </a:p>
        </p:txBody>
      </p:sp>
    </p:spTree>
    <p:custDataLst>
      <p:tags r:id="rId1"/>
    </p:custDataLst>
    <p:extLst>
      <p:ext uri="{BB962C8B-B14F-4D97-AF65-F5344CB8AC3E}">
        <p14:creationId xmlns:p14="http://schemas.microsoft.com/office/powerpoint/2010/main" xmlns="" val="3059279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250489"/>
            <a:ext cx="6597391" cy="48282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Japan,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22</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Manufacturing firms (100 to 5000 employees), 176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2.78</a:t>
            </a:r>
            <a:endParaRPr lang="en-US" sz="2400" b="0" dirty="0"/>
          </a:p>
        </p:txBody>
      </p:sp>
    </p:spTree>
    <p:custDataLst>
      <p:tags r:id="rId1"/>
    </p:custDataLst>
    <p:extLst>
      <p:ext uri="{BB962C8B-B14F-4D97-AF65-F5344CB8AC3E}">
        <p14:creationId xmlns:p14="http://schemas.microsoft.com/office/powerpoint/2010/main" xmlns="" val="2252323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03086"/>
            <a:ext cx="6798804" cy="4975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France,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23</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Manufacturing firms (100 to 5000 employees), 605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2.90</a:t>
            </a:r>
            <a:endParaRPr lang="en-US" sz="2400" b="0" dirty="0"/>
          </a:p>
        </p:txBody>
      </p:sp>
    </p:spTree>
    <p:custDataLst>
      <p:tags r:id="rId1"/>
    </p:custDataLst>
    <p:extLst>
      <p:ext uri="{BB962C8B-B14F-4D97-AF65-F5344CB8AC3E}">
        <p14:creationId xmlns:p14="http://schemas.microsoft.com/office/powerpoint/2010/main" xmlns="" val="5452995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17600"/>
            <a:ext cx="6778972" cy="49611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India,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24</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Manufacturing firms (100 to 5000 employees), 1135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2.81</a:t>
            </a:r>
            <a:endParaRPr lang="en-US" sz="2400" b="0" dirty="0"/>
          </a:p>
        </p:txBody>
      </p:sp>
    </p:spTree>
    <p:custDataLst>
      <p:tags r:id="rId1"/>
    </p:custDataLst>
    <p:extLst>
      <p:ext uri="{BB962C8B-B14F-4D97-AF65-F5344CB8AC3E}">
        <p14:creationId xmlns:p14="http://schemas.microsoft.com/office/powerpoint/2010/main" xmlns="" val="2866120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059543"/>
            <a:ext cx="6858302" cy="5019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 </a:t>
            </a:r>
            <a:r>
              <a:rPr lang="en-US" u="sng" dirty="0" smtClean="0"/>
              <a:t>US, Canada and UK, retail</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25</a:t>
            </a:fld>
            <a:endParaRPr lang="en-US"/>
          </a:p>
        </p:txBody>
      </p:sp>
      <p:sp>
        <p:nvSpPr>
          <p:cNvPr id="9" name="Title 1"/>
          <p:cNvSpPr txBox="1">
            <a:spLocks/>
          </p:cNvSpPr>
          <p:nvPr/>
        </p:nvSpPr>
        <p:spPr>
          <a:xfrm>
            <a:off x="457200" y="6078747"/>
            <a:ext cx="8229600"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retail firms (100 to 5000 employees)</a:t>
            </a:r>
            <a:br>
              <a:rPr lang="en-US" sz="2400" b="0" dirty="0" smtClean="0"/>
            </a:br>
            <a:r>
              <a:rPr lang="en-US" sz="2400" b="0" dirty="0" smtClean="0"/>
              <a:t>660 observations</a:t>
            </a:r>
            <a:br>
              <a:rPr lang="en-US" sz="2400" b="0" dirty="0" smtClean="0"/>
            </a:b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3.03</a:t>
            </a:r>
            <a:endParaRPr lang="en-US" sz="2400" b="0" dirty="0"/>
          </a:p>
        </p:txBody>
      </p:sp>
    </p:spTree>
    <p:custDataLst>
      <p:tags r:id="rId1"/>
    </p:custDataLst>
    <p:extLst>
      <p:ext uri="{BB962C8B-B14F-4D97-AF65-F5344CB8AC3E}">
        <p14:creationId xmlns:p14="http://schemas.microsoft.com/office/powerpoint/2010/main" xmlns="" val="765144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4" y="1117600"/>
            <a:ext cx="6778972" cy="49611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a:t>
            </a:r>
            <a:r>
              <a:rPr lang="en-US" u="sng" dirty="0" smtClean="0"/>
              <a:t>developed countries, hospitals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26</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Hospitals, Canada, France, Germany, Italy, Sweden, UK, US, 1183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2.56</a:t>
            </a:r>
            <a:endParaRPr lang="en-US" sz="2400" b="0" dirty="0"/>
          </a:p>
        </p:txBody>
      </p:sp>
    </p:spTree>
    <p:custDataLst>
      <p:tags r:id="rId1"/>
    </p:custDataLst>
    <p:extLst>
      <p:ext uri="{BB962C8B-B14F-4D97-AF65-F5344CB8AC3E}">
        <p14:creationId xmlns:p14="http://schemas.microsoft.com/office/powerpoint/2010/main" xmlns="" val="14542197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8114" name="Group 2"/>
          <p:cNvGraphicFramePr>
            <a:graphicFrameLocks noGrp="1"/>
          </p:cNvGraphicFramePr>
          <p:nvPr>
            <p:ph idx="4294967295"/>
          </p:nvPr>
        </p:nvGraphicFramePr>
        <p:xfrm>
          <a:off x="47625" y="1173163"/>
          <a:ext cx="9096375" cy="3128962"/>
        </p:xfrm>
        <a:graphic>
          <a:graphicData uri="http://schemas.openxmlformats.org/drawingml/2006/table">
            <a:tbl>
              <a:tblPr/>
              <a:tblGrid>
                <a:gridCol w="1001713"/>
                <a:gridCol w="2406650"/>
                <a:gridCol w="2533650"/>
                <a:gridCol w="3154362"/>
              </a:tblGrid>
              <a:tr h="3128962">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Our competitors offer stronger reasons for talented people to join their companies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Our value proposition to those joining our company is comparable to those offered by others in the sector</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provide a unique value proposition to encourage talented people join our company above our competitors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2297" name="Text Box 11"/>
          <p:cNvSpPr txBox="1">
            <a:spLocks noChangeArrowheads="1"/>
          </p:cNvSpPr>
          <p:nvPr/>
        </p:nvSpPr>
        <p:spPr bwMode="auto">
          <a:xfrm>
            <a:off x="42863" y="17463"/>
            <a:ext cx="93027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a:t>(17) Attracting human capital </a:t>
            </a:r>
            <a:endParaRPr lang="en-GB"/>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(17) Attracting human capital</a:t>
            </a:r>
            <a:endParaRPr lang="en-US" sz="2800" b="1" dirty="0"/>
          </a:p>
        </p:txBody>
      </p:sp>
      <p:graphicFrame>
        <p:nvGraphicFramePr>
          <p:cNvPr id="12" name="Group 2"/>
          <p:cNvGraphicFramePr>
            <a:graphicFrameLocks/>
          </p:cNvGraphicFramePr>
          <p:nvPr>
            <p:extLst>
              <p:ext uri="{D42A27DB-BD31-4B8C-83A1-F6EECF244321}">
                <p14:modId xmlns:p14="http://schemas.microsoft.com/office/powerpoint/2010/main" xmlns="" val="2288273685"/>
              </p:ext>
            </p:extLst>
          </p:nvPr>
        </p:nvGraphicFramePr>
        <p:xfrm>
          <a:off x="47624" y="477410"/>
          <a:ext cx="9096375" cy="2438382"/>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(1): </a:t>
                      </a:r>
                      <a:r>
                        <a:rPr kumimoji="0" lang="en-US" sz="2200" b="0" i="0" u="none" strike="noStrike" cap="none" normalizeH="0" baseline="0" dirty="0" smtClean="0">
                          <a:ln>
                            <a:noFill/>
                          </a:ln>
                          <a:solidFill>
                            <a:schemeClr val="tx1"/>
                          </a:solidFill>
                          <a:effectLst/>
                          <a:latin typeface="Arial" pitchFamily="34" charset="0"/>
                        </a:rPr>
                        <a:t>Our competitors offer stronger reasons for talented people to join their companies </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(3): </a:t>
                      </a:r>
                      <a:r>
                        <a:rPr kumimoji="0" lang="en-US" sz="2200" b="0" i="0" u="none" strike="noStrike" cap="none" normalizeH="0" baseline="0" dirty="0" smtClean="0">
                          <a:ln>
                            <a:noFill/>
                          </a:ln>
                          <a:solidFill>
                            <a:schemeClr val="tx1"/>
                          </a:solidFill>
                          <a:effectLst/>
                          <a:latin typeface="Arial" pitchFamily="34" charset="0"/>
                        </a:rPr>
                        <a:t>Our value proposition to those joining our company is comparable to those offered by others in the sector</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pitchFamily="34" charset="0"/>
                        </a:rPr>
                        <a:t>(5): </a:t>
                      </a:r>
                      <a:r>
                        <a:rPr kumimoji="0" lang="en-US" sz="2200" b="0" i="0" u="none" strike="noStrike" cap="none" normalizeH="0" baseline="0" dirty="0" smtClean="0">
                          <a:ln>
                            <a:noFill/>
                          </a:ln>
                          <a:solidFill>
                            <a:schemeClr val="tx1"/>
                          </a:solidFill>
                          <a:effectLst/>
                          <a:latin typeface="Arial" pitchFamily="34" charset="0"/>
                        </a:rPr>
                        <a:t>We provide a unique value proposition to encourage talented people join our company above our competitors </a:t>
                      </a:r>
                      <a:endParaRPr kumimoji="0" lang="en-GB" sz="22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p14="http://schemas.microsoft.com/office/powerpoint/2010/main" xmlns=""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p14="http://schemas.microsoft.com/office/powerpoint/2010/main" xmlns="" val="3519333974"/>
              </p:ext>
            </p:extLst>
          </p:nvPr>
        </p:nvGraphicFramePr>
        <p:xfrm>
          <a:off x="2476500" y="1616529"/>
          <a:ext cx="4572000" cy="5143500"/>
        </p:xfrm>
        <a:graphic>
          <a:graphicData uri="http://schemas.openxmlformats.org/presentationml/2006/ole">
            <p:oleObj spid="_x0000_s52226"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p14="http://schemas.microsoft.com/office/powerpoint/2010/main" xmlns="" val="103098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016000"/>
            <a:ext cx="6917800" cy="50627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(17), attracting human capital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29</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9739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3.06</a:t>
            </a:r>
            <a:endParaRPr lang="en-US" sz="2400" b="0" dirty="0"/>
          </a:p>
        </p:txBody>
      </p:sp>
    </p:spTree>
    <p:custDataLst>
      <p:tags r:id="rId1"/>
    </p:custDataLst>
    <p:extLst>
      <p:ext uri="{BB962C8B-B14F-4D97-AF65-F5344CB8AC3E}">
        <p14:creationId xmlns:p14="http://schemas.microsoft.com/office/powerpoint/2010/main" xmlns="" val="2451494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0250"/>
          <p:cNvGrpSpPr>
            <a:grpSpLocks/>
          </p:cNvGrpSpPr>
          <p:nvPr/>
        </p:nvGrpSpPr>
        <p:grpSpPr bwMode="auto">
          <a:xfrm>
            <a:off x="-177574" y="549275"/>
            <a:ext cx="7667626" cy="5786438"/>
            <a:chOff x="2014538" y="1557338"/>
            <a:chExt cx="5114925" cy="3743325"/>
          </a:xfrm>
        </p:grpSpPr>
        <p:sp>
          <p:nvSpPr>
            <p:cNvPr id="10253" name="AutoShape 100"/>
            <p:cNvSpPr>
              <a:spLocks noChangeAspect="1" noChangeArrowheads="1" noTextEdit="1"/>
            </p:cNvSpPr>
            <p:nvPr/>
          </p:nvSpPr>
          <p:spPr bwMode="auto">
            <a:xfrm>
              <a:off x="2014538" y="1557338"/>
              <a:ext cx="5114925" cy="3743325"/>
            </a:xfrm>
            <a:prstGeom prst="rect">
              <a:avLst/>
            </a:prstGeom>
            <a:noFill/>
            <a:ln w="9525">
              <a:noFill/>
              <a:miter lim="800000"/>
              <a:headEnd/>
              <a:tailEnd/>
            </a:ln>
          </p:spPr>
          <p:txBody>
            <a:bodyPr/>
            <a:lstStyle/>
            <a:p>
              <a:endParaRPr lang="en-GB" dirty="0"/>
            </a:p>
          </p:txBody>
        </p:sp>
        <p:sp>
          <p:nvSpPr>
            <p:cNvPr id="10254" name="Rectangle 104"/>
            <p:cNvSpPr>
              <a:spLocks noChangeArrowheads="1"/>
            </p:cNvSpPr>
            <p:nvPr/>
          </p:nvSpPr>
          <p:spPr bwMode="auto">
            <a:xfrm>
              <a:off x="3389313" y="1731963"/>
              <a:ext cx="3568700" cy="3155950"/>
            </a:xfrm>
            <a:prstGeom prst="rect">
              <a:avLst/>
            </a:prstGeom>
            <a:solidFill>
              <a:srgbClr val="FFFFFF"/>
            </a:solidFill>
            <a:ln w="4">
              <a:solidFill>
                <a:srgbClr val="FFFFFF"/>
              </a:solidFill>
              <a:miter lim="800000"/>
              <a:headEnd/>
              <a:tailEnd/>
            </a:ln>
          </p:spPr>
          <p:txBody>
            <a:bodyPr/>
            <a:lstStyle/>
            <a:p>
              <a:endParaRPr lang="en-US" sz="1600" dirty="0"/>
            </a:p>
          </p:txBody>
        </p:sp>
        <p:sp>
          <p:nvSpPr>
            <p:cNvPr id="10255" name="Line 105"/>
            <p:cNvSpPr>
              <a:spLocks noChangeShapeType="1"/>
            </p:cNvSpPr>
            <p:nvPr/>
          </p:nvSpPr>
          <p:spPr bwMode="auto">
            <a:xfrm flipV="1">
              <a:off x="3389313" y="1731963"/>
              <a:ext cx="0" cy="3155950"/>
            </a:xfrm>
            <a:prstGeom prst="line">
              <a:avLst/>
            </a:prstGeom>
            <a:noFill/>
            <a:ln w="7">
              <a:solidFill>
                <a:srgbClr val="EAF2F3"/>
              </a:solidFill>
              <a:round/>
              <a:headEnd/>
              <a:tailEnd/>
            </a:ln>
          </p:spPr>
          <p:txBody>
            <a:bodyPr/>
            <a:lstStyle/>
            <a:p>
              <a:endParaRPr lang="en-GB" dirty="0"/>
            </a:p>
          </p:txBody>
        </p:sp>
        <p:sp>
          <p:nvSpPr>
            <p:cNvPr id="10256" name="Line 106"/>
            <p:cNvSpPr>
              <a:spLocks noChangeShapeType="1"/>
            </p:cNvSpPr>
            <p:nvPr/>
          </p:nvSpPr>
          <p:spPr bwMode="auto">
            <a:xfrm flipV="1">
              <a:off x="3949701" y="1731963"/>
              <a:ext cx="0" cy="3155950"/>
            </a:xfrm>
            <a:prstGeom prst="line">
              <a:avLst/>
            </a:prstGeom>
            <a:noFill/>
            <a:ln w="7">
              <a:solidFill>
                <a:srgbClr val="EAF2F3"/>
              </a:solidFill>
              <a:round/>
              <a:headEnd/>
              <a:tailEnd/>
            </a:ln>
          </p:spPr>
          <p:txBody>
            <a:bodyPr/>
            <a:lstStyle/>
            <a:p>
              <a:endParaRPr lang="en-GB" dirty="0"/>
            </a:p>
          </p:txBody>
        </p:sp>
        <p:sp>
          <p:nvSpPr>
            <p:cNvPr id="10257" name="Line 107"/>
            <p:cNvSpPr>
              <a:spLocks noChangeShapeType="1"/>
            </p:cNvSpPr>
            <p:nvPr/>
          </p:nvSpPr>
          <p:spPr bwMode="auto">
            <a:xfrm flipV="1">
              <a:off x="4510088" y="1731963"/>
              <a:ext cx="0" cy="3155950"/>
            </a:xfrm>
            <a:prstGeom prst="line">
              <a:avLst/>
            </a:prstGeom>
            <a:noFill/>
            <a:ln w="7">
              <a:solidFill>
                <a:srgbClr val="EAF2F3"/>
              </a:solidFill>
              <a:round/>
              <a:headEnd/>
              <a:tailEnd/>
            </a:ln>
          </p:spPr>
          <p:txBody>
            <a:bodyPr/>
            <a:lstStyle/>
            <a:p>
              <a:endParaRPr lang="en-GB" dirty="0"/>
            </a:p>
          </p:txBody>
        </p:sp>
        <p:sp>
          <p:nvSpPr>
            <p:cNvPr id="10258" name="Line 108"/>
            <p:cNvSpPr>
              <a:spLocks noChangeShapeType="1"/>
            </p:cNvSpPr>
            <p:nvPr/>
          </p:nvSpPr>
          <p:spPr bwMode="auto">
            <a:xfrm flipV="1">
              <a:off x="5070476" y="1731963"/>
              <a:ext cx="0" cy="3155950"/>
            </a:xfrm>
            <a:prstGeom prst="line">
              <a:avLst/>
            </a:prstGeom>
            <a:noFill/>
            <a:ln w="7">
              <a:solidFill>
                <a:srgbClr val="EAF2F3"/>
              </a:solidFill>
              <a:round/>
              <a:headEnd/>
              <a:tailEnd/>
            </a:ln>
          </p:spPr>
          <p:txBody>
            <a:bodyPr/>
            <a:lstStyle/>
            <a:p>
              <a:endParaRPr lang="en-GB" dirty="0"/>
            </a:p>
          </p:txBody>
        </p:sp>
        <p:sp>
          <p:nvSpPr>
            <p:cNvPr id="10259" name="Line 109"/>
            <p:cNvSpPr>
              <a:spLocks noChangeShapeType="1"/>
            </p:cNvSpPr>
            <p:nvPr/>
          </p:nvSpPr>
          <p:spPr bwMode="auto">
            <a:xfrm flipV="1">
              <a:off x="5632451" y="1731963"/>
              <a:ext cx="0" cy="3155950"/>
            </a:xfrm>
            <a:prstGeom prst="line">
              <a:avLst/>
            </a:prstGeom>
            <a:noFill/>
            <a:ln w="7">
              <a:solidFill>
                <a:srgbClr val="EAF2F3"/>
              </a:solidFill>
              <a:round/>
              <a:headEnd/>
              <a:tailEnd/>
            </a:ln>
          </p:spPr>
          <p:txBody>
            <a:bodyPr/>
            <a:lstStyle/>
            <a:p>
              <a:endParaRPr lang="en-GB" dirty="0"/>
            </a:p>
          </p:txBody>
        </p:sp>
        <p:sp>
          <p:nvSpPr>
            <p:cNvPr id="10260" name="Line 110"/>
            <p:cNvSpPr>
              <a:spLocks noChangeShapeType="1"/>
            </p:cNvSpPr>
            <p:nvPr/>
          </p:nvSpPr>
          <p:spPr bwMode="auto">
            <a:xfrm flipV="1">
              <a:off x="6192838" y="1731963"/>
              <a:ext cx="0" cy="3155950"/>
            </a:xfrm>
            <a:prstGeom prst="line">
              <a:avLst/>
            </a:prstGeom>
            <a:noFill/>
            <a:ln w="7">
              <a:solidFill>
                <a:srgbClr val="EAF2F3"/>
              </a:solidFill>
              <a:round/>
              <a:headEnd/>
              <a:tailEnd/>
            </a:ln>
          </p:spPr>
          <p:txBody>
            <a:bodyPr/>
            <a:lstStyle/>
            <a:p>
              <a:endParaRPr lang="en-GB" dirty="0"/>
            </a:p>
          </p:txBody>
        </p:sp>
        <p:sp>
          <p:nvSpPr>
            <p:cNvPr id="10261" name="Line 111"/>
            <p:cNvSpPr>
              <a:spLocks noChangeShapeType="1"/>
            </p:cNvSpPr>
            <p:nvPr/>
          </p:nvSpPr>
          <p:spPr bwMode="auto">
            <a:xfrm flipV="1">
              <a:off x="6753226" y="1731963"/>
              <a:ext cx="0" cy="3155950"/>
            </a:xfrm>
            <a:prstGeom prst="line">
              <a:avLst/>
            </a:prstGeom>
            <a:noFill/>
            <a:ln w="7">
              <a:solidFill>
                <a:srgbClr val="EAF2F3"/>
              </a:solidFill>
              <a:round/>
              <a:headEnd/>
              <a:tailEnd/>
            </a:ln>
          </p:spPr>
          <p:txBody>
            <a:bodyPr/>
            <a:lstStyle/>
            <a:p>
              <a:endParaRPr lang="en-GB" dirty="0"/>
            </a:p>
          </p:txBody>
        </p:sp>
        <p:sp>
          <p:nvSpPr>
            <p:cNvPr id="10262" name="Rectangle 112"/>
            <p:cNvSpPr>
              <a:spLocks noChangeArrowheads="1"/>
            </p:cNvSpPr>
            <p:nvPr/>
          </p:nvSpPr>
          <p:spPr bwMode="auto">
            <a:xfrm>
              <a:off x="3389313" y="1868488"/>
              <a:ext cx="2428875"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63" name="Rectangle 113"/>
            <p:cNvSpPr>
              <a:spLocks noChangeArrowheads="1"/>
            </p:cNvSpPr>
            <p:nvPr/>
          </p:nvSpPr>
          <p:spPr bwMode="auto">
            <a:xfrm>
              <a:off x="3389313" y="1920876"/>
              <a:ext cx="3046413" cy="47625"/>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64" name="Rectangle 114"/>
            <p:cNvSpPr>
              <a:spLocks noChangeArrowheads="1"/>
            </p:cNvSpPr>
            <p:nvPr/>
          </p:nvSpPr>
          <p:spPr bwMode="auto">
            <a:xfrm>
              <a:off x="3389313" y="2008188"/>
              <a:ext cx="2227263"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65" name="Rectangle 115"/>
            <p:cNvSpPr>
              <a:spLocks noChangeArrowheads="1"/>
            </p:cNvSpPr>
            <p:nvPr/>
          </p:nvSpPr>
          <p:spPr bwMode="auto">
            <a:xfrm>
              <a:off x="3389313" y="2060576"/>
              <a:ext cx="2330450" cy="50800"/>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66" name="Rectangle 116"/>
            <p:cNvSpPr>
              <a:spLocks noChangeArrowheads="1"/>
            </p:cNvSpPr>
            <p:nvPr/>
          </p:nvSpPr>
          <p:spPr bwMode="auto">
            <a:xfrm>
              <a:off x="3389313" y="2146301"/>
              <a:ext cx="2141538" cy="50800"/>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67" name="Rectangle 117"/>
            <p:cNvSpPr>
              <a:spLocks noChangeArrowheads="1"/>
            </p:cNvSpPr>
            <p:nvPr/>
          </p:nvSpPr>
          <p:spPr bwMode="auto">
            <a:xfrm>
              <a:off x="3389313" y="2200276"/>
              <a:ext cx="2651125"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68" name="Rectangle 118"/>
            <p:cNvSpPr>
              <a:spLocks noChangeArrowheads="1"/>
            </p:cNvSpPr>
            <p:nvPr/>
          </p:nvSpPr>
          <p:spPr bwMode="auto">
            <a:xfrm>
              <a:off x="3389313" y="2286001"/>
              <a:ext cx="1985963" cy="50800"/>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69" name="Rectangle 119"/>
            <p:cNvSpPr>
              <a:spLocks noChangeArrowheads="1"/>
            </p:cNvSpPr>
            <p:nvPr/>
          </p:nvSpPr>
          <p:spPr bwMode="auto">
            <a:xfrm>
              <a:off x="3389313" y="2336801"/>
              <a:ext cx="3436938"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70" name="Rectangle 120"/>
            <p:cNvSpPr>
              <a:spLocks noChangeArrowheads="1"/>
            </p:cNvSpPr>
            <p:nvPr/>
          </p:nvSpPr>
          <p:spPr bwMode="auto">
            <a:xfrm>
              <a:off x="3389313" y="2425701"/>
              <a:ext cx="1416050"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71" name="Rectangle 121"/>
            <p:cNvSpPr>
              <a:spLocks noChangeArrowheads="1"/>
            </p:cNvSpPr>
            <p:nvPr/>
          </p:nvSpPr>
          <p:spPr bwMode="auto">
            <a:xfrm>
              <a:off x="3389313" y="2478088"/>
              <a:ext cx="2635250" cy="50800"/>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72" name="Rectangle 122"/>
            <p:cNvSpPr>
              <a:spLocks noChangeArrowheads="1"/>
            </p:cNvSpPr>
            <p:nvPr/>
          </p:nvSpPr>
          <p:spPr bwMode="auto">
            <a:xfrm>
              <a:off x="3389313" y="2563813"/>
              <a:ext cx="1395413" cy="50800"/>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73" name="Rectangle 123"/>
            <p:cNvSpPr>
              <a:spLocks noChangeArrowheads="1"/>
            </p:cNvSpPr>
            <p:nvPr/>
          </p:nvSpPr>
          <p:spPr bwMode="auto">
            <a:xfrm>
              <a:off x="3389313" y="2614613"/>
              <a:ext cx="2011363"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74" name="Rectangle 124"/>
            <p:cNvSpPr>
              <a:spLocks noChangeArrowheads="1"/>
            </p:cNvSpPr>
            <p:nvPr/>
          </p:nvSpPr>
          <p:spPr bwMode="auto">
            <a:xfrm>
              <a:off x="3389313" y="2703513"/>
              <a:ext cx="1365250" cy="50800"/>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75" name="Rectangle 125"/>
            <p:cNvSpPr>
              <a:spLocks noChangeArrowheads="1"/>
            </p:cNvSpPr>
            <p:nvPr/>
          </p:nvSpPr>
          <p:spPr bwMode="auto">
            <a:xfrm>
              <a:off x="3389313" y="2754313"/>
              <a:ext cx="2203450"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76" name="Rectangle 126"/>
            <p:cNvSpPr>
              <a:spLocks noChangeArrowheads="1"/>
            </p:cNvSpPr>
            <p:nvPr/>
          </p:nvSpPr>
          <p:spPr bwMode="auto">
            <a:xfrm>
              <a:off x="3389313" y="2840038"/>
              <a:ext cx="1258888"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77" name="Rectangle 127"/>
            <p:cNvSpPr>
              <a:spLocks noChangeArrowheads="1"/>
            </p:cNvSpPr>
            <p:nvPr/>
          </p:nvSpPr>
          <p:spPr bwMode="auto">
            <a:xfrm>
              <a:off x="3389313" y="2892426"/>
              <a:ext cx="2760663"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78" name="Rectangle 128"/>
            <p:cNvSpPr>
              <a:spLocks noChangeArrowheads="1"/>
            </p:cNvSpPr>
            <p:nvPr/>
          </p:nvSpPr>
          <p:spPr bwMode="auto">
            <a:xfrm>
              <a:off x="3389313" y="2979738"/>
              <a:ext cx="1147763"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79" name="Rectangle 129"/>
            <p:cNvSpPr>
              <a:spLocks noChangeArrowheads="1"/>
            </p:cNvSpPr>
            <p:nvPr/>
          </p:nvSpPr>
          <p:spPr bwMode="auto">
            <a:xfrm>
              <a:off x="3389313" y="3032126"/>
              <a:ext cx="2486025"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80" name="Rectangle 130"/>
            <p:cNvSpPr>
              <a:spLocks noChangeArrowheads="1"/>
            </p:cNvSpPr>
            <p:nvPr/>
          </p:nvSpPr>
          <p:spPr bwMode="auto">
            <a:xfrm>
              <a:off x="3389313" y="3117851"/>
              <a:ext cx="1044575"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81" name="Rectangle 131"/>
            <p:cNvSpPr>
              <a:spLocks noChangeArrowheads="1"/>
            </p:cNvSpPr>
            <p:nvPr/>
          </p:nvSpPr>
          <p:spPr bwMode="auto">
            <a:xfrm>
              <a:off x="3389313" y="3168651"/>
              <a:ext cx="2247900"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82" name="Rectangle 132"/>
            <p:cNvSpPr>
              <a:spLocks noChangeArrowheads="1"/>
            </p:cNvSpPr>
            <p:nvPr/>
          </p:nvSpPr>
          <p:spPr bwMode="auto">
            <a:xfrm>
              <a:off x="3389313" y="3257551"/>
              <a:ext cx="965200"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83" name="Rectangle 133"/>
            <p:cNvSpPr>
              <a:spLocks noChangeArrowheads="1"/>
            </p:cNvSpPr>
            <p:nvPr/>
          </p:nvSpPr>
          <p:spPr bwMode="auto">
            <a:xfrm>
              <a:off x="3389313" y="3309938"/>
              <a:ext cx="2117725" cy="47625"/>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84" name="Rectangle 134"/>
            <p:cNvSpPr>
              <a:spLocks noChangeArrowheads="1"/>
            </p:cNvSpPr>
            <p:nvPr/>
          </p:nvSpPr>
          <p:spPr bwMode="auto">
            <a:xfrm>
              <a:off x="3389313" y="3394076"/>
              <a:ext cx="795338" cy="5556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85" name="Rectangle 135"/>
            <p:cNvSpPr>
              <a:spLocks noChangeArrowheads="1"/>
            </p:cNvSpPr>
            <p:nvPr/>
          </p:nvSpPr>
          <p:spPr bwMode="auto">
            <a:xfrm>
              <a:off x="3389313" y="3449638"/>
              <a:ext cx="2555875"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86" name="Rectangle 136"/>
            <p:cNvSpPr>
              <a:spLocks noChangeArrowheads="1"/>
            </p:cNvSpPr>
            <p:nvPr/>
          </p:nvSpPr>
          <p:spPr bwMode="auto">
            <a:xfrm>
              <a:off x="3389313" y="3535363"/>
              <a:ext cx="623888" cy="47625"/>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87" name="Rectangle 137"/>
            <p:cNvSpPr>
              <a:spLocks noChangeArrowheads="1"/>
            </p:cNvSpPr>
            <p:nvPr/>
          </p:nvSpPr>
          <p:spPr bwMode="auto">
            <a:xfrm>
              <a:off x="3389313" y="3586163"/>
              <a:ext cx="1508125"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88" name="Rectangle 138"/>
            <p:cNvSpPr>
              <a:spLocks noChangeArrowheads="1"/>
            </p:cNvSpPr>
            <p:nvPr/>
          </p:nvSpPr>
          <p:spPr bwMode="auto">
            <a:xfrm>
              <a:off x="3389313" y="3675063"/>
              <a:ext cx="620713"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89" name="Rectangle 139"/>
            <p:cNvSpPr>
              <a:spLocks noChangeArrowheads="1"/>
            </p:cNvSpPr>
            <p:nvPr/>
          </p:nvSpPr>
          <p:spPr bwMode="auto">
            <a:xfrm>
              <a:off x="3389313" y="3727451"/>
              <a:ext cx="2108200" cy="47625"/>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90" name="Rectangle 140"/>
            <p:cNvSpPr>
              <a:spLocks noChangeArrowheads="1"/>
            </p:cNvSpPr>
            <p:nvPr/>
          </p:nvSpPr>
          <p:spPr bwMode="auto">
            <a:xfrm>
              <a:off x="3389313" y="3811588"/>
              <a:ext cx="593725"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91" name="Rectangle 141"/>
            <p:cNvSpPr>
              <a:spLocks noChangeArrowheads="1"/>
            </p:cNvSpPr>
            <p:nvPr/>
          </p:nvSpPr>
          <p:spPr bwMode="auto">
            <a:xfrm>
              <a:off x="3389313" y="3863976"/>
              <a:ext cx="2428875"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92" name="Rectangle 142"/>
            <p:cNvSpPr>
              <a:spLocks noChangeArrowheads="1"/>
            </p:cNvSpPr>
            <p:nvPr/>
          </p:nvSpPr>
          <p:spPr bwMode="auto">
            <a:xfrm>
              <a:off x="3389313" y="3952876"/>
              <a:ext cx="511175" cy="47625"/>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93" name="Rectangle 143"/>
            <p:cNvSpPr>
              <a:spLocks noChangeArrowheads="1"/>
            </p:cNvSpPr>
            <p:nvPr/>
          </p:nvSpPr>
          <p:spPr bwMode="auto">
            <a:xfrm>
              <a:off x="3389313" y="4003676"/>
              <a:ext cx="1879600"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94" name="Rectangle 144"/>
            <p:cNvSpPr>
              <a:spLocks noChangeArrowheads="1"/>
            </p:cNvSpPr>
            <p:nvPr/>
          </p:nvSpPr>
          <p:spPr bwMode="auto">
            <a:xfrm>
              <a:off x="3389313" y="4089401"/>
              <a:ext cx="496888" cy="52388"/>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95" name="Rectangle 145"/>
            <p:cNvSpPr>
              <a:spLocks noChangeArrowheads="1"/>
            </p:cNvSpPr>
            <p:nvPr/>
          </p:nvSpPr>
          <p:spPr bwMode="auto">
            <a:xfrm>
              <a:off x="3389313" y="4141788"/>
              <a:ext cx="2363788" cy="50800"/>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96" name="Rectangle 146"/>
            <p:cNvSpPr>
              <a:spLocks noChangeArrowheads="1"/>
            </p:cNvSpPr>
            <p:nvPr/>
          </p:nvSpPr>
          <p:spPr bwMode="auto">
            <a:xfrm>
              <a:off x="3389313" y="4229101"/>
              <a:ext cx="444500"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97" name="Rectangle 147"/>
            <p:cNvSpPr>
              <a:spLocks noChangeArrowheads="1"/>
            </p:cNvSpPr>
            <p:nvPr/>
          </p:nvSpPr>
          <p:spPr bwMode="auto">
            <a:xfrm>
              <a:off x="3389313" y="4281488"/>
              <a:ext cx="2581275"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298" name="Rectangle 148"/>
            <p:cNvSpPr>
              <a:spLocks noChangeArrowheads="1"/>
            </p:cNvSpPr>
            <p:nvPr/>
          </p:nvSpPr>
          <p:spPr bwMode="auto">
            <a:xfrm>
              <a:off x="3389313" y="4367213"/>
              <a:ext cx="344488" cy="50800"/>
            </a:xfrm>
            <a:prstGeom prst="rect">
              <a:avLst/>
            </a:prstGeom>
            <a:solidFill>
              <a:srgbClr val="808080"/>
            </a:solidFill>
            <a:ln w="0">
              <a:solidFill>
                <a:srgbClr val="808080"/>
              </a:solidFill>
              <a:miter lim="800000"/>
              <a:headEnd/>
              <a:tailEnd/>
            </a:ln>
          </p:spPr>
          <p:txBody>
            <a:bodyPr/>
            <a:lstStyle/>
            <a:p>
              <a:endParaRPr lang="en-US" sz="1600" dirty="0"/>
            </a:p>
          </p:txBody>
        </p:sp>
        <p:sp>
          <p:nvSpPr>
            <p:cNvPr id="10299" name="Rectangle 149"/>
            <p:cNvSpPr>
              <a:spLocks noChangeArrowheads="1"/>
            </p:cNvSpPr>
            <p:nvPr/>
          </p:nvSpPr>
          <p:spPr bwMode="auto">
            <a:xfrm>
              <a:off x="3389313" y="4418013"/>
              <a:ext cx="2379663" cy="49213"/>
            </a:xfrm>
            <a:prstGeom prst="rect">
              <a:avLst/>
            </a:prstGeom>
            <a:solidFill>
              <a:srgbClr val="000000"/>
            </a:solidFill>
            <a:ln w="0">
              <a:solidFill>
                <a:srgbClr val="000000"/>
              </a:solidFill>
              <a:miter lim="800000"/>
              <a:headEnd/>
              <a:tailEnd/>
            </a:ln>
          </p:spPr>
          <p:txBody>
            <a:bodyPr/>
            <a:lstStyle/>
            <a:p>
              <a:endParaRPr lang="en-US" sz="1600" dirty="0"/>
            </a:p>
          </p:txBody>
        </p:sp>
        <p:sp>
          <p:nvSpPr>
            <p:cNvPr id="10300" name="Rectangle 150"/>
            <p:cNvSpPr>
              <a:spLocks noChangeArrowheads="1"/>
            </p:cNvSpPr>
            <p:nvPr/>
          </p:nvSpPr>
          <p:spPr bwMode="auto">
            <a:xfrm>
              <a:off x="3389313" y="4506913"/>
              <a:ext cx="252413"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301" name="Rectangle 151"/>
            <p:cNvSpPr>
              <a:spLocks noChangeArrowheads="1"/>
            </p:cNvSpPr>
            <p:nvPr/>
          </p:nvSpPr>
          <p:spPr bwMode="auto">
            <a:xfrm>
              <a:off x="3389313" y="4559301"/>
              <a:ext cx="2476500" cy="50800"/>
            </a:xfrm>
            <a:prstGeom prst="rect">
              <a:avLst/>
            </a:prstGeom>
            <a:solidFill>
              <a:srgbClr val="000000"/>
            </a:solidFill>
            <a:ln w="0">
              <a:solidFill>
                <a:srgbClr val="000000"/>
              </a:solidFill>
              <a:miter lim="800000"/>
              <a:headEnd/>
              <a:tailEnd/>
            </a:ln>
          </p:spPr>
          <p:txBody>
            <a:bodyPr/>
            <a:lstStyle/>
            <a:p>
              <a:endParaRPr lang="en-US" sz="1600" dirty="0"/>
            </a:p>
          </p:txBody>
        </p:sp>
        <p:sp>
          <p:nvSpPr>
            <p:cNvPr id="10302" name="Rectangle 152"/>
            <p:cNvSpPr>
              <a:spLocks noChangeArrowheads="1"/>
            </p:cNvSpPr>
            <p:nvPr/>
          </p:nvSpPr>
          <p:spPr bwMode="auto">
            <a:xfrm>
              <a:off x="3389313" y="4643438"/>
              <a:ext cx="47625" cy="49213"/>
            </a:xfrm>
            <a:prstGeom prst="rect">
              <a:avLst/>
            </a:prstGeom>
            <a:solidFill>
              <a:srgbClr val="808080"/>
            </a:solidFill>
            <a:ln w="0">
              <a:solidFill>
                <a:srgbClr val="808080"/>
              </a:solidFill>
              <a:miter lim="800000"/>
              <a:headEnd/>
              <a:tailEnd/>
            </a:ln>
          </p:spPr>
          <p:txBody>
            <a:bodyPr/>
            <a:lstStyle/>
            <a:p>
              <a:endParaRPr lang="en-US" sz="1600" dirty="0"/>
            </a:p>
          </p:txBody>
        </p:sp>
        <p:sp>
          <p:nvSpPr>
            <p:cNvPr id="10303" name="Rectangle 153"/>
            <p:cNvSpPr>
              <a:spLocks noChangeArrowheads="1"/>
            </p:cNvSpPr>
            <p:nvPr/>
          </p:nvSpPr>
          <p:spPr bwMode="auto">
            <a:xfrm>
              <a:off x="3389313" y="4695826"/>
              <a:ext cx="2644775" cy="52388"/>
            </a:xfrm>
            <a:prstGeom prst="rect">
              <a:avLst/>
            </a:prstGeom>
            <a:solidFill>
              <a:srgbClr val="000000"/>
            </a:solidFill>
            <a:ln w="0">
              <a:solidFill>
                <a:srgbClr val="000000"/>
              </a:solidFill>
              <a:miter lim="800000"/>
              <a:headEnd/>
              <a:tailEnd/>
            </a:ln>
          </p:spPr>
          <p:txBody>
            <a:bodyPr/>
            <a:lstStyle/>
            <a:p>
              <a:endParaRPr lang="en-US" sz="1600" dirty="0"/>
            </a:p>
          </p:txBody>
        </p:sp>
        <p:sp>
          <p:nvSpPr>
            <p:cNvPr id="10304" name="Line 154"/>
            <p:cNvSpPr>
              <a:spLocks noChangeShapeType="1"/>
            </p:cNvSpPr>
            <p:nvPr/>
          </p:nvSpPr>
          <p:spPr bwMode="auto">
            <a:xfrm>
              <a:off x="3389313" y="4887913"/>
              <a:ext cx="3568700" cy="0"/>
            </a:xfrm>
            <a:prstGeom prst="line">
              <a:avLst/>
            </a:prstGeom>
            <a:noFill/>
            <a:ln w="4">
              <a:solidFill>
                <a:srgbClr val="000000"/>
              </a:solidFill>
              <a:round/>
              <a:headEnd/>
              <a:tailEnd/>
            </a:ln>
          </p:spPr>
          <p:txBody>
            <a:bodyPr/>
            <a:lstStyle/>
            <a:p>
              <a:endParaRPr lang="en-GB" dirty="0"/>
            </a:p>
          </p:txBody>
        </p:sp>
        <p:sp>
          <p:nvSpPr>
            <p:cNvPr id="10305" name="Line 155"/>
            <p:cNvSpPr>
              <a:spLocks noChangeShapeType="1"/>
            </p:cNvSpPr>
            <p:nvPr/>
          </p:nvSpPr>
          <p:spPr bwMode="auto">
            <a:xfrm>
              <a:off x="3389313" y="4887913"/>
              <a:ext cx="0" cy="52388"/>
            </a:xfrm>
            <a:prstGeom prst="line">
              <a:avLst/>
            </a:prstGeom>
            <a:noFill/>
            <a:ln w="4">
              <a:solidFill>
                <a:srgbClr val="000000"/>
              </a:solidFill>
              <a:round/>
              <a:headEnd/>
              <a:tailEnd/>
            </a:ln>
          </p:spPr>
          <p:txBody>
            <a:bodyPr/>
            <a:lstStyle/>
            <a:p>
              <a:endParaRPr lang="en-GB" dirty="0"/>
            </a:p>
          </p:txBody>
        </p:sp>
        <p:sp>
          <p:nvSpPr>
            <p:cNvPr id="10306" name="Rectangle 156"/>
            <p:cNvSpPr>
              <a:spLocks noChangeArrowheads="1"/>
            </p:cNvSpPr>
            <p:nvPr/>
          </p:nvSpPr>
          <p:spPr bwMode="auto">
            <a:xfrm>
              <a:off x="3300413"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2.4</a:t>
              </a:r>
              <a:endParaRPr lang="en-US" sz="1600" dirty="0"/>
            </a:p>
          </p:txBody>
        </p:sp>
        <p:sp>
          <p:nvSpPr>
            <p:cNvPr id="10307" name="Line 157"/>
            <p:cNvSpPr>
              <a:spLocks noChangeShapeType="1"/>
            </p:cNvSpPr>
            <p:nvPr/>
          </p:nvSpPr>
          <p:spPr bwMode="auto">
            <a:xfrm>
              <a:off x="3949701" y="4887913"/>
              <a:ext cx="0" cy="52388"/>
            </a:xfrm>
            <a:prstGeom prst="line">
              <a:avLst/>
            </a:prstGeom>
            <a:noFill/>
            <a:ln w="4">
              <a:solidFill>
                <a:srgbClr val="000000"/>
              </a:solidFill>
              <a:round/>
              <a:headEnd/>
              <a:tailEnd/>
            </a:ln>
          </p:spPr>
          <p:txBody>
            <a:bodyPr/>
            <a:lstStyle/>
            <a:p>
              <a:endParaRPr lang="en-GB" dirty="0"/>
            </a:p>
          </p:txBody>
        </p:sp>
        <p:sp>
          <p:nvSpPr>
            <p:cNvPr id="10308" name="Rectangle 158"/>
            <p:cNvSpPr>
              <a:spLocks noChangeArrowheads="1"/>
            </p:cNvSpPr>
            <p:nvPr/>
          </p:nvSpPr>
          <p:spPr bwMode="auto">
            <a:xfrm>
              <a:off x="3860801"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2.6</a:t>
              </a:r>
              <a:endParaRPr lang="en-US" sz="1600" dirty="0"/>
            </a:p>
          </p:txBody>
        </p:sp>
        <p:sp>
          <p:nvSpPr>
            <p:cNvPr id="10309" name="Line 159"/>
            <p:cNvSpPr>
              <a:spLocks noChangeShapeType="1"/>
            </p:cNvSpPr>
            <p:nvPr/>
          </p:nvSpPr>
          <p:spPr bwMode="auto">
            <a:xfrm>
              <a:off x="4510088" y="4887913"/>
              <a:ext cx="0" cy="52388"/>
            </a:xfrm>
            <a:prstGeom prst="line">
              <a:avLst/>
            </a:prstGeom>
            <a:noFill/>
            <a:ln w="4">
              <a:solidFill>
                <a:srgbClr val="000000"/>
              </a:solidFill>
              <a:round/>
              <a:headEnd/>
              <a:tailEnd/>
            </a:ln>
          </p:spPr>
          <p:txBody>
            <a:bodyPr/>
            <a:lstStyle/>
            <a:p>
              <a:endParaRPr lang="en-GB" dirty="0"/>
            </a:p>
          </p:txBody>
        </p:sp>
        <p:sp>
          <p:nvSpPr>
            <p:cNvPr id="10310" name="Rectangle 160"/>
            <p:cNvSpPr>
              <a:spLocks noChangeArrowheads="1"/>
            </p:cNvSpPr>
            <p:nvPr/>
          </p:nvSpPr>
          <p:spPr bwMode="auto">
            <a:xfrm>
              <a:off x="4422776"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2.8</a:t>
              </a:r>
              <a:endParaRPr lang="en-US" sz="1600" dirty="0"/>
            </a:p>
          </p:txBody>
        </p:sp>
        <p:sp>
          <p:nvSpPr>
            <p:cNvPr id="10311" name="Line 161"/>
            <p:cNvSpPr>
              <a:spLocks noChangeShapeType="1"/>
            </p:cNvSpPr>
            <p:nvPr/>
          </p:nvSpPr>
          <p:spPr bwMode="auto">
            <a:xfrm>
              <a:off x="5070476" y="4887913"/>
              <a:ext cx="0" cy="52388"/>
            </a:xfrm>
            <a:prstGeom prst="line">
              <a:avLst/>
            </a:prstGeom>
            <a:noFill/>
            <a:ln w="4">
              <a:solidFill>
                <a:srgbClr val="000000"/>
              </a:solidFill>
              <a:round/>
              <a:headEnd/>
              <a:tailEnd/>
            </a:ln>
          </p:spPr>
          <p:txBody>
            <a:bodyPr/>
            <a:lstStyle/>
            <a:p>
              <a:endParaRPr lang="en-GB" dirty="0"/>
            </a:p>
          </p:txBody>
        </p:sp>
        <p:sp>
          <p:nvSpPr>
            <p:cNvPr id="10312" name="Rectangle 162"/>
            <p:cNvSpPr>
              <a:spLocks noChangeArrowheads="1"/>
            </p:cNvSpPr>
            <p:nvPr/>
          </p:nvSpPr>
          <p:spPr bwMode="auto">
            <a:xfrm>
              <a:off x="5037138" y="4964113"/>
              <a:ext cx="113814"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3</a:t>
              </a:r>
              <a:endParaRPr lang="en-US" sz="1600" dirty="0"/>
            </a:p>
          </p:txBody>
        </p:sp>
        <p:sp>
          <p:nvSpPr>
            <p:cNvPr id="10313" name="Line 163"/>
            <p:cNvSpPr>
              <a:spLocks noChangeShapeType="1"/>
            </p:cNvSpPr>
            <p:nvPr/>
          </p:nvSpPr>
          <p:spPr bwMode="auto">
            <a:xfrm>
              <a:off x="5632451" y="4887913"/>
              <a:ext cx="0" cy="52388"/>
            </a:xfrm>
            <a:prstGeom prst="line">
              <a:avLst/>
            </a:prstGeom>
            <a:noFill/>
            <a:ln w="4">
              <a:solidFill>
                <a:srgbClr val="000000"/>
              </a:solidFill>
              <a:round/>
              <a:headEnd/>
              <a:tailEnd/>
            </a:ln>
          </p:spPr>
          <p:txBody>
            <a:bodyPr/>
            <a:lstStyle/>
            <a:p>
              <a:endParaRPr lang="en-GB" dirty="0"/>
            </a:p>
          </p:txBody>
        </p:sp>
        <p:sp>
          <p:nvSpPr>
            <p:cNvPr id="10314" name="Rectangle 164"/>
            <p:cNvSpPr>
              <a:spLocks noChangeArrowheads="1"/>
            </p:cNvSpPr>
            <p:nvPr/>
          </p:nvSpPr>
          <p:spPr bwMode="auto">
            <a:xfrm>
              <a:off x="5543551"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3.2</a:t>
              </a:r>
              <a:endParaRPr lang="en-US" sz="1600" dirty="0"/>
            </a:p>
          </p:txBody>
        </p:sp>
        <p:sp>
          <p:nvSpPr>
            <p:cNvPr id="10315" name="Line 165"/>
            <p:cNvSpPr>
              <a:spLocks noChangeShapeType="1"/>
            </p:cNvSpPr>
            <p:nvPr/>
          </p:nvSpPr>
          <p:spPr bwMode="auto">
            <a:xfrm>
              <a:off x="6192838" y="4887913"/>
              <a:ext cx="0" cy="52388"/>
            </a:xfrm>
            <a:prstGeom prst="line">
              <a:avLst/>
            </a:prstGeom>
            <a:noFill/>
            <a:ln w="4">
              <a:solidFill>
                <a:srgbClr val="000000"/>
              </a:solidFill>
              <a:round/>
              <a:headEnd/>
              <a:tailEnd/>
            </a:ln>
          </p:spPr>
          <p:txBody>
            <a:bodyPr/>
            <a:lstStyle/>
            <a:p>
              <a:endParaRPr lang="en-GB" dirty="0"/>
            </a:p>
          </p:txBody>
        </p:sp>
        <p:sp>
          <p:nvSpPr>
            <p:cNvPr id="10316" name="Rectangle 166"/>
            <p:cNvSpPr>
              <a:spLocks noChangeArrowheads="1"/>
            </p:cNvSpPr>
            <p:nvPr/>
          </p:nvSpPr>
          <p:spPr bwMode="auto">
            <a:xfrm>
              <a:off x="6103938"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3.4</a:t>
              </a:r>
              <a:endParaRPr lang="en-US" sz="1600" dirty="0"/>
            </a:p>
          </p:txBody>
        </p:sp>
        <p:sp>
          <p:nvSpPr>
            <p:cNvPr id="10317" name="Line 167"/>
            <p:cNvSpPr>
              <a:spLocks noChangeShapeType="1"/>
            </p:cNvSpPr>
            <p:nvPr/>
          </p:nvSpPr>
          <p:spPr bwMode="auto">
            <a:xfrm>
              <a:off x="6753226" y="4887913"/>
              <a:ext cx="0" cy="52388"/>
            </a:xfrm>
            <a:prstGeom prst="line">
              <a:avLst/>
            </a:prstGeom>
            <a:noFill/>
            <a:ln w="4">
              <a:solidFill>
                <a:srgbClr val="000000"/>
              </a:solidFill>
              <a:round/>
              <a:headEnd/>
              <a:tailEnd/>
            </a:ln>
          </p:spPr>
          <p:txBody>
            <a:bodyPr/>
            <a:lstStyle/>
            <a:p>
              <a:endParaRPr lang="en-GB" dirty="0"/>
            </a:p>
          </p:txBody>
        </p:sp>
        <p:sp>
          <p:nvSpPr>
            <p:cNvPr id="10318" name="Rectangle 168"/>
            <p:cNvSpPr>
              <a:spLocks noChangeArrowheads="1"/>
            </p:cNvSpPr>
            <p:nvPr/>
          </p:nvSpPr>
          <p:spPr bwMode="auto">
            <a:xfrm>
              <a:off x="6664326" y="4964113"/>
              <a:ext cx="28533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3.6</a:t>
              </a:r>
              <a:endParaRPr lang="en-US" sz="1600" dirty="0"/>
            </a:p>
          </p:txBody>
        </p:sp>
        <p:sp>
          <p:nvSpPr>
            <p:cNvPr id="10319" name="Line 169"/>
            <p:cNvSpPr>
              <a:spLocks noChangeShapeType="1"/>
            </p:cNvSpPr>
            <p:nvPr/>
          </p:nvSpPr>
          <p:spPr bwMode="auto">
            <a:xfrm flipV="1">
              <a:off x="3389313" y="1731963"/>
              <a:ext cx="0" cy="3155950"/>
            </a:xfrm>
            <a:prstGeom prst="line">
              <a:avLst/>
            </a:prstGeom>
            <a:noFill/>
            <a:ln w="4">
              <a:solidFill>
                <a:srgbClr val="000000"/>
              </a:solidFill>
              <a:round/>
              <a:headEnd/>
              <a:tailEnd/>
            </a:ln>
          </p:spPr>
          <p:txBody>
            <a:bodyPr/>
            <a:lstStyle/>
            <a:p>
              <a:endParaRPr lang="en-GB" dirty="0"/>
            </a:p>
          </p:txBody>
        </p:sp>
        <p:sp>
          <p:nvSpPr>
            <p:cNvPr id="10320" name="Rectangle 170"/>
            <p:cNvSpPr>
              <a:spLocks noChangeArrowheads="1"/>
            </p:cNvSpPr>
            <p:nvPr/>
          </p:nvSpPr>
          <p:spPr bwMode="auto">
            <a:xfrm>
              <a:off x="2574926" y="1855788"/>
              <a:ext cx="1231106"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United States</a:t>
              </a:r>
              <a:endParaRPr lang="en-US" sz="1600" dirty="0"/>
            </a:p>
          </p:txBody>
        </p:sp>
        <p:sp>
          <p:nvSpPr>
            <p:cNvPr id="10321" name="Rectangle 171"/>
            <p:cNvSpPr>
              <a:spLocks noChangeArrowheads="1"/>
            </p:cNvSpPr>
            <p:nvPr/>
          </p:nvSpPr>
          <p:spPr bwMode="auto">
            <a:xfrm>
              <a:off x="2886076" y="1993901"/>
              <a:ext cx="73898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Sweden</a:t>
              </a:r>
              <a:endParaRPr lang="en-US" sz="1600" dirty="0"/>
            </a:p>
          </p:txBody>
        </p:sp>
        <p:sp>
          <p:nvSpPr>
            <p:cNvPr id="10322" name="Rectangle 172"/>
            <p:cNvSpPr>
              <a:spLocks noChangeArrowheads="1"/>
            </p:cNvSpPr>
            <p:nvPr/>
          </p:nvSpPr>
          <p:spPr bwMode="auto">
            <a:xfrm>
              <a:off x="2813051" y="2133601"/>
              <a:ext cx="844783"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Germany</a:t>
              </a:r>
              <a:endParaRPr lang="en-US" sz="1600" dirty="0"/>
            </a:p>
          </p:txBody>
        </p:sp>
        <p:sp>
          <p:nvSpPr>
            <p:cNvPr id="10323" name="Rectangle 173"/>
            <p:cNvSpPr>
              <a:spLocks noChangeArrowheads="1"/>
            </p:cNvSpPr>
            <p:nvPr/>
          </p:nvSpPr>
          <p:spPr bwMode="auto">
            <a:xfrm>
              <a:off x="2995613" y="2273301"/>
              <a:ext cx="55784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Japan</a:t>
              </a:r>
              <a:endParaRPr lang="en-US" sz="1600" dirty="0"/>
            </a:p>
          </p:txBody>
        </p:sp>
        <p:sp>
          <p:nvSpPr>
            <p:cNvPr id="10324" name="Rectangle 174"/>
            <p:cNvSpPr>
              <a:spLocks noChangeArrowheads="1"/>
            </p:cNvSpPr>
            <p:nvPr/>
          </p:nvSpPr>
          <p:spPr bwMode="auto">
            <a:xfrm>
              <a:off x="3101976" y="2411413"/>
              <a:ext cx="376706"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Italy</a:t>
              </a:r>
              <a:endParaRPr lang="en-US" sz="1600" dirty="0"/>
            </a:p>
          </p:txBody>
        </p:sp>
        <p:sp>
          <p:nvSpPr>
            <p:cNvPr id="10325" name="Rectangle 175"/>
            <p:cNvSpPr>
              <a:spLocks noChangeArrowheads="1"/>
            </p:cNvSpPr>
            <p:nvPr/>
          </p:nvSpPr>
          <p:spPr bwMode="auto">
            <a:xfrm>
              <a:off x="2944813" y="2551113"/>
              <a:ext cx="637995"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France</a:t>
              </a:r>
              <a:endParaRPr lang="en-US" sz="1600" dirty="0"/>
            </a:p>
          </p:txBody>
        </p:sp>
        <p:sp>
          <p:nvSpPr>
            <p:cNvPr id="10326" name="Rectangle 176"/>
            <p:cNvSpPr>
              <a:spLocks noChangeArrowheads="1"/>
            </p:cNvSpPr>
            <p:nvPr/>
          </p:nvSpPr>
          <p:spPr bwMode="auto">
            <a:xfrm>
              <a:off x="3163888" y="2687638"/>
              <a:ext cx="283732"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UK</a:t>
              </a:r>
              <a:endParaRPr lang="en-US" sz="1600" dirty="0"/>
            </a:p>
          </p:txBody>
        </p:sp>
        <p:sp>
          <p:nvSpPr>
            <p:cNvPr id="10327" name="Rectangle 177"/>
            <p:cNvSpPr>
              <a:spLocks noChangeArrowheads="1"/>
            </p:cNvSpPr>
            <p:nvPr/>
          </p:nvSpPr>
          <p:spPr bwMode="auto">
            <a:xfrm>
              <a:off x="2898776" y="2827338"/>
              <a:ext cx="716543"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Canada</a:t>
              </a:r>
              <a:endParaRPr lang="en-US" sz="1600" dirty="0"/>
            </a:p>
          </p:txBody>
        </p:sp>
        <p:sp>
          <p:nvSpPr>
            <p:cNvPr id="10328" name="Rectangle 178"/>
            <p:cNvSpPr>
              <a:spLocks noChangeArrowheads="1"/>
            </p:cNvSpPr>
            <p:nvPr/>
          </p:nvSpPr>
          <p:spPr bwMode="auto">
            <a:xfrm>
              <a:off x="3163888" y="2965451"/>
              <a:ext cx="283732"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US</a:t>
              </a:r>
              <a:endParaRPr lang="en-US" sz="1600" dirty="0"/>
            </a:p>
          </p:txBody>
        </p:sp>
        <p:sp>
          <p:nvSpPr>
            <p:cNvPr id="10329" name="Rectangle 179"/>
            <p:cNvSpPr>
              <a:spLocks noChangeArrowheads="1"/>
            </p:cNvSpPr>
            <p:nvPr/>
          </p:nvSpPr>
          <p:spPr bwMode="auto">
            <a:xfrm>
              <a:off x="2843213" y="3105151"/>
              <a:ext cx="796693"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Australia</a:t>
              </a:r>
              <a:endParaRPr lang="en-US" sz="1600" dirty="0"/>
            </a:p>
          </p:txBody>
        </p:sp>
        <p:sp>
          <p:nvSpPr>
            <p:cNvPr id="10330" name="Rectangle 180"/>
            <p:cNvSpPr>
              <a:spLocks noChangeArrowheads="1"/>
            </p:cNvSpPr>
            <p:nvPr/>
          </p:nvSpPr>
          <p:spPr bwMode="auto">
            <a:xfrm>
              <a:off x="2944813" y="3243263"/>
              <a:ext cx="636393"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Poland</a:t>
              </a:r>
              <a:endParaRPr lang="en-US" sz="1600" dirty="0"/>
            </a:p>
          </p:txBody>
        </p:sp>
        <p:sp>
          <p:nvSpPr>
            <p:cNvPr id="10331" name="Rectangle 181"/>
            <p:cNvSpPr>
              <a:spLocks noChangeArrowheads="1"/>
            </p:cNvSpPr>
            <p:nvPr/>
          </p:nvSpPr>
          <p:spPr bwMode="auto">
            <a:xfrm>
              <a:off x="2932113" y="3382963"/>
              <a:ext cx="649217"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Mexico</a:t>
              </a:r>
              <a:endParaRPr lang="en-US" sz="1600" dirty="0"/>
            </a:p>
          </p:txBody>
        </p:sp>
        <p:sp>
          <p:nvSpPr>
            <p:cNvPr id="10332" name="Rectangle 182"/>
            <p:cNvSpPr>
              <a:spLocks noChangeArrowheads="1"/>
            </p:cNvSpPr>
            <p:nvPr/>
          </p:nvSpPr>
          <p:spPr bwMode="auto">
            <a:xfrm>
              <a:off x="3008313" y="3522663"/>
              <a:ext cx="533800"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China</a:t>
              </a:r>
              <a:endParaRPr lang="en-US" sz="1600" dirty="0"/>
            </a:p>
          </p:txBody>
        </p:sp>
        <p:sp>
          <p:nvSpPr>
            <p:cNvPr id="10333" name="Rectangle 183"/>
            <p:cNvSpPr>
              <a:spLocks noChangeArrowheads="1"/>
            </p:cNvSpPr>
            <p:nvPr/>
          </p:nvSpPr>
          <p:spPr bwMode="auto">
            <a:xfrm>
              <a:off x="2593976" y="3659188"/>
              <a:ext cx="1205458"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New Zealand</a:t>
              </a:r>
              <a:endParaRPr lang="en-US" sz="1600" dirty="0"/>
            </a:p>
          </p:txBody>
        </p:sp>
        <p:sp>
          <p:nvSpPr>
            <p:cNvPr id="10334" name="Rectangle 184"/>
            <p:cNvSpPr>
              <a:spLocks noChangeArrowheads="1"/>
            </p:cNvSpPr>
            <p:nvPr/>
          </p:nvSpPr>
          <p:spPr bwMode="auto">
            <a:xfrm>
              <a:off x="2865438" y="3800476"/>
              <a:ext cx="763029"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Portugal</a:t>
              </a:r>
              <a:endParaRPr lang="en-US" sz="1600" dirty="0"/>
            </a:p>
          </p:txBody>
        </p:sp>
        <p:sp>
          <p:nvSpPr>
            <p:cNvPr id="10335" name="Rectangle 185"/>
            <p:cNvSpPr>
              <a:spLocks noChangeArrowheads="1"/>
            </p:cNvSpPr>
            <p:nvPr/>
          </p:nvSpPr>
          <p:spPr bwMode="auto">
            <a:xfrm>
              <a:off x="3062288" y="3937001"/>
              <a:ext cx="444032"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India</a:t>
              </a:r>
              <a:endParaRPr lang="en-US" sz="1600" dirty="0"/>
            </a:p>
          </p:txBody>
        </p:sp>
        <p:sp>
          <p:nvSpPr>
            <p:cNvPr id="10336" name="Rectangle 186"/>
            <p:cNvSpPr>
              <a:spLocks noChangeArrowheads="1"/>
            </p:cNvSpPr>
            <p:nvPr/>
          </p:nvSpPr>
          <p:spPr bwMode="auto">
            <a:xfrm>
              <a:off x="3048001" y="4076701"/>
              <a:ext cx="464871"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Chile</a:t>
              </a:r>
              <a:endParaRPr lang="en-US" sz="1600" dirty="0"/>
            </a:p>
          </p:txBody>
        </p:sp>
        <p:sp>
          <p:nvSpPr>
            <p:cNvPr id="10337" name="Rectangle 187"/>
            <p:cNvSpPr>
              <a:spLocks noChangeArrowheads="1"/>
            </p:cNvSpPr>
            <p:nvPr/>
          </p:nvSpPr>
          <p:spPr bwMode="auto">
            <a:xfrm>
              <a:off x="3017838" y="4214813"/>
              <a:ext cx="511358"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Brazil</a:t>
              </a:r>
              <a:endParaRPr lang="en-US" sz="1600" dirty="0"/>
            </a:p>
          </p:txBody>
        </p:sp>
        <p:sp>
          <p:nvSpPr>
            <p:cNvPr id="10338" name="Rectangle 188"/>
            <p:cNvSpPr>
              <a:spLocks noChangeArrowheads="1"/>
            </p:cNvSpPr>
            <p:nvPr/>
          </p:nvSpPr>
          <p:spPr bwMode="auto">
            <a:xfrm>
              <a:off x="2794001" y="4354513"/>
              <a:ext cx="876843"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Argentina</a:t>
              </a:r>
              <a:endParaRPr lang="en-US" sz="1600" dirty="0"/>
            </a:p>
          </p:txBody>
        </p:sp>
        <p:sp>
          <p:nvSpPr>
            <p:cNvPr id="10339" name="Rectangle 189"/>
            <p:cNvSpPr>
              <a:spLocks noChangeArrowheads="1"/>
            </p:cNvSpPr>
            <p:nvPr/>
          </p:nvSpPr>
          <p:spPr bwMode="auto">
            <a:xfrm>
              <a:off x="2270126" y="4491038"/>
              <a:ext cx="1708801"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Republic of Ireland</a:t>
              </a:r>
              <a:endParaRPr lang="en-US" sz="1600" dirty="0"/>
            </a:p>
          </p:txBody>
        </p:sp>
        <p:sp>
          <p:nvSpPr>
            <p:cNvPr id="10340" name="Rectangle 190"/>
            <p:cNvSpPr>
              <a:spLocks noChangeArrowheads="1"/>
            </p:cNvSpPr>
            <p:nvPr/>
          </p:nvSpPr>
          <p:spPr bwMode="auto">
            <a:xfrm>
              <a:off x="2922588" y="4632326"/>
              <a:ext cx="673261" cy="246221"/>
            </a:xfrm>
            <a:prstGeom prst="rect">
              <a:avLst/>
            </a:prstGeom>
            <a:noFill/>
            <a:ln w="9525">
              <a:noFill/>
              <a:miter lim="800000"/>
              <a:headEnd/>
              <a:tailEnd/>
            </a:ln>
          </p:spPr>
          <p:txBody>
            <a:bodyPr wrap="none" lIns="0" tIns="0" rIns="0" bIns="0">
              <a:spAutoFit/>
            </a:bodyPr>
            <a:lstStyle/>
            <a:p>
              <a:r>
                <a:rPr lang="en-US" sz="1600" dirty="0">
                  <a:solidFill>
                    <a:srgbClr val="000000"/>
                  </a:solidFill>
                </a:rPr>
                <a:t>Greece</a:t>
              </a:r>
              <a:endParaRPr lang="en-US" sz="1600" dirty="0"/>
            </a:p>
          </p:txBody>
        </p:sp>
      </p:grpSp>
      <p:grpSp>
        <p:nvGrpSpPr>
          <p:cNvPr id="3" name="Group 16431"/>
          <p:cNvGrpSpPr>
            <a:grpSpLocks/>
          </p:cNvGrpSpPr>
          <p:nvPr/>
        </p:nvGrpSpPr>
        <p:grpSpPr bwMode="auto">
          <a:xfrm>
            <a:off x="6133998" y="2341110"/>
            <a:ext cx="3010001" cy="550862"/>
            <a:chOff x="7715190" y="454315"/>
            <a:chExt cx="2866824" cy="571500"/>
          </a:xfrm>
        </p:grpSpPr>
        <p:sp>
          <p:nvSpPr>
            <p:cNvPr id="10248" name="Rectangle 6"/>
            <p:cNvSpPr>
              <a:spLocks noChangeArrowheads="1"/>
            </p:cNvSpPr>
            <p:nvPr/>
          </p:nvSpPr>
          <p:spPr bwMode="auto">
            <a:xfrm>
              <a:off x="7715190" y="454315"/>
              <a:ext cx="2800409" cy="571500"/>
            </a:xfrm>
            <a:prstGeom prst="rect">
              <a:avLst/>
            </a:prstGeom>
            <a:solidFill>
              <a:srgbClr val="FFFFFF"/>
            </a:solidFill>
            <a:ln w="9525">
              <a:solidFill>
                <a:srgbClr val="000000"/>
              </a:solidFill>
              <a:miter lim="800000"/>
              <a:headEnd/>
              <a:tailEnd/>
            </a:ln>
          </p:spPr>
          <p:txBody>
            <a:bodyPr/>
            <a:lstStyle/>
            <a:p>
              <a:endParaRPr lang="en-US" sz="1600" dirty="0"/>
            </a:p>
          </p:txBody>
        </p:sp>
        <p:sp>
          <p:nvSpPr>
            <p:cNvPr id="10249" name="Rectangle 7"/>
            <p:cNvSpPr>
              <a:spLocks noChangeArrowheads="1"/>
            </p:cNvSpPr>
            <p:nvPr/>
          </p:nvSpPr>
          <p:spPr bwMode="auto">
            <a:xfrm>
              <a:off x="7809796" y="775051"/>
              <a:ext cx="502931" cy="156606"/>
            </a:xfrm>
            <a:prstGeom prst="rect">
              <a:avLst/>
            </a:prstGeom>
            <a:solidFill>
              <a:schemeClr val="tx1"/>
            </a:solidFill>
            <a:ln w="0">
              <a:solidFill>
                <a:schemeClr val="tx1"/>
              </a:solidFill>
              <a:miter lim="800000"/>
              <a:headEnd/>
              <a:tailEnd/>
            </a:ln>
          </p:spPr>
          <p:txBody>
            <a:bodyPr/>
            <a:lstStyle/>
            <a:p>
              <a:endParaRPr lang="en-US" sz="1600" dirty="0"/>
            </a:p>
          </p:txBody>
        </p:sp>
        <p:sp>
          <p:nvSpPr>
            <p:cNvPr id="10250" name="Rectangle 8"/>
            <p:cNvSpPr>
              <a:spLocks noChangeArrowheads="1"/>
            </p:cNvSpPr>
            <p:nvPr/>
          </p:nvSpPr>
          <p:spPr bwMode="auto">
            <a:xfrm>
              <a:off x="7808271" y="523056"/>
              <a:ext cx="501952" cy="157709"/>
            </a:xfrm>
            <a:prstGeom prst="rect">
              <a:avLst/>
            </a:prstGeom>
            <a:solidFill>
              <a:srgbClr val="C0C0C0"/>
            </a:solidFill>
            <a:ln w="0">
              <a:noFill/>
              <a:miter lim="800000"/>
              <a:headEnd/>
              <a:tailEnd/>
            </a:ln>
          </p:spPr>
          <p:txBody>
            <a:bodyPr/>
            <a:lstStyle/>
            <a:p>
              <a:endParaRPr lang="en-US" sz="1600" dirty="0"/>
            </a:p>
          </p:txBody>
        </p:sp>
        <p:sp>
          <p:nvSpPr>
            <p:cNvPr id="16393" name="Rectangle 9"/>
            <p:cNvSpPr>
              <a:spLocks noChangeArrowheads="1"/>
            </p:cNvSpPr>
            <p:nvPr/>
          </p:nvSpPr>
          <p:spPr bwMode="auto">
            <a:xfrm>
              <a:off x="8387914" y="712890"/>
              <a:ext cx="2194100" cy="255446"/>
            </a:xfrm>
            <a:prstGeom prst="rect">
              <a:avLst/>
            </a:prstGeom>
            <a:noFill/>
            <a:ln w="9525">
              <a:noFill/>
              <a:miter lim="800000"/>
              <a:headEnd/>
              <a:tailEnd/>
            </a:ln>
          </p:spPr>
          <p:txBody>
            <a:bodyPr wrap="none" lIns="0" tIns="0" rIns="0" bIns="0">
              <a:spAutoFit/>
            </a:bodyPr>
            <a:lstStyle/>
            <a:p>
              <a:pPr defTabSz="912813" eaLnBrk="0" hangingPunct="0"/>
              <a:r>
                <a:rPr lang="en-US" sz="1600" baseline="0" dirty="0">
                  <a:solidFill>
                    <a:srgbClr val="000000"/>
                  </a:solidFill>
                </a:rPr>
                <a:t>Foreign multinationals</a:t>
              </a:r>
              <a:endParaRPr lang="en-US" sz="1600" baseline="0" dirty="0">
                <a:effectLst>
                  <a:outerShdw blurRad="38100" dist="38100" dir="2700000" algn="tl">
                    <a:srgbClr val="C0C0C0"/>
                  </a:outerShdw>
                </a:effectLst>
              </a:endParaRPr>
            </a:p>
          </p:txBody>
        </p:sp>
        <p:sp>
          <p:nvSpPr>
            <p:cNvPr id="16394" name="Rectangle 10"/>
            <p:cNvSpPr>
              <a:spLocks noChangeArrowheads="1"/>
            </p:cNvSpPr>
            <p:nvPr/>
          </p:nvSpPr>
          <p:spPr bwMode="auto">
            <a:xfrm>
              <a:off x="8386176" y="460903"/>
              <a:ext cx="1486723" cy="255446"/>
            </a:xfrm>
            <a:prstGeom prst="rect">
              <a:avLst/>
            </a:prstGeom>
            <a:noFill/>
            <a:ln w="9525">
              <a:noFill/>
              <a:miter lim="800000"/>
              <a:headEnd/>
              <a:tailEnd/>
            </a:ln>
          </p:spPr>
          <p:txBody>
            <a:bodyPr wrap="none" lIns="0" tIns="0" rIns="0" bIns="0">
              <a:spAutoFit/>
            </a:bodyPr>
            <a:lstStyle/>
            <a:p>
              <a:pPr defTabSz="912813" eaLnBrk="0" hangingPunct="0"/>
              <a:r>
                <a:rPr lang="en-US" sz="1600" baseline="0" dirty="0">
                  <a:solidFill>
                    <a:srgbClr val="000000"/>
                  </a:solidFill>
                </a:rPr>
                <a:t>Domestic firms</a:t>
              </a:r>
              <a:endParaRPr lang="en-US" sz="1600" baseline="0" dirty="0">
                <a:effectLst>
                  <a:outerShdw blurRad="38100" dist="38100" dir="2700000" algn="tl">
                    <a:srgbClr val="C0C0C0"/>
                  </a:outerShdw>
                </a:effectLst>
              </a:endParaRPr>
            </a:p>
          </p:txBody>
        </p:sp>
      </p:grpSp>
      <p:sp>
        <p:nvSpPr>
          <p:cNvPr id="10244" name="Text Box 11"/>
          <p:cNvSpPr txBox="1">
            <a:spLocks noChangeArrowheads="1"/>
          </p:cNvSpPr>
          <p:nvPr/>
        </p:nvSpPr>
        <p:spPr bwMode="auto">
          <a:xfrm>
            <a:off x="157163" y="0"/>
            <a:ext cx="8626475" cy="830997"/>
          </a:xfrm>
          <a:prstGeom prst="rect">
            <a:avLst/>
          </a:prstGeom>
          <a:noFill/>
          <a:ln w="9525">
            <a:noFill/>
            <a:miter lim="800000"/>
            <a:headEnd/>
            <a:tailEnd/>
          </a:ln>
        </p:spPr>
        <p:txBody>
          <a:bodyPr lIns="0">
            <a:spAutoFit/>
          </a:bodyPr>
          <a:lstStyle/>
          <a:p>
            <a:r>
              <a:rPr lang="en-US" b="1" cap="all" baseline="0" dirty="0" smtClean="0"/>
              <a:t>Multinationals Appear </a:t>
            </a:r>
            <a:r>
              <a:rPr lang="en-US" b="1" cap="all" baseline="0" dirty="0"/>
              <a:t>to Achieve Good Management Practices Wherever They Locate</a:t>
            </a:r>
          </a:p>
        </p:txBody>
      </p:sp>
      <p:sp>
        <p:nvSpPr>
          <p:cNvPr id="10245" name="AutoShape 13"/>
          <p:cNvSpPr>
            <a:spLocks noChangeAspect="1" noChangeArrowheads="1" noTextEdit="1"/>
          </p:cNvSpPr>
          <p:nvPr/>
        </p:nvSpPr>
        <p:spPr bwMode="auto">
          <a:xfrm>
            <a:off x="-285750" y="730250"/>
            <a:ext cx="8223250" cy="6011863"/>
          </a:xfrm>
          <a:prstGeom prst="rect">
            <a:avLst/>
          </a:prstGeom>
          <a:noFill/>
          <a:ln w="9525">
            <a:noFill/>
            <a:miter lim="800000"/>
            <a:headEnd/>
            <a:tailEnd/>
          </a:ln>
        </p:spPr>
        <p:txBody>
          <a:bodyPr/>
          <a:lstStyle/>
          <a:p>
            <a:endParaRPr lang="en-GB" dirty="0"/>
          </a:p>
        </p:txBody>
      </p:sp>
      <p:sp>
        <p:nvSpPr>
          <p:cNvPr id="10246" name="Text Box 63"/>
          <p:cNvSpPr txBox="1">
            <a:spLocks noChangeArrowheads="1"/>
          </p:cNvSpPr>
          <p:nvPr/>
        </p:nvSpPr>
        <p:spPr bwMode="auto">
          <a:xfrm>
            <a:off x="1" y="6297841"/>
            <a:ext cx="9143999" cy="646331"/>
          </a:xfrm>
          <a:prstGeom prst="rect">
            <a:avLst/>
          </a:prstGeom>
          <a:noFill/>
          <a:ln w="9525">
            <a:noFill/>
            <a:miter lim="800000"/>
            <a:headEnd/>
            <a:tailEnd/>
          </a:ln>
        </p:spPr>
        <p:txBody>
          <a:bodyPr wrap="square">
            <a:spAutoFit/>
          </a:bodyPr>
          <a:lstStyle/>
          <a:p>
            <a:r>
              <a:rPr lang="en-US" sz="1200" baseline="0" dirty="0"/>
              <a:t>Sample of  7,262 manufacturing and 661 retail firms, of which 5,441 are purely domestic and 2,482 are foreign multinationals. Domestic multinationals are excluded – that is the domestic subsidiaries of multinational firms (like a Toyota subsidiary in Japan).</a:t>
            </a:r>
          </a:p>
        </p:txBody>
      </p:sp>
      <p:sp>
        <p:nvSpPr>
          <p:cNvPr id="10247" name="Content Placeholder 2"/>
          <p:cNvSpPr txBox="1">
            <a:spLocks/>
          </p:cNvSpPr>
          <p:nvPr/>
        </p:nvSpPr>
        <p:spPr bwMode="auto">
          <a:xfrm>
            <a:off x="3570288" y="5964466"/>
            <a:ext cx="2816225" cy="477838"/>
          </a:xfrm>
          <a:prstGeom prst="rect">
            <a:avLst/>
          </a:prstGeom>
          <a:noFill/>
          <a:ln w="9525">
            <a:noFill/>
            <a:miter lim="800000"/>
            <a:headEnd/>
            <a:tailEnd/>
          </a:ln>
        </p:spPr>
        <p:txBody>
          <a:bodyPr/>
          <a:lstStyle/>
          <a:p>
            <a:pPr>
              <a:spcBef>
                <a:spcPct val="20000"/>
              </a:spcBef>
              <a:buFont typeface="Arial" charset="0"/>
              <a:buNone/>
            </a:pPr>
            <a:r>
              <a:rPr lang="en-US" sz="2000" dirty="0">
                <a:cs typeface="Arial" charset="0"/>
              </a:rPr>
              <a:t>Management score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162" name="Group 2"/>
          <p:cNvGraphicFramePr>
            <a:graphicFrameLocks noGrp="1"/>
          </p:cNvGraphicFramePr>
          <p:nvPr>
            <p:ph idx="4294967295"/>
          </p:nvPr>
        </p:nvGraphicFramePr>
        <p:xfrm>
          <a:off x="47625" y="1420813"/>
          <a:ext cx="9096375" cy="1727200"/>
        </p:xfrm>
        <a:graphic>
          <a:graphicData uri="http://schemas.openxmlformats.org/drawingml/2006/table">
            <a:tbl>
              <a:tblPr/>
              <a:tblGrid>
                <a:gridCol w="1143000"/>
                <a:gridCol w="2641600"/>
                <a:gridCol w="2157413"/>
                <a:gridCol w="3154362"/>
              </a:tblGrid>
              <a:tr h="1727200">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We do little to try and keep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We usually work hard to keep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do whatever it takes to retain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21" name="Text Box 11"/>
          <p:cNvSpPr txBox="1">
            <a:spLocks noChangeArrowheads="1"/>
          </p:cNvSpPr>
          <p:nvPr/>
        </p:nvSpPr>
        <p:spPr bwMode="auto">
          <a:xfrm>
            <a:off x="42863" y="17463"/>
            <a:ext cx="93027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a:t>(18) Retaining human capital </a:t>
            </a:r>
            <a:endParaRPr lang="en-GB"/>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(18) Retaining human capital</a:t>
            </a:r>
            <a:endParaRPr lang="en-US" sz="2800" b="1" dirty="0"/>
          </a:p>
        </p:txBody>
      </p:sp>
      <p:graphicFrame>
        <p:nvGraphicFramePr>
          <p:cNvPr id="12" name="Group 2"/>
          <p:cNvGraphicFramePr>
            <a:graphicFrameLocks/>
          </p:cNvGraphicFramePr>
          <p:nvPr>
            <p:extLst>
              <p:ext uri="{D42A27DB-BD31-4B8C-83A1-F6EECF244321}">
                <p14:modId xmlns:p14="http://schemas.microsoft.com/office/powerpoint/2010/main" xmlns="" val="2620647293"/>
              </p:ext>
            </p:extLst>
          </p:nvPr>
        </p:nvGraphicFramePr>
        <p:xfrm>
          <a:off x="47624" y="477410"/>
          <a:ext cx="9096375" cy="2309333"/>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We do little to try and keep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We usually work hard to keep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do whatever it takes to retain our top talent.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p14="http://schemas.microsoft.com/office/powerpoint/2010/main" xmlns=""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p14="http://schemas.microsoft.com/office/powerpoint/2010/main" xmlns="" val="3926005862"/>
              </p:ext>
            </p:extLst>
          </p:nvPr>
        </p:nvGraphicFramePr>
        <p:xfrm>
          <a:off x="2476500" y="1616529"/>
          <a:ext cx="4572000" cy="5143500"/>
        </p:xfrm>
        <a:graphic>
          <a:graphicData uri="http://schemas.openxmlformats.org/presentationml/2006/ole">
            <p:oleObj spid="_x0000_s53250"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p14="http://schemas.microsoft.com/office/powerpoint/2010/main" xmlns="" val="139102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17600"/>
            <a:ext cx="6778972" cy="49611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(18), retaining human capital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32</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9782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2.55</a:t>
            </a:r>
            <a:endParaRPr lang="en-US" sz="2400" b="0" dirty="0"/>
          </a:p>
        </p:txBody>
      </p:sp>
    </p:spTree>
    <p:custDataLst>
      <p:tags r:id="rId1"/>
    </p:custDataLst>
    <p:extLst>
      <p:ext uri="{BB962C8B-B14F-4D97-AF65-F5344CB8AC3E}">
        <p14:creationId xmlns:p14="http://schemas.microsoft.com/office/powerpoint/2010/main" xmlns="" val="2451494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xfrm>
            <a:off x="6553200" y="6248400"/>
            <a:ext cx="19050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fld id="{3D1FDFF6-C08E-4531-AB16-80A48315FFC1}" type="slidenum">
              <a:rPr lang="en-US" sz="1400" b="0" smtClean="0"/>
              <a:pPr/>
              <a:t>33</a:t>
            </a:fld>
            <a:endParaRPr lang="en-US" sz="1400" b="0" smtClean="0"/>
          </a:p>
        </p:txBody>
      </p:sp>
      <p:sp>
        <p:nvSpPr>
          <p:cNvPr id="14339" name="Text Box 2"/>
          <p:cNvSpPr txBox="1">
            <a:spLocks noChangeArrowheads="1"/>
          </p:cNvSpPr>
          <p:nvPr/>
        </p:nvSpPr>
        <p:spPr bwMode="auto">
          <a:xfrm>
            <a:off x="660400" y="1760538"/>
            <a:ext cx="9112250" cy="3539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lnSpc>
                <a:spcPct val="120000"/>
              </a:lnSpc>
              <a:spcBef>
                <a:spcPct val="50000"/>
              </a:spcBef>
            </a:pPr>
            <a:r>
              <a:rPr lang="en-GB" sz="2800" b="0" dirty="0" smtClean="0"/>
              <a:t>Some “drivers” of good management</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b="0" dirty="0" smtClean="0"/>
              <a:t>Incentives/People Management practices</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dirty="0" smtClean="0"/>
              <a:t>Targets Management</a:t>
            </a:r>
            <a:endParaRPr lang="en-GB" sz="2800" dirty="0"/>
          </a:p>
        </p:txBody>
      </p:sp>
      <p:sp>
        <p:nvSpPr>
          <p:cNvPr id="14340" name="Rectangle 4"/>
          <p:cNvSpPr>
            <a:spLocks noChangeArrowheads="1"/>
          </p:cNvSpPr>
          <p:nvPr/>
        </p:nvSpPr>
        <p:spPr bwMode="auto">
          <a:xfrm>
            <a:off x="423863" y="4544884"/>
            <a:ext cx="8509000" cy="779463"/>
          </a:xfrm>
          <a:prstGeom prst="rect">
            <a:avLst/>
          </a:prstGeom>
          <a:noFill/>
          <a:ln w="254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 xmlns:p14="http://schemas.microsoft.com/office/powerpoint/2010/main" val="85436522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5943600" y="6324600"/>
            <a:ext cx="2133600" cy="476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r" eaLnBrk="1" hangingPunct="1"/>
            <a:fld id="{0CFF1158-B48A-46A0-955F-FE60B74097E1}" type="slidenum">
              <a:rPr lang="en-US" sz="1400"/>
              <a:pPr algn="r" eaLnBrk="1" hangingPunct="1"/>
              <a:t>34</a:t>
            </a:fld>
            <a:endParaRPr lang="en-US" sz="1400"/>
          </a:p>
        </p:txBody>
      </p:sp>
      <p:sp>
        <p:nvSpPr>
          <p:cNvPr id="14339" name="Text Box 2"/>
          <p:cNvSpPr txBox="1">
            <a:spLocks noChangeArrowheads="1"/>
          </p:cNvSpPr>
          <p:nvPr/>
        </p:nvSpPr>
        <p:spPr bwMode="auto">
          <a:xfrm>
            <a:off x="98425" y="44450"/>
            <a:ext cx="91122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sz="2800" dirty="0" smtClean="0"/>
              <a:t>Targets </a:t>
            </a:r>
            <a:r>
              <a:rPr lang="en-GB" sz="2800" dirty="0"/>
              <a:t>management</a:t>
            </a:r>
          </a:p>
        </p:txBody>
      </p:sp>
      <p:sp>
        <p:nvSpPr>
          <p:cNvPr id="14340" name="Text Box 3"/>
          <p:cNvSpPr txBox="1">
            <a:spLocks noChangeArrowheads="1"/>
          </p:cNvSpPr>
          <p:nvPr/>
        </p:nvSpPr>
        <p:spPr bwMode="auto">
          <a:xfrm>
            <a:off x="98425" y="669925"/>
            <a:ext cx="9045575" cy="34163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a:spcBef>
                <a:spcPct val="25000"/>
              </a:spcBef>
            </a:pPr>
            <a:r>
              <a:rPr lang="en-GB" b="0" dirty="0" smtClean="0">
                <a:solidFill>
                  <a:srgbClr val="000000"/>
                </a:solidFill>
              </a:rPr>
              <a:t>Run </a:t>
            </a:r>
            <a:r>
              <a:rPr lang="en-GB" b="0" dirty="0">
                <a:solidFill>
                  <a:srgbClr val="000000"/>
                </a:solidFill>
              </a:rPr>
              <a:t>through 5 dimensions on </a:t>
            </a:r>
            <a:r>
              <a:rPr lang="en-GB" b="0" dirty="0" smtClean="0">
                <a:solidFill>
                  <a:srgbClr val="000000"/>
                </a:solidFill>
              </a:rPr>
              <a:t>targets management (questions 8 to 12 on the grid)</a:t>
            </a:r>
            <a:endParaRPr lang="en-GB" b="0" dirty="0">
              <a:solidFill>
                <a:srgbClr val="000000"/>
              </a:solidFill>
            </a:endParaRPr>
          </a:p>
          <a:p>
            <a:pPr>
              <a:spcBef>
                <a:spcPct val="25000"/>
              </a:spcBef>
            </a:pPr>
            <a:endParaRPr lang="en-GB" b="0" dirty="0">
              <a:solidFill>
                <a:srgbClr val="000000"/>
              </a:solidFill>
            </a:endParaRPr>
          </a:p>
          <a:p>
            <a:pPr>
              <a:spcBef>
                <a:spcPct val="25000"/>
              </a:spcBef>
            </a:pPr>
            <a:r>
              <a:rPr lang="en-GB" b="0" dirty="0">
                <a:solidFill>
                  <a:srgbClr val="000000"/>
                </a:solidFill>
              </a:rPr>
              <a:t>The </a:t>
            </a:r>
            <a:r>
              <a:rPr lang="en-GB" b="0" dirty="0" smtClean="0">
                <a:solidFill>
                  <a:srgbClr val="000000"/>
                </a:solidFill>
              </a:rPr>
              <a:t>concept </a:t>
            </a:r>
            <a:r>
              <a:rPr lang="en-GB" b="0" dirty="0">
                <a:solidFill>
                  <a:srgbClr val="000000"/>
                </a:solidFill>
              </a:rPr>
              <a:t>is around the </a:t>
            </a:r>
            <a:r>
              <a:rPr lang="en-GB" b="0" dirty="0" smtClean="0">
                <a:solidFill>
                  <a:srgbClr val="000000"/>
                </a:solidFill>
              </a:rPr>
              <a:t>setting of stretching targets</a:t>
            </a:r>
            <a:endParaRPr lang="en-GB" b="0" dirty="0">
              <a:solidFill>
                <a:srgbClr val="000000"/>
              </a:solidFill>
            </a:endParaRPr>
          </a:p>
          <a:p>
            <a:pPr>
              <a:spcBef>
                <a:spcPct val="25000"/>
              </a:spcBef>
            </a:pPr>
            <a:endParaRPr lang="en-GB" b="0" dirty="0">
              <a:solidFill>
                <a:srgbClr val="000000"/>
              </a:solidFill>
            </a:endParaRPr>
          </a:p>
          <a:p>
            <a:pPr>
              <a:spcBef>
                <a:spcPct val="25000"/>
              </a:spcBef>
            </a:pPr>
            <a:r>
              <a:rPr lang="en-GB" b="0" dirty="0" smtClean="0">
                <a:solidFill>
                  <a:srgbClr val="000000"/>
                </a:solidFill>
              </a:rPr>
              <a:t>As before, while </a:t>
            </a:r>
            <a:r>
              <a:rPr lang="en-GB" b="0" dirty="0">
                <a:solidFill>
                  <a:srgbClr val="000000"/>
                </a:solidFill>
              </a:rPr>
              <a:t>the data </a:t>
            </a:r>
            <a:r>
              <a:rPr lang="en-GB" b="0" dirty="0" smtClean="0">
                <a:solidFill>
                  <a:srgbClr val="000000"/>
                </a:solidFill>
              </a:rPr>
              <a:t>is mainly for </a:t>
            </a:r>
            <a:r>
              <a:rPr lang="en-GB" b="0" dirty="0">
                <a:solidFill>
                  <a:srgbClr val="000000"/>
                </a:solidFill>
              </a:rPr>
              <a:t>manufacturing, these questions have been used in retail, hospitals, schools, </a:t>
            </a:r>
            <a:r>
              <a:rPr lang="en-GB" b="0" dirty="0" smtClean="0">
                <a:solidFill>
                  <a:srgbClr val="000000"/>
                </a:solidFill>
              </a:rPr>
              <a:t>healthcare clinics</a:t>
            </a:r>
            <a:r>
              <a:rPr lang="en-GB" b="0" dirty="0">
                <a:solidFill>
                  <a:srgbClr val="000000"/>
                </a:solidFill>
              </a:rPr>
              <a:t>, tax collection agencies, charities, PPPs and law firms</a:t>
            </a:r>
          </a:p>
        </p:txBody>
      </p:sp>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8530" name="Group 2"/>
          <p:cNvGraphicFramePr>
            <a:graphicFrameLocks noGrp="1"/>
          </p:cNvGraphicFramePr>
          <p:nvPr>
            <p:ph/>
            <p:extLst>
              <p:ext uri="{D42A27DB-BD31-4B8C-83A1-F6EECF244321}">
                <p14:modId xmlns="" xmlns:p14="http://schemas.microsoft.com/office/powerpoint/2010/main" val="1145770237"/>
              </p:ext>
            </p:extLst>
          </p:nvPr>
        </p:nvGraphicFramePr>
        <p:xfrm>
          <a:off x="47625" y="956365"/>
          <a:ext cx="9096375" cy="3863975"/>
        </p:xfrm>
        <a:graphic>
          <a:graphicData uri="http://schemas.openxmlformats.org/drawingml/2006/table">
            <a:tbl>
              <a:tblPr/>
              <a:tblGrid>
                <a:gridCol w="992188"/>
                <a:gridCol w="1800225"/>
                <a:gridCol w="3149600"/>
                <a:gridCol w="3154362"/>
              </a:tblGrid>
              <a:tr h="3863975">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(1): </a:t>
                      </a:r>
                      <a:r>
                        <a:rPr kumimoji="0" lang="en-US" sz="2400" b="0" i="0" u="none" strike="noStrike" cap="none" normalizeH="0" baseline="0" dirty="0" smtClean="0">
                          <a:ln>
                            <a:noFill/>
                          </a:ln>
                          <a:solidFill>
                            <a:schemeClr val="tx1"/>
                          </a:solidFill>
                          <a:effectLst/>
                          <a:latin typeface="Arial" charset="0"/>
                        </a:rPr>
                        <a:t>Goals are exclusively financial or operational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(3): </a:t>
                      </a:r>
                      <a:r>
                        <a:rPr kumimoji="0" lang="en-US" sz="2400" b="0" i="0" u="none" strike="noStrike" cap="none" normalizeH="0" baseline="0" dirty="0" smtClean="0">
                          <a:ln>
                            <a:noFill/>
                          </a:ln>
                          <a:solidFill>
                            <a:schemeClr val="tx1"/>
                          </a:solidFill>
                          <a:effectLst/>
                          <a:latin typeface="Arial" charset="0"/>
                        </a:rPr>
                        <a:t>Goals include non-financial targets, which form part of the performance appraisal of top management only (they are not reinforced throughout the rest of organization)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(5): </a:t>
                      </a:r>
                      <a:r>
                        <a:rPr kumimoji="0" lang="en-US" sz="2400" b="0" i="0" u="none" strike="noStrike" cap="none" normalizeH="0" baseline="0" dirty="0" smtClean="0">
                          <a:ln>
                            <a:noFill/>
                          </a:ln>
                          <a:solidFill>
                            <a:schemeClr val="tx1"/>
                          </a:solidFill>
                          <a:effectLst/>
                          <a:latin typeface="Arial" charset="0"/>
                        </a:rPr>
                        <a:t>Goals are a balance of financial and non-financial targets. Senior managers believe the non-financial targets are often more inspiring and challenging than financials alone.</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01" name="Text Box 11"/>
          <p:cNvSpPr txBox="1">
            <a:spLocks noChangeArrowheads="1"/>
          </p:cNvSpPr>
          <p:nvPr/>
        </p:nvSpPr>
        <p:spPr bwMode="auto">
          <a:xfrm>
            <a:off x="42863" y="17463"/>
            <a:ext cx="9302750" cy="523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sz="2800" dirty="0"/>
              <a:t>(8) Target balance  </a:t>
            </a:r>
            <a:endParaRPr lang="en-GB" sz="2800" dirty="0"/>
          </a:p>
        </p:txBody>
      </p:sp>
    </p:spTree>
    <p:extLst>
      <p:ext uri="{BB962C8B-B14F-4D97-AF65-F5344CB8AC3E}">
        <p14:creationId xmlns="" xmlns:p14="http://schemas.microsoft.com/office/powerpoint/2010/main" val="291804854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(8) Target balance</a:t>
            </a:r>
            <a:endParaRPr lang="en-US" sz="2800" b="1" dirty="0"/>
          </a:p>
        </p:txBody>
      </p:sp>
      <p:graphicFrame>
        <p:nvGraphicFramePr>
          <p:cNvPr id="12" name="Group 2"/>
          <p:cNvGraphicFramePr>
            <a:graphicFrameLocks/>
          </p:cNvGraphicFramePr>
          <p:nvPr>
            <p:extLst>
              <p:ext uri="{D42A27DB-BD31-4B8C-83A1-F6EECF244321}">
                <p14:modId xmlns="" xmlns:p14="http://schemas.microsoft.com/office/powerpoint/2010/main" val="3548901723"/>
              </p:ext>
            </p:extLst>
          </p:nvPr>
        </p:nvGraphicFramePr>
        <p:xfrm>
          <a:off x="47624" y="462896"/>
          <a:ext cx="9096375" cy="2529822"/>
        </p:xfrm>
        <a:graphic>
          <a:graphicData uri="http://schemas.openxmlformats.org/drawingml/2006/table">
            <a:tbl>
              <a:tblPr/>
              <a:tblGrid>
                <a:gridCol w="2289176"/>
                <a:gridCol w="3686629"/>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Goals are exclusively financial or operational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(3): </a:t>
                      </a:r>
                      <a:r>
                        <a:rPr kumimoji="0" lang="en-US" sz="2000" b="0" i="0" u="none" strike="noStrike" cap="none" normalizeH="0" baseline="0" dirty="0" smtClean="0">
                          <a:ln>
                            <a:noFill/>
                          </a:ln>
                          <a:solidFill>
                            <a:schemeClr val="tx1"/>
                          </a:solidFill>
                          <a:effectLst/>
                          <a:latin typeface="Arial" charset="0"/>
                        </a:rPr>
                        <a:t>Goals include non-financial targets, which form part of the performance appraisal of top management only (they are not reinforced throughout the rest of organization)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(5): </a:t>
                      </a:r>
                      <a:r>
                        <a:rPr kumimoji="0" lang="en-US" sz="2000" b="0" i="0" u="none" strike="noStrike" cap="none" normalizeH="0" baseline="0" dirty="0" smtClean="0">
                          <a:ln>
                            <a:noFill/>
                          </a:ln>
                          <a:solidFill>
                            <a:schemeClr val="tx1"/>
                          </a:solidFill>
                          <a:effectLst/>
                          <a:latin typeface="Arial" charset="0"/>
                        </a:rPr>
                        <a:t>Goals are a balance of financial and non-financial targets. Senior managers believe the non-financial targets are often more inspiring and challenging than financials alone.</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3"/>
            <p:extLst>
              <p:ext uri="{DAA4B4D4-6D71-4841-9C94-3DE7FCFB9230}">
                <p14:media xmlns="" xmlns:p14="http://schemas.microsoft.com/office/powerpoint/2010/main" r:embed="rId6"/>
              </p:ext>
            </p:extLst>
          </p:nvPr>
        </p:nvPicPr>
        <p:blipFill>
          <a:blip r:embed="rId7" cstate="print"/>
          <a:stretch>
            <a:fillRect/>
          </a:stretch>
        </p:blipFill>
        <p:spPr>
          <a:xfrm>
            <a:off x="-609600" y="3922486"/>
            <a:ext cx="609600" cy="609600"/>
          </a:xfrm>
          <a:prstGeom prst="rect">
            <a:avLst/>
          </a:prstGeom>
        </p:spPr>
      </p:pic>
      <p:graphicFrame>
        <p:nvGraphicFramePr>
          <p:cNvPr id="2" name="TPChart"/>
          <p:cNvGraphicFramePr>
            <a:graphicFrameLocks noChangeAspect="1"/>
          </p:cNvGraphicFramePr>
          <p:nvPr>
            <p:extLst>
              <p:ext uri="{D42A27DB-BD31-4B8C-83A1-F6EECF244321}">
                <p14:modId xmlns="" xmlns:p14="http://schemas.microsoft.com/office/powerpoint/2010/main" val="561926243"/>
              </p:ext>
            </p:extLst>
          </p:nvPr>
        </p:nvGraphicFramePr>
        <p:xfrm>
          <a:off x="2476500" y="1616529"/>
          <a:ext cx="4572000" cy="5143500"/>
        </p:xfrm>
        <a:graphic>
          <a:graphicData uri="http://schemas.openxmlformats.org/presentationml/2006/ole">
            <p:oleObj spid="_x0000_s17433" name="Chart" r:id="rId8" imgW="4572000" imgH="5143500" progId="MSGraph.Chart.8">
              <p:embed followColorScheme="full"/>
            </p:oleObj>
          </a:graphicData>
        </a:graphic>
      </p:graphicFrame>
      <p:sp>
        <p:nvSpPr>
          <p:cNvPr id="3" name="TPAnswers"/>
          <p:cNvSpPr>
            <a:spLocks noGrp="1"/>
          </p:cNvSpPr>
          <p:nvPr>
            <p:ph type="body" idx="4294967295"/>
            <p:custDataLst>
              <p:tags r:id="rId4"/>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spTree>
    <p:custDataLst>
      <p:tags r:id="rId2"/>
    </p:custDataLst>
    <p:extLst>
      <p:ext uri="{BB962C8B-B14F-4D97-AF65-F5344CB8AC3E}">
        <p14:creationId xmlns="" xmlns:p14="http://schemas.microsoft.com/office/powerpoint/2010/main" val="314611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1452" y="979942"/>
            <a:ext cx="6732822" cy="49273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(8), target balance – </a:t>
            </a: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37</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9824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2.89</a:t>
            </a:r>
            <a:endParaRPr lang="en-US" sz="2400" b="0" dirty="0"/>
          </a:p>
        </p:txBody>
      </p:sp>
    </p:spTree>
    <p:custDataLst>
      <p:tags r:id="rId1"/>
    </p:custDataLst>
    <p:extLst>
      <p:ext uri="{BB962C8B-B14F-4D97-AF65-F5344CB8AC3E}">
        <p14:creationId xmlns="" xmlns:p14="http://schemas.microsoft.com/office/powerpoint/2010/main" val="35079409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69510" y="1032780"/>
            <a:ext cx="6924001" cy="50672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38</a:t>
            </a:fld>
            <a:endParaRPr lang="en-US"/>
          </a:p>
        </p:txBody>
      </p:sp>
      <p:sp>
        <p:nvSpPr>
          <p:cNvPr id="9" name="Title 1"/>
          <p:cNvSpPr txBox="1">
            <a:spLocks/>
          </p:cNvSpPr>
          <p:nvPr/>
        </p:nvSpPr>
        <p:spPr>
          <a:xfrm>
            <a:off x="457200" y="6078747"/>
            <a:ext cx="8229600"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India, manufacturing firms (100 to 5000 employees),</a:t>
            </a:r>
            <a:br>
              <a:rPr lang="en-US" sz="2400" b="0" dirty="0" smtClean="0"/>
            </a:br>
            <a:r>
              <a:rPr lang="en-US" sz="2400" b="0" dirty="0" smtClean="0"/>
              <a:t>1136 observations</a:t>
            </a:r>
            <a:endParaRPr lang="en-US" sz="2400" b="0" dirty="0"/>
          </a:p>
        </p:txBody>
      </p:sp>
      <p:sp>
        <p:nvSpPr>
          <p:cNvPr id="10" name="Title 1"/>
          <p:cNvSpPr txBox="1">
            <a:spLocks/>
          </p:cNvSpPr>
          <p:nvPr/>
        </p:nvSpPr>
        <p:spPr>
          <a:xfrm>
            <a:off x="5827486" y="103277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2.44</a:t>
            </a:r>
            <a:endParaRPr lang="en-US" sz="2400" b="0" dirty="0"/>
          </a:p>
        </p:txBody>
      </p:sp>
      <p:sp>
        <p:nvSpPr>
          <p:cNvPr id="11" name="Title 1"/>
          <p:cNvSpPr txBox="1">
            <a:spLocks/>
          </p:cNvSpPr>
          <p:nvPr/>
        </p:nvSpPr>
        <p:spPr>
          <a:xfrm>
            <a:off x="174170" y="56928"/>
            <a:ext cx="8969829" cy="793766"/>
          </a:xfrm>
          <a:prstGeom prst="rect">
            <a:avLst/>
          </a:prstGeom>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dirty="0" smtClean="0"/>
              <a:t>The survey scores to question (8), target balance – </a:t>
            </a:r>
            <a:r>
              <a:rPr lang="en-US" u="sng" dirty="0" smtClean="0"/>
              <a:t>India, manufacturing</a:t>
            </a:r>
            <a:endParaRPr lang="en-US" u="sng" dirty="0"/>
          </a:p>
        </p:txBody>
      </p:sp>
    </p:spTree>
    <p:custDataLst>
      <p:tags r:id="rId1"/>
    </p:custDataLst>
    <p:extLst>
      <p:ext uri="{BB962C8B-B14F-4D97-AF65-F5344CB8AC3E}">
        <p14:creationId xmlns="" xmlns:p14="http://schemas.microsoft.com/office/powerpoint/2010/main" val="1656155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72710" y="1132114"/>
            <a:ext cx="6759141" cy="49466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(8), target balance – </a:t>
            </a:r>
            <a:r>
              <a:rPr lang="en-US" u="sng" dirty="0" smtClean="0"/>
              <a:t>US, Canada and UK, retail</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39</a:t>
            </a:fld>
            <a:endParaRPr lang="en-US"/>
          </a:p>
        </p:txBody>
      </p:sp>
      <p:sp>
        <p:nvSpPr>
          <p:cNvPr id="9" name="Title 1"/>
          <p:cNvSpPr txBox="1">
            <a:spLocks/>
          </p:cNvSpPr>
          <p:nvPr/>
        </p:nvSpPr>
        <p:spPr>
          <a:xfrm>
            <a:off x="457200" y="6078747"/>
            <a:ext cx="8229600"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retail firms (100 to 5000 employees)</a:t>
            </a:r>
            <a:br>
              <a:rPr lang="en-US" sz="2400" b="0" dirty="0" smtClean="0"/>
            </a:br>
            <a:r>
              <a:rPr lang="en-US" sz="2400" b="0" dirty="0" smtClean="0"/>
              <a:t>661 observations</a:t>
            </a:r>
            <a:br>
              <a:rPr lang="en-US" sz="2400" b="0" dirty="0" smtClean="0"/>
            </a:b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2.74</a:t>
            </a:r>
            <a:endParaRPr lang="en-US" sz="2400" b="0" dirty="0"/>
          </a:p>
        </p:txBody>
      </p:sp>
    </p:spTree>
    <p:custDataLst>
      <p:tags r:id="rId1"/>
    </p:custDataLst>
    <p:extLst>
      <p:ext uri="{BB962C8B-B14F-4D97-AF65-F5344CB8AC3E}">
        <p14:creationId xmlns="" xmlns:p14="http://schemas.microsoft.com/office/powerpoint/2010/main" val="3201332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163513" y="0"/>
            <a:ext cx="8980487" cy="769441"/>
          </a:xfrm>
          <a:prstGeom prst="rect">
            <a:avLst/>
          </a:prstGeom>
          <a:noFill/>
          <a:ln w="9525">
            <a:noFill/>
            <a:miter lim="800000"/>
            <a:headEnd/>
            <a:tailEnd/>
          </a:ln>
        </p:spPr>
        <p:txBody>
          <a:bodyPr lIns="0">
            <a:spAutoFit/>
          </a:bodyPr>
          <a:lstStyle/>
          <a:p>
            <a:r>
              <a:rPr lang="en-US" sz="2200" b="1" cap="all" baseline="0" dirty="0" smtClean="0"/>
              <a:t>Labor </a:t>
            </a:r>
            <a:r>
              <a:rPr lang="en-US" sz="2200" b="1" cap="all" baseline="0" dirty="0"/>
              <a:t>Market Regulation </a:t>
            </a:r>
            <a:r>
              <a:rPr lang="en-US" sz="2200" b="1" cap="all" baseline="0" dirty="0" smtClean="0"/>
              <a:t>Inhibit good Incentives </a:t>
            </a:r>
            <a:r>
              <a:rPr lang="en-US" sz="2200" b="1" cap="all" baseline="0" dirty="0"/>
              <a:t>Management</a:t>
            </a:r>
          </a:p>
        </p:txBody>
      </p:sp>
      <p:sp>
        <p:nvSpPr>
          <p:cNvPr id="12291" name="Text Box 871"/>
          <p:cNvSpPr txBox="1">
            <a:spLocks noChangeArrowheads="1"/>
          </p:cNvSpPr>
          <p:nvPr/>
        </p:nvSpPr>
        <p:spPr bwMode="auto">
          <a:xfrm>
            <a:off x="0" y="6084890"/>
            <a:ext cx="9307513" cy="830997"/>
          </a:xfrm>
          <a:prstGeom prst="rect">
            <a:avLst/>
          </a:prstGeom>
          <a:noFill/>
          <a:ln w="9525">
            <a:noFill/>
            <a:miter lim="800000"/>
            <a:headEnd/>
            <a:tailEnd/>
          </a:ln>
        </p:spPr>
        <p:txBody>
          <a:bodyPr wrap="square">
            <a:spAutoFit/>
          </a:bodyPr>
          <a:lstStyle/>
          <a:p>
            <a:r>
              <a:rPr lang="en-US" sz="1200" baseline="0" dirty="0"/>
              <a:t>Note: Averaged across all manufacturing firms within each country (9079 observations). We did not include other sectors as we do not have the same international coverage. Incentives management defined as management practices around hiring, firing, pay and promotions. The index is from the Doing Business database </a:t>
            </a:r>
            <a:r>
              <a:rPr lang="en-US" sz="1200" baseline="0" dirty="0">
                <a:hlinkClick r:id="rId2"/>
              </a:rPr>
              <a:t>http://www.doingbusiness.org/ExploreTopics/EmployingWorkers/</a:t>
            </a:r>
            <a:endParaRPr lang="en-US" sz="1200" baseline="0" dirty="0"/>
          </a:p>
        </p:txBody>
      </p:sp>
      <p:grpSp>
        <p:nvGrpSpPr>
          <p:cNvPr id="2" name="Group 1089"/>
          <p:cNvGrpSpPr>
            <a:grpSpLocks/>
          </p:cNvGrpSpPr>
          <p:nvPr/>
        </p:nvGrpSpPr>
        <p:grpSpPr bwMode="auto">
          <a:xfrm>
            <a:off x="-33603" y="866775"/>
            <a:ext cx="8958528" cy="5246911"/>
            <a:chOff x="-59603" y="1745564"/>
            <a:chExt cx="9098095" cy="4383777"/>
          </a:xfrm>
        </p:grpSpPr>
        <p:sp>
          <p:nvSpPr>
            <p:cNvPr id="12293" name="Line 22"/>
            <p:cNvSpPr>
              <a:spLocks noChangeShapeType="1"/>
            </p:cNvSpPr>
            <p:nvPr/>
          </p:nvSpPr>
          <p:spPr bwMode="auto">
            <a:xfrm>
              <a:off x="1020804" y="5115181"/>
              <a:ext cx="7881262" cy="0"/>
            </a:xfrm>
            <a:prstGeom prst="line">
              <a:avLst/>
            </a:prstGeom>
            <a:noFill/>
            <a:ln w="7">
              <a:solidFill>
                <a:srgbClr val="EAF2F3"/>
              </a:solidFill>
              <a:round/>
              <a:headEnd/>
              <a:tailEnd/>
            </a:ln>
          </p:spPr>
          <p:txBody>
            <a:bodyPr/>
            <a:lstStyle/>
            <a:p>
              <a:endParaRPr lang="en-GB" dirty="0"/>
            </a:p>
          </p:txBody>
        </p:sp>
        <p:sp>
          <p:nvSpPr>
            <p:cNvPr id="12294" name="Line 23"/>
            <p:cNvSpPr>
              <a:spLocks noChangeShapeType="1"/>
            </p:cNvSpPr>
            <p:nvPr/>
          </p:nvSpPr>
          <p:spPr bwMode="auto">
            <a:xfrm>
              <a:off x="1020804" y="4105928"/>
              <a:ext cx="7881262" cy="0"/>
            </a:xfrm>
            <a:prstGeom prst="line">
              <a:avLst/>
            </a:prstGeom>
            <a:noFill/>
            <a:ln w="7">
              <a:solidFill>
                <a:srgbClr val="EAF2F3"/>
              </a:solidFill>
              <a:round/>
              <a:headEnd/>
              <a:tailEnd/>
            </a:ln>
          </p:spPr>
          <p:txBody>
            <a:bodyPr/>
            <a:lstStyle/>
            <a:p>
              <a:endParaRPr lang="en-GB" dirty="0"/>
            </a:p>
          </p:txBody>
        </p:sp>
        <p:sp>
          <p:nvSpPr>
            <p:cNvPr id="12295" name="Line 24"/>
            <p:cNvSpPr>
              <a:spLocks noChangeShapeType="1"/>
            </p:cNvSpPr>
            <p:nvPr/>
          </p:nvSpPr>
          <p:spPr bwMode="auto">
            <a:xfrm>
              <a:off x="1020804" y="3099034"/>
              <a:ext cx="7881262" cy="0"/>
            </a:xfrm>
            <a:prstGeom prst="line">
              <a:avLst/>
            </a:prstGeom>
            <a:noFill/>
            <a:ln w="7">
              <a:solidFill>
                <a:srgbClr val="EAF2F3"/>
              </a:solidFill>
              <a:round/>
              <a:headEnd/>
              <a:tailEnd/>
            </a:ln>
          </p:spPr>
          <p:txBody>
            <a:bodyPr/>
            <a:lstStyle/>
            <a:p>
              <a:endParaRPr lang="en-GB" dirty="0"/>
            </a:p>
          </p:txBody>
        </p:sp>
        <p:sp>
          <p:nvSpPr>
            <p:cNvPr id="12296" name="Line 25"/>
            <p:cNvSpPr>
              <a:spLocks noChangeShapeType="1"/>
            </p:cNvSpPr>
            <p:nvPr/>
          </p:nvSpPr>
          <p:spPr bwMode="auto">
            <a:xfrm>
              <a:off x="1020804" y="2089782"/>
              <a:ext cx="7881262" cy="0"/>
            </a:xfrm>
            <a:prstGeom prst="line">
              <a:avLst/>
            </a:prstGeom>
            <a:noFill/>
            <a:ln w="7">
              <a:solidFill>
                <a:srgbClr val="EAF2F3"/>
              </a:solidFill>
              <a:round/>
              <a:headEnd/>
              <a:tailEnd/>
            </a:ln>
          </p:spPr>
          <p:txBody>
            <a:bodyPr/>
            <a:lstStyle/>
            <a:p>
              <a:endParaRPr lang="en-GB" dirty="0"/>
            </a:p>
          </p:txBody>
        </p:sp>
        <p:sp>
          <p:nvSpPr>
            <p:cNvPr id="12297" name="Oval 26"/>
            <p:cNvSpPr>
              <a:spLocks noChangeArrowheads="1"/>
            </p:cNvSpPr>
            <p:nvPr/>
          </p:nvSpPr>
          <p:spPr bwMode="auto">
            <a:xfrm>
              <a:off x="3772201" y="5277888"/>
              <a:ext cx="91162"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298" name="Rectangle 27"/>
            <p:cNvSpPr>
              <a:spLocks noChangeArrowheads="1"/>
            </p:cNvSpPr>
            <p:nvPr/>
          </p:nvSpPr>
          <p:spPr bwMode="auto">
            <a:xfrm>
              <a:off x="3915849" y="5235443"/>
              <a:ext cx="1525816"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Argentina</a:t>
              </a:r>
              <a:endParaRPr lang="en-US" sz="1600" dirty="0"/>
            </a:p>
          </p:txBody>
        </p:sp>
        <p:sp>
          <p:nvSpPr>
            <p:cNvPr id="12299" name="Oval 28"/>
            <p:cNvSpPr>
              <a:spLocks noChangeArrowheads="1"/>
            </p:cNvSpPr>
            <p:nvPr/>
          </p:nvSpPr>
          <p:spPr bwMode="auto">
            <a:xfrm>
              <a:off x="1111964" y="4318154"/>
              <a:ext cx="88398"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00" name="Rectangle 29"/>
            <p:cNvSpPr>
              <a:spLocks noChangeArrowheads="1"/>
            </p:cNvSpPr>
            <p:nvPr/>
          </p:nvSpPr>
          <p:spPr bwMode="auto">
            <a:xfrm>
              <a:off x="1255611" y="4275709"/>
              <a:ext cx="1386345"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Australia</a:t>
              </a:r>
              <a:endParaRPr lang="en-US" sz="1600" dirty="0"/>
            </a:p>
          </p:txBody>
        </p:sp>
        <p:sp>
          <p:nvSpPr>
            <p:cNvPr id="12301" name="Oval 30"/>
            <p:cNvSpPr>
              <a:spLocks noChangeArrowheads="1"/>
            </p:cNvSpPr>
            <p:nvPr/>
          </p:nvSpPr>
          <p:spPr bwMode="auto">
            <a:xfrm>
              <a:off x="6937966" y="5303826"/>
              <a:ext cx="96687" cy="77817"/>
            </a:xfrm>
            <a:prstGeom prst="ellipse">
              <a:avLst/>
            </a:prstGeom>
            <a:solidFill>
              <a:srgbClr val="1A476F"/>
            </a:solidFill>
            <a:ln w="7">
              <a:solidFill>
                <a:srgbClr val="1A476F"/>
              </a:solidFill>
              <a:round/>
              <a:headEnd/>
              <a:tailEnd/>
            </a:ln>
          </p:spPr>
          <p:txBody>
            <a:bodyPr/>
            <a:lstStyle/>
            <a:p>
              <a:endParaRPr lang="en-US" sz="1600" dirty="0"/>
            </a:p>
          </p:txBody>
        </p:sp>
        <p:sp>
          <p:nvSpPr>
            <p:cNvPr id="12302" name="Rectangle 31"/>
            <p:cNvSpPr>
              <a:spLocks noChangeArrowheads="1"/>
            </p:cNvSpPr>
            <p:nvPr/>
          </p:nvSpPr>
          <p:spPr bwMode="auto">
            <a:xfrm>
              <a:off x="7081613" y="5263740"/>
              <a:ext cx="889826"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Brazil</a:t>
              </a:r>
              <a:endParaRPr lang="en-US" sz="1600" dirty="0"/>
            </a:p>
          </p:txBody>
        </p:sp>
        <p:sp>
          <p:nvSpPr>
            <p:cNvPr id="12303" name="Oval 32"/>
            <p:cNvSpPr>
              <a:spLocks noChangeArrowheads="1"/>
            </p:cNvSpPr>
            <p:nvPr/>
          </p:nvSpPr>
          <p:spPr bwMode="auto">
            <a:xfrm>
              <a:off x="1620254" y="3339558"/>
              <a:ext cx="96687" cy="77817"/>
            </a:xfrm>
            <a:prstGeom prst="ellipse">
              <a:avLst/>
            </a:prstGeom>
            <a:solidFill>
              <a:srgbClr val="1A476F"/>
            </a:solidFill>
            <a:ln w="7">
              <a:solidFill>
                <a:srgbClr val="1A476F"/>
              </a:solidFill>
              <a:round/>
              <a:headEnd/>
              <a:tailEnd/>
            </a:ln>
          </p:spPr>
          <p:txBody>
            <a:bodyPr/>
            <a:lstStyle/>
            <a:p>
              <a:endParaRPr lang="en-US" sz="1600" dirty="0"/>
            </a:p>
          </p:txBody>
        </p:sp>
        <p:sp>
          <p:nvSpPr>
            <p:cNvPr id="12304" name="Rectangle 33"/>
            <p:cNvSpPr>
              <a:spLocks noChangeArrowheads="1"/>
            </p:cNvSpPr>
            <p:nvPr/>
          </p:nvSpPr>
          <p:spPr bwMode="auto">
            <a:xfrm>
              <a:off x="1758377" y="3299469"/>
              <a:ext cx="1246873"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Canada</a:t>
              </a:r>
              <a:endParaRPr lang="en-US" sz="1600" dirty="0"/>
            </a:p>
          </p:txBody>
        </p:sp>
        <p:sp>
          <p:nvSpPr>
            <p:cNvPr id="12305" name="Oval 34"/>
            <p:cNvSpPr>
              <a:spLocks noChangeArrowheads="1"/>
            </p:cNvSpPr>
            <p:nvPr/>
          </p:nvSpPr>
          <p:spPr bwMode="auto">
            <a:xfrm>
              <a:off x="3390984" y="4721384"/>
              <a:ext cx="91162"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06" name="Rectangle 35"/>
            <p:cNvSpPr>
              <a:spLocks noChangeArrowheads="1"/>
            </p:cNvSpPr>
            <p:nvPr/>
          </p:nvSpPr>
          <p:spPr bwMode="auto">
            <a:xfrm>
              <a:off x="3534631" y="4678939"/>
              <a:ext cx="808933"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Chile</a:t>
              </a:r>
              <a:endParaRPr lang="en-US" sz="1600" dirty="0"/>
            </a:p>
          </p:txBody>
        </p:sp>
        <p:sp>
          <p:nvSpPr>
            <p:cNvPr id="12307" name="Oval 36"/>
            <p:cNvSpPr>
              <a:spLocks noChangeArrowheads="1"/>
            </p:cNvSpPr>
            <p:nvPr/>
          </p:nvSpPr>
          <p:spPr bwMode="auto">
            <a:xfrm>
              <a:off x="4658946" y="4612913"/>
              <a:ext cx="96687"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08" name="Rectangle 37"/>
            <p:cNvSpPr>
              <a:spLocks noChangeArrowheads="1"/>
            </p:cNvSpPr>
            <p:nvPr/>
          </p:nvSpPr>
          <p:spPr bwMode="auto">
            <a:xfrm>
              <a:off x="4802593" y="4570469"/>
              <a:ext cx="928878"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China</a:t>
              </a:r>
              <a:endParaRPr lang="en-US" sz="1600" dirty="0"/>
            </a:p>
          </p:txBody>
        </p:sp>
        <p:sp>
          <p:nvSpPr>
            <p:cNvPr id="12309" name="Oval 38"/>
            <p:cNvSpPr>
              <a:spLocks noChangeArrowheads="1"/>
            </p:cNvSpPr>
            <p:nvPr/>
          </p:nvSpPr>
          <p:spPr bwMode="auto">
            <a:xfrm>
              <a:off x="7697638" y="4407761"/>
              <a:ext cx="91162" cy="77817"/>
            </a:xfrm>
            <a:prstGeom prst="ellipse">
              <a:avLst/>
            </a:prstGeom>
            <a:solidFill>
              <a:srgbClr val="1A476F"/>
            </a:solidFill>
            <a:ln w="7">
              <a:solidFill>
                <a:srgbClr val="1A476F"/>
              </a:solidFill>
              <a:round/>
              <a:headEnd/>
              <a:tailEnd/>
            </a:ln>
          </p:spPr>
          <p:txBody>
            <a:bodyPr/>
            <a:lstStyle/>
            <a:p>
              <a:endParaRPr lang="en-US" sz="1600" dirty="0"/>
            </a:p>
          </p:txBody>
        </p:sp>
        <p:sp>
          <p:nvSpPr>
            <p:cNvPr id="12310" name="Rectangle 39"/>
            <p:cNvSpPr>
              <a:spLocks noChangeArrowheads="1"/>
            </p:cNvSpPr>
            <p:nvPr/>
          </p:nvSpPr>
          <p:spPr bwMode="auto">
            <a:xfrm>
              <a:off x="7841285" y="4367674"/>
              <a:ext cx="1110191"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France</a:t>
              </a:r>
              <a:endParaRPr lang="en-US" sz="1600" dirty="0"/>
            </a:p>
          </p:txBody>
        </p:sp>
        <p:sp>
          <p:nvSpPr>
            <p:cNvPr id="12311" name="Oval 40"/>
            <p:cNvSpPr>
              <a:spLocks noChangeArrowheads="1"/>
            </p:cNvSpPr>
            <p:nvPr/>
          </p:nvSpPr>
          <p:spPr bwMode="auto">
            <a:xfrm>
              <a:off x="6937966" y="3162702"/>
              <a:ext cx="96687"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12" name="Rectangle 41"/>
            <p:cNvSpPr>
              <a:spLocks noChangeArrowheads="1"/>
            </p:cNvSpPr>
            <p:nvPr/>
          </p:nvSpPr>
          <p:spPr bwMode="auto">
            <a:xfrm>
              <a:off x="7081613" y="3122615"/>
              <a:ext cx="1470027"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Germany</a:t>
              </a:r>
              <a:endParaRPr lang="en-US" sz="1600" dirty="0"/>
            </a:p>
          </p:txBody>
        </p:sp>
        <p:sp>
          <p:nvSpPr>
            <p:cNvPr id="12313" name="Oval 42"/>
            <p:cNvSpPr>
              <a:spLocks noChangeArrowheads="1"/>
            </p:cNvSpPr>
            <p:nvPr/>
          </p:nvSpPr>
          <p:spPr bwMode="auto">
            <a:xfrm>
              <a:off x="1620254" y="3865405"/>
              <a:ext cx="96687" cy="80174"/>
            </a:xfrm>
            <a:prstGeom prst="ellipse">
              <a:avLst/>
            </a:prstGeom>
            <a:solidFill>
              <a:srgbClr val="1A476F"/>
            </a:solidFill>
            <a:ln w="7">
              <a:solidFill>
                <a:srgbClr val="1A476F"/>
              </a:solidFill>
              <a:round/>
              <a:headEnd/>
              <a:tailEnd/>
            </a:ln>
          </p:spPr>
          <p:txBody>
            <a:bodyPr/>
            <a:lstStyle/>
            <a:p>
              <a:endParaRPr lang="en-US" sz="1600" dirty="0"/>
            </a:p>
          </p:txBody>
        </p:sp>
        <p:sp>
          <p:nvSpPr>
            <p:cNvPr id="12314" name="Rectangle 43"/>
            <p:cNvSpPr>
              <a:spLocks noChangeArrowheads="1"/>
            </p:cNvSpPr>
            <p:nvPr/>
          </p:nvSpPr>
          <p:spPr bwMode="auto">
            <a:xfrm>
              <a:off x="1758377" y="3825319"/>
              <a:ext cx="2005597"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Great Britain</a:t>
              </a:r>
              <a:endParaRPr lang="en-US" sz="1600" dirty="0"/>
            </a:p>
          </p:txBody>
        </p:sp>
        <p:sp>
          <p:nvSpPr>
            <p:cNvPr id="12315" name="Oval 44"/>
            <p:cNvSpPr>
              <a:spLocks noChangeArrowheads="1"/>
            </p:cNvSpPr>
            <p:nvPr/>
          </p:nvSpPr>
          <p:spPr bwMode="auto">
            <a:xfrm>
              <a:off x="7449018" y="5195355"/>
              <a:ext cx="93923"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16" name="Rectangle 45"/>
            <p:cNvSpPr>
              <a:spLocks noChangeArrowheads="1"/>
            </p:cNvSpPr>
            <p:nvPr/>
          </p:nvSpPr>
          <p:spPr bwMode="auto">
            <a:xfrm>
              <a:off x="7587140" y="5155269"/>
              <a:ext cx="1171557"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Greece</a:t>
              </a:r>
              <a:endParaRPr lang="en-US" sz="1600" dirty="0"/>
            </a:p>
          </p:txBody>
        </p:sp>
        <p:sp>
          <p:nvSpPr>
            <p:cNvPr id="12317" name="Oval 46"/>
            <p:cNvSpPr>
              <a:spLocks noChangeArrowheads="1"/>
            </p:cNvSpPr>
            <p:nvPr/>
          </p:nvSpPr>
          <p:spPr bwMode="auto">
            <a:xfrm>
              <a:off x="4913090" y="4900597"/>
              <a:ext cx="96687"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18" name="Rectangle 47"/>
            <p:cNvSpPr>
              <a:spLocks noChangeArrowheads="1"/>
            </p:cNvSpPr>
            <p:nvPr/>
          </p:nvSpPr>
          <p:spPr bwMode="auto">
            <a:xfrm>
              <a:off x="5051213" y="4860509"/>
              <a:ext cx="772671"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India</a:t>
              </a:r>
              <a:endParaRPr lang="en-US" sz="1600" dirty="0"/>
            </a:p>
          </p:txBody>
        </p:sp>
        <p:sp>
          <p:nvSpPr>
            <p:cNvPr id="12319" name="Oval 48"/>
            <p:cNvSpPr>
              <a:spLocks noChangeArrowheads="1"/>
            </p:cNvSpPr>
            <p:nvPr/>
          </p:nvSpPr>
          <p:spPr bwMode="auto">
            <a:xfrm>
              <a:off x="5926910" y="4289858"/>
              <a:ext cx="93923" cy="77817"/>
            </a:xfrm>
            <a:prstGeom prst="ellipse">
              <a:avLst/>
            </a:prstGeom>
            <a:solidFill>
              <a:srgbClr val="1A476F"/>
            </a:solidFill>
            <a:ln w="7">
              <a:solidFill>
                <a:srgbClr val="1A476F"/>
              </a:solidFill>
              <a:round/>
              <a:headEnd/>
              <a:tailEnd/>
            </a:ln>
          </p:spPr>
          <p:txBody>
            <a:bodyPr/>
            <a:lstStyle/>
            <a:p>
              <a:endParaRPr lang="en-US" sz="1600" dirty="0"/>
            </a:p>
          </p:txBody>
        </p:sp>
        <p:sp>
          <p:nvSpPr>
            <p:cNvPr id="12320" name="Rectangle 49"/>
            <p:cNvSpPr>
              <a:spLocks noChangeArrowheads="1"/>
            </p:cNvSpPr>
            <p:nvPr/>
          </p:nvSpPr>
          <p:spPr bwMode="auto">
            <a:xfrm>
              <a:off x="6070557" y="4249772"/>
              <a:ext cx="655515"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Italy</a:t>
              </a:r>
              <a:endParaRPr lang="en-US" sz="1600" dirty="0"/>
            </a:p>
          </p:txBody>
        </p:sp>
        <p:sp>
          <p:nvSpPr>
            <p:cNvPr id="12321" name="Oval 50"/>
            <p:cNvSpPr>
              <a:spLocks noChangeArrowheads="1"/>
            </p:cNvSpPr>
            <p:nvPr/>
          </p:nvSpPr>
          <p:spPr bwMode="auto">
            <a:xfrm>
              <a:off x="2634073" y="3457461"/>
              <a:ext cx="93923"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22" name="Rectangle 51"/>
            <p:cNvSpPr>
              <a:spLocks noChangeArrowheads="1"/>
            </p:cNvSpPr>
            <p:nvPr/>
          </p:nvSpPr>
          <p:spPr bwMode="auto">
            <a:xfrm>
              <a:off x="2774957" y="3417373"/>
              <a:ext cx="970719"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Japan</a:t>
              </a:r>
              <a:endParaRPr lang="en-US" sz="1600" dirty="0"/>
            </a:p>
          </p:txBody>
        </p:sp>
        <p:sp>
          <p:nvSpPr>
            <p:cNvPr id="12323" name="Oval 52"/>
            <p:cNvSpPr>
              <a:spLocks noChangeArrowheads="1"/>
            </p:cNvSpPr>
            <p:nvPr/>
          </p:nvSpPr>
          <p:spPr bwMode="auto">
            <a:xfrm>
              <a:off x="6308128" y="4506799"/>
              <a:ext cx="91162"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24" name="Rectangle 53"/>
            <p:cNvSpPr>
              <a:spLocks noChangeArrowheads="1"/>
            </p:cNvSpPr>
            <p:nvPr/>
          </p:nvSpPr>
          <p:spPr bwMode="auto">
            <a:xfrm>
              <a:off x="6446250" y="4466713"/>
              <a:ext cx="1129718"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Mexico</a:t>
              </a:r>
              <a:endParaRPr lang="en-US" sz="1600" dirty="0"/>
            </a:p>
          </p:txBody>
        </p:sp>
        <p:sp>
          <p:nvSpPr>
            <p:cNvPr id="12325" name="Oval 54"/>
            <p:cNvSpPr>
              <a:spLocks noChangeArrowheads="1"/>
            </p:cNvSpPr>
            <p:nvPr/>
          </p:nvSpPr>
          <p:spPr bwMode="auto">
            <a:xfrm>
              <a:off x="2001472" y="4938327"/>
              <a:ext cx="96687"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26" name="Rectangle 55"/>
            <p:cNvSpPr>
              <a:spLocks noChangeArrowheads="1"/>
            </p:cNvSpPr>
            <p:nvPr/>
          </p:nvSpPr>
          <p:spPr bwMode="auto">
            <a:xfrm>
              <a:off x="2139595" y="4893523"/>
              <a:ext cx="2097647"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New Zealand</a:t>
              </a:r>
              <a:endParaRPr lang="en-US" sz="1600" dirty="0"/>
            </a:p>
          </p:txBody>
        </p:sp>
        <p:sp>
          <p:nvSpPr>
            <p:cNvPr id="12327" name="Oval 56"/>
            <p:cNvSpPr>
              <a:spLocks noChangeArrowheads="1"/>
            </p:cNvSpPr>
            <p:nvPr/>
          </p:nvSpPr>
          <p:spPr bwMode="auto">
            <a:xfrm>
              <a:off x="4283253" y="3929074"/>
              <a:ext cx="93923"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28" name="Rectangle 57"/>
            <p:cNvSpPr>
              <a:spLocks noChangeArrowheads="1"/>
            </p:cNvSpPr>
            <p:nvPr/>
          </p:nvSpPr>
          <p:spPr bwMode="auto">
            <a:xfrm>
              <a:off x="4421375" y="3886629"/>
              <a:ext cx="1107403"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Poland</a:t>
              </a:r>
              <a:endParaRPr lang="en-US" sz="1600" dirty="0"/>
            </a:p>
          </p:txBody>
        </p:sp>
        <p:sp>
          <p:nvSpPr>
            <p:cNvPr id="12329" name="Oval 58"/>
            <p:cNvSpPr>
              <a:spLocks noChangeArrowheads="1"/>
            </p:cNvSpPr>
            <p:nvPr/>
          </p:nvSpPr>
          <p:spPr bwMode="auto">
            <a:xfrm>
              <a:off x="6562272" y="5141120"/>
              <a:ext cx="96687"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30" name="Rectangle 59"/>
            <p:cNvSpPr>
              <a:spLocks noChangeArrowheads="1"/>
            </p:cNvSpPr>
            <p:nvPr/>
          </p:nvSpPr>
          <p:spPr bwMode="auto">
            <a:xfrm>
              <a:off x="6700395" y="5101032"/>
              <a:ext cx="1327765"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Portugal</a:t>
              </a:r>
              <a:endParaRPr lang="en-US" sz="1600" dirty="0"/>
            </a:p>
          </p:txBody>
        </p:sp>
        <p:sp>
          <p:nvSpPr>
            <p:cNvPr id="12331" name="Oval 60"/>
            <p:cNvSpPr>
              <a:spLocks noChangeArrowheads="1"/>
            </p:cNvSpPr>
            <p:nvPr/>
          </p:nvSpPr>
          <p:spPr bwMode="auto">
            <a:xfrm>
              <a:off x="2379928" y="4117719"/>
              <a:ext cx="93923" cy="82533"/>
            </a:xfrm>
            <a:prstGeom prst="ellipse">
              <a:avLst/>
            </a:prstGeom>
            <a:solidFill>
              <a:srgbClr val="1A476F"/>
            </a:solidFill>
            <a:ln w="7">
              <a:solidFill>
                <a:srgbClr val="1A476F"/>
              </a:solidFill>
              <a:round/>
              <a:headEnd/>
              <a:tailEnd/>
            </a:ln>
          </p:spPr>
          <p:txBody>
            <a:bodyPr/>
            <a:lstStyle/>
            <a:p>
              <a:endParaRPr lang="en-US" sz="1600" dirty="0"/>
            </a:p>
          </p:txBody>
        </p:sp>
        <p:sp>
          <p:nvSpPr>
            <p:cNvPr id="12332" name="Rectangle 61"/>
            <p:cNvSpPr>
              <a:spLocks noChangeArrowheads="1"/>
            </p:cNvSpPr>
            <p:nvPr/>
          </p:nvSpPr>
          <p:spPr bwMode="auto">
            <a:xfrm>
              <a:off x="2520811" y="4077632"/>
              <a:ext cx="2973526"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Republic of Ireland</a:t>
              </a:r>
              <a:endParaRPr lang="en-US" sz="1600" dirty="0"/>
            </a:p>
          </p:txBody>
        </p:sp>
        <p:sp>
          <p:nvSpPr>
            <p:cNvPr id="12333" name="Oval 62"/>
            <p:cNvSpPr>
              <a:spLocks noChangeArrowheads="1"/>
            </p:cNvSpPr>
            <p:nvPr/>
          </p:nvSpPr>
          <p:spPr bwMode="auto">
            <a:xfrm>
              <a:off x="5167236" y="3933790"/>
              <a:ext cx="96687" cy="75458"/>
            </a:xfrm>
            <a:prstGeom prst="ellipse">
              <a:avLst/>
            </a:prstGeom>
            <a:solidFill>
              <a:srgbClr val="1A476F"/>
            </a:solidFill>
            <a:ln w="7">
              <a:solidFill>
                <a:srgbClr val="1A476F"/>
              </a:solidFill>
              <a:round/>
              <a:headEnd/>
              <a:tailEnd/>
            </a:ln>
          </p:spPr>
          <p:txBody>
            <a:bodyPr/>
            <a:lstStyle/>
            <a:p>
              <a:endParaRPr lang="en-US" sz="1600" dirty="0"/>
            </a:p>
          </p:txBody>
        </p:sp>
        <p:sp>
          <p:nvSpPr>
            <p:cNvPr id="12334" name="Rectangle 63"/>
            <p:cNvSpPr>
              <a:spLocks noChangeArrowheads="1"/>
            </p:cNvSpPr>
            <p:nvPr/>
          </p:nvSpPr>
          <p:spPr bwMode="auto">
            <a:xfrm>
              <a:off x="5305358" y="3891345"/>
              <a:ext cx="1285926"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Sweden</a:t>
              </a:r>
              <a:endParaRPr lang="en-US" sz="1600" dirty="0"/>
            </a:p>
          </p:txBody>
        </p:sp>
        <p:sp>
          <p:nvSpPr>
            <p:cNvPr id="12335" name="Oval 64"/>
            <p:cNvSpPr>
              <a:spLocks noChangeArrowheads="1"/>
            </p:cNvSpPr>
            <p:nvPr/>
          </p:nvSpPr>
          <p:spPr bwMode="auto">
            <a:xfrm>
              <a:off x="1620254" y="3544708"/>
              <a:ext cx="96687" cy="80174"/>
            </a:xfrm>
            <a:prstGeom prst="ellipse">
              <a:avLst/>
            </a:prstGeom>
            <a:solidFill>
              <a:srgbClr val="1A476F"/>
            </a:solidFill>
            <a:ln w="7">
              <a:solidFill>
                <a:srgbClr val="1A476F"/>
              </a:solidFill>
              <a:round/>
              <a:headEnd/>
              <a:tailEnd/>
            </a:ln>
          </p:spPr>
          <p:txBody>
            <a:bodyPr/>
            <a:lstStyle/>
            <a:p>
              <a:endParaRPr lang="en-US" sz="1600" dirty="0"/>
            </a:p>
          </p:txBody>
        </p:sp>
        <p:sp>
          <p:nvSpPr>
            <p:cNvPr id="12336" name="Rectangle 65"/>
            <p:cNvSpPr>
              <a:spLocks noChangeArrowheads="1"/>
            </p:cNvSpPr>
            <p:nvPr/>
          </p:nvSpPr>
          <p:spPr bwMode="auto">
            <a:xfrm>
              <a:off x="1758377" y="3502264"/>
              <a:ext cx="493729"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UK</a:t>
              </a:r>
              <a:endParaRPr lang="en-US" sz="1600" dirty="0"/>
            </a:p>
          </p:txBody>
        </p:sp>
        <p:sp>
          <p:nvSpPr>
            <p:cNvPr id="12337" name="Oval 66"/>
            <p:cNvSpPr>
              <a:spLocks noChangeArrowheads="1"/>
            </p:cNvSpPr>
            <p:nvPr/>
          </p:nvSpPr>
          <p:spPr bwMode="auto">
            <a:xfrm>
              <a:off x="1111964" y="1911619"/>
              <a:ext cx="88398" cy="80174"/>
            </a:xfrm>
            <a:prstGeom prst="ellipse">
              <a:avLst/>
            </a:prstGeom>
            <a:solidFill>
              <a:srgbClr val="1A476F"/>
            </a:solidFill>
            <a:ln w="7">
              <a:solidFill>
                <a:srgbClr val="1A476F"/>
              </a:solidFill>
              <a:round/>
              <a:headEnd/>
              <a:tailEnd/>
            </a:ln>
          </p:spPr>
          <p:txBody>
            <a:bodyPr/>
            <a:lstStyle/>
            <a:p>
              <a:endParaRPr lang="en-US" sz="1600" dirty="0"/>
            </a:p>
          </p:txBody>
        </p:sp>
        <p:sp>
          <p:nvSpPr>
            <p:cNvPr id="12338" name="Rectangle 67"/>
            <p:cNvSpPr>
              <a:spLocks noChangeArrowheads="1"/>
            </p:cNvSpPr>
            <p:nvPr/>
          </p:nvSpPr>
          <p:spPr bwMode="auto">
            <a:xfrm>
              <a:off x="1255611" y="1869173"/>
              <a:ext cx="493729" cy="365736"/>
            </a:xfrm>
            <a:prstGeom prst="rect">
              <a:avLst/>
            </a:prstGeom>
            <a:noFill/>
            <a:ln w="9525">
              <a:noFill/>
              <a:miter lim="800000"/>
              <a:headEnd/>
              <a:tailEnd/>
            </a:ln>
          </p:spPr>
          <p:txBody>
            <a:bodyPr wrap="none" lIns="0" tIns="0" rIns="0" bIns="0">
              <a:spAutoFit/>
            </a:bodyPr>
            <a:lstStyle/>
            <a:p>
              <a:r>
                <a:rPr lang="en-US" sz="1600" dirty="0">
                  <a:solidFill>
                    <a:srgbClr val="1A476F"/>
                  </a:solidFill>
                </a:rPr>
                <a:t>US</a:t>
              </a:r>
              <a:endParaRPr lang="en-US" sz="1600" dirty="0"/>
            </a:p>
          </p:txBody>
        </p:sp>
        <p:sp>
          <p:nvSpPr>
            <p:cNvPr id="12339" name="Freeform 68"/>
            <p:cNvSpPr>
              <a:spLocks/>
            </p:cNvSpPr>
            <p:nvPr/>
          </p:nvSpPr>
          <p:spPr bwMode="auto">
            <a:xfrm>
              <a:off x="1158927" y="3254668"/>
              <a:ext cx="6585673" cy="1700166"/>
            </a:xfrm>
            <a:custGeom>
              <a:avLst/>
              <a:gdLst>
                <a:gd name="T0" fmla="*/ 0 w 1242"/>
                <a:gd name="T1" fmla="*/ 0 h 376"/>
                <a:gd name="T2" fmla="*/ 2147483647 w 1242"/>
                <a:gd name="T3" fmla="*/ 2147483647 h 376"/>
                <a:gd name="T4" fmla="*/ 2147483647 w 1242"/>
                <a:gd name="T5" fmla="*/ 2147483647 h 376"/>
                <a:gd name="T6" fmla="*/ 0 60000 65536"/>
                <a:gd name="T7" fmla="*/ 0 60000 65536"/>
                <a:gd name="T8" fmla="*/ 0 60000 65536"/>
              </a:gdLst>
              <a:ahLst/>
              <a:cxnLst>
                <a:cxn ang="T6">
                  <a:pos x="T0" y="T1"/>
                </a:cxn>
                <a:cxn ang="T7">
                  <a:pos x="T2" y="T3"/>
                </a:cxn>
                <a:cxn ang="T8">
                  <a:pos x="T4" y="T5"/>
                </a:cxn>
              </a:cxnLst>
              <a:rect l="0" t="0" r="r" b="b"/>
              <a:pathLst>
                <a:path w="1242" h="376">
                  <a:moveTo>
                    <a:pt x="0" y="0"/>
                  </a:moveTo>
                  <a:lnTo>
                    <a:pt x="621" y="188"/>
                  </a:lnTo>
                  <a:lnTo>
                    <a:pt x="1242" y="376"/>
                  </a:lnTo>
                </a:path>
              </a:pathLst>
            </a:custGeom>
            <a:noFill/>
            <a:ln w="7">
              <a:solidFill>
                <a:srgbClr val="90353B"/>
              </a:solidFill>
              <a:prstDash val="solid"/>
              <a:round/>
              <a:headEnd/>
              <a:tailEnd/>
            </a:ln>
          </p:spPr>
          <p:txBody>
            <a:bodyPr/>
            <a:lstStyle/>
            <a:p>
              <a:endParaRPr lang="en-GB" dirty="0"/>
            </a:p>
          </p:txBody>
        </p:sp>
        <p:sp>
          <p:nvSpPr>
            <p:cNvPr id="12340" name="Line 69"/>
            <p:cNvSpPr>
              <a:spLocks noChangeShapeType="1"/>
            </p:cNvSpPr>
            <p:nvPr/>
          </p:nvSpPr>
          <p:spPr bwMode="auto">
            <a:xfrm flipV="1">
              <a:off x="1020804" y="1745564"/>
              <a:ext cx="0" cy="3716253"/>
            </a:xfrm>
            <a:prstGeom prst="line">
              <a:avLst/>
            </a:prstGeom>
            <a:noFill/>
            <a:ln w="4">
              <a:solidFill>
                <a:srgbClr val="000000"/>
              </a:solidFill>
              <a:round/>
              <a:headEnd/>
              <a:tailEnd/>
            </a:ln>
          </p:spPr>
          <p:txBody>
            <a:bodyPr/>
            <a:lstStyle/>
            <a:p>
              <a:endParaRPr lang="en-GB" dirty="0"/>
            </a:p>
          </p:txBody>
        </p:sp>
        <p:sp>
          <p:nvSpPr>
            <p:cNvPr id="12341" name="Line 70"/>
            <p:cNvSpPr>
              <a:spLocks noChangeShapeType="1"/>
            </p:cNvSpPr>
            <p:nvPr/>
          </p:nvSpPr>
          <p:spPr bwMode="auto">
            <a:xfrm flipH="1">
              <a:off x="929642" y="5115181"/>
              <a:ext cx="91162" cy="0"/>
            </a:xfrm>
            <a:prstGeom prst="line">
              <a:avLst/>
            </a:prstGeom>
            <a:noFill/>
            <a:ln w="4">
              <a:solidFill>
                <a:srgbClr val="000000"/>
              </a:solidFill>
              <a:round/>
              <a:headEnd/>
              <a:tailEnd/>
            </a:ln>
          </p:spPr>
          <p:txBody>
            <a:bodyPr/>
            <a:lstStyle/>
            <a:p>
              <a:endParaRPr lang="en-GB" dirty="0"/>
            </a:p>
          </p:txBody>
        </p:sp>
        <p:sp>
          <p:nvSpPr>
            <p:cNvPr id="12342" name="Rectangle 71"/>
            <p:cNvSpPr>
              <a:spLocks noChangeArrowheads="1"/>
            </p:cNvSpPr>
            <p:nvPr/>
          </p:nvSpPr>
          <p:spPr bwMode="auto">
            <a:xfrm rot="-5400000">
              <a:off x="583748" y="4836107"/>
              <a:ext cx="423836" cy="428455"/>
            </a:xfrm>
            <a:prstGeom prst="rect">
              <a:avLst/>
            </a:prstGeom>
            <a:noFill/>
            <a:ln w="9525">
              <a:noFill/>
              <a:miter lim="800000"/>
              <a:headEnd/>
              <a:tailEnd/>
            </a:ln>
          </p:spPr>
          <p:txBody>
            <a:bodyPr wrap="none" lIns="0" tIns="0" rIns="0" bIns="0">
              <a:spAutoFit/>
            </a:bodyPr>
            <a:lstStyle/>
            <a:p>
              <a:r>
                <a:rPr lang="en-US" sz="1600" dirty="0">
                  <a:solidFill>
                    <a:srgbClr val="000000"/>
                  </a:solidFill>
                </a:rPr>
                <a:t>2.6</a:t>
              </a:r>
              <a:endParaRPr lang="en-US" sz="1600" dirty="0"/>
            </a:p>
          </p:txBody>
        </p:sp>
        <p:sp>
          <p:nvSpPr>
            <p:cNvPr id="12343" name="Line 72"/>
            <p:cNvSpPr>
              <a:spLocks noChangeShapeType="1"/>
            </p:cNvSpPr>
            <p:nvPr/>
          </p:nvSpPr>
          <p:spPr bwMode="auto">
            <a:xfrm flipH="1">
              <a:off x="929642" y="4105928"/>
              <a:ext cx="91162" cy="0"/>
            </a:xfrm>
            <a:prstGeom prst="line">
              <a:avLst/>
            </a:prstGeom>
            <a:noFill/>
            <a:ln w="4">
              <a:solidFill>
                <a:srgbClr val="000000"/>
              </a:solidFill>
              <a:round/>
              <a:headEnd/>
              <a:tailEnd/>
            </a:ln>
          </p:spPr>
          <p:txBody>
            <a:bodyPr/>
            <a:lstStyle/>
            <a:p>
              <a:endParaRPr lang="en-GB" dirty="0"/>
            </a:p>
          </p:txBody>
        </p:sp>
        <p:sp>
          <p:nvSpPr>
            <p:cNvPr id="12344" name="Rectangle 73"/>
            <p:cNvSpPr>
              <a:spLocks noChangeArrowheads="1"/>
            </p:cNvSpPr>
            <p:nvPr/>
          </p:nvSpPr>
          <p:spPr bwMode="auto">
            <a:xfrm rot="-5400000">
              <a:off x="583748" y="3829214"/>
              <a:ext cx="423836" cy="428455"/>
            </a:xfrm>
            <a:prstGeom prst="rect">
              <a:avLst/>
            </a:prstGeom>
            <a:noFill/>
            <a:ln w="9525">
              <a:noFill/>
              <a:miter lim="800000"/>
              <a:headEnd/>
              <a:tailEnd/>
            </a:ln>
          </p:spPr>
          <p:txBody>
            <a:bodyPr wrap="none" lIns="0" tIns="0" rIns="0" bIns="0">
              <a:spAutoFit/>
            </a:bodyPr>
            <a:lstStyle/>
            <a:p>
              <a:r>
                <a:rPr lang="en-US" sz="1600" dirty="0">
                  <a:solidFill>
                    <a:srgbClr val="000000"/>
                  </a:solidFill>
                </a:rPr>
                <a:t>2.8</a:t>
              </a:r>
              <a:endParaRPr lang="en-US" sz="1600" dirty="0"/>
            </a:p>
          </p:txBody>
        </p:sp>
        <p:sp>
          <p:nvSpPr>
            <p:cNvPr id="12345" name="Line 74"/>
            <p:cNvSpPr>
              <a:spLocks noChangeShapeType="1"/>
            </p:cNvSpPr>
            <p:nvPr/>
          </p:nvSpPr>
          <p:spPr bwMode="auto">
            <a:xfrm flipH="1">
              <a:off x="929642" y="3099034"/>
              <a:ext cx="91162" cy="0"/>
            </a:xfrm>
            <a:prstGeom prst="line">
              <a:avLst/>
            </a:prstGeom>
            <a:noFill/>
            <a:ln w="4">
              <a:solidFill>
                <a:srgbClr val="000000"/>
              </a:solidFill>
              <a:round/>
              <a:headEnd/>
              <a:tailEnd/>
            </a:ln>
          </p:spPr>
          <p:txBody>
            <a:bodyPr/>
            <a:lstStyle/>
            <a:p>
              <a:endParaRPr lang="en-GB" dirty="0"/>
            </a:p>
          </p:txBody>
        </p:sp>
        <p:sp>
          <p:nvSpPr>
            <p:cNvPr id="12346" name="Rectangle 75"/>
            <p:cNvSpPr>
              <a:spLocks noChangeArrowheads="1"/>
            </p:cNvSpPr>
            <p:nvPr/>
          </p:nvSpPr>
          <p:spPr bwMode="auto">
            <a:xfrm rot="-5400000">
              <a:off x="712516" y="2831751"/>
              <a:ext cx="169059" cy="428455"/>
            </a:xfrm>
            <a:prstGeom prst="rect">
              <a:avLst/>
            </a:prstGeom>
            <a:noFill/>
            <a:ln w="9525">
              <a:noFill/>
              <a:miter lim="800000"/>
              <a:headEnd/>
              <a:tailEnd/>
            </a:ln>
          </p:spPr>
          <p:txBody>
            <a:bodyPr wrap="none" lIns="0" tIns="0" rIns="0" bIns="0">
              <a:spAutoFit/>
            </a:bodyPr>
            <a:lstStyle/>
            <a:p>
              <a:r>
                <a:rPr lang="en-US" sz="1600" dirty="0">
                  <a:solidFill>
                    <a:srgbClr val="000000"/>
                  </a:solidFill>
                </a:rPr>
                <a:t>3</a:t>
              </a:r>
              <a:endParaRPr lang="en-US" sz="1600" dirty="0"/>
            </a:p>
          </p:txBody>
        </p:sp>
        <p:sp>
          <p:nvSpPr>
            <p:cNvPr id="12347" name="Line 76"/>
            <p:cNvSpPr>
              <a:spLocks noChangeShapeType="1"/>
            </p:cNvSpPr>
            <p:nvPr/>
          </p:nvSpPr>
          <p:spPr bwMode="auto">
            <a:xfrm flipH="1">
              <a:off x="929642" y="2089782"/>
              <a:ext cx="91162" cy="0"/>
            </a:xfrm>
            <a:prstGeom prst="line">
              <a:avLst/>
            </a:prstGeom>
            <a:noFill/>
            <a:ln w="4">
              <a:solidFill>
                <a:srgbClr val="000000"/>
              </a:solidFill>
              <a:round/>
              <a:headEnd/>
              <a:tailEnd/>
            </a:ln>
          </p:spPr>
          <p:txBody>
            <a:bodyPr/>
            <a:lstStyle/>
            <a:p>
              <a:endParaRPr lang="en-GB" dirty="0"/>
            </a:p>
          </p:txBody>
        </p:sp>
        <p:sp>
          <p:nvSpPr>
            <p:cNvPr id="12348" name="Rectangle 77"/>
            <p:cNvSpPr>
              <a:spLocks noChangeArrowheads="1"/>
            </p:cNvSpPr>
            <p:nvPr/>
          </p:nvSpPr>
          <p:spPr bwMode="auto">
            <a:xfrm rot="-5400000">
              <a:off x="583748" y="1813067"/>
              <a:ext cx="423836" cy="428455"/>
            </a:xfrm>
            <a:prstGeom prst="rect">
              <a:avLst/>
            </a:prstGeom>
            <a:noFill/>
            <a:ln w="9525">
              <a:noFill/>
              <a:miter lim="800000"/>
              <a:headEnd/>
              <a:tailEnd/>
            </a:ln>
          </p:spPr>
          <p:txBody>
            <a:bodyPr wrap="none" lIns="0" tIns="0" rIns="0" bIns="0">
              <a:spAutoFit/>
            </a:bodyPr>
            <a:lstStyle/>
            <a:p>
              <a:r>
                <a:rPr lang="en-US" sz="1600" dirty="0">
                  <a:solidFill>
                    <a:srgbClr val="000000"/>
                  </a:solidFill>
                </a:rPr>
                <a:t>3.2</a:t>
              </a:r>
              <a:endParaRPr lang="en-US" sz="1600" dirty="0"/>
            </a:p>
          </p:txBody>
        </p:sp>
        <p:sp>
          <p:nvSpPr>
            <p:cNvPr id="12349" name="Line 80"/>
            <p:cNvSpPr>
              <a:spLocks noChangeShapeType="1"/>
            </p:cNvSpPr>
            <p:nvPr/>
          </p:nvSpPr>
          <p:spPr bwMode="auto">
            <a:xfrm>
              <a:off x="1020804" y="5461817"/>
              <a:ext cx="7881262" cy="0"/>
            </a:xfrm>
            <a:prstGeom prst="line">
              <a:avLst/>
            </a:prstGeom>
            <a:noFill/>
            <a:ln w="4">
              <a:solidFill>
                <a:srgbClr val="000000"/>
              </a:solidFill>
              <a:round/>
              <a:headEnd/>
              <a:tailEnd/>
            </a:ln>
          </p:spPr>
          <p:txBody>
            <a:bodyPr/>
            <a:lstStyle/>
            <a:p>
              <a:endParaRPr lang="en-GB" dirty="0"/>
            </a:p>
          </p:txBody>
        </p:sp>
        <p:sp>
          <p:nvSpPr>
            <p:cNvPr id="12350" name="Line 81"/>
            <p:cNvSpPr>
              <a:spLocks noChangeShapeType="1"/>
            </p:cNvSpPr>
            <p:nvPr/>
          </p:nvSpPr>
          <p:spPr bwMode="auto">
            <a:xfrm>
              <a:off x="1158927" y="5461817"/>
              <a:ext cx="0" cy="77817"/>
            </a:xfrm>
            <a:prstGeom prst="line">
              <a:avLst/>
            </a:prstGeom>
            <a:noFill/>
            <a:ln w="4">
              <a:solidFill>
                <a:srgbClr val="000000"/>
              </a:solidFill>
              <a:round/>
              <a:headEnd/>
              <a:tailEnd/>
            </a:ln>
          </p:spPr>
          <p:txBody>
            <a:bodyPr/>
            <a:lstStyle/>
            <a:p>
              <a:endParaRPr lang="en-GB" dirty="0"/>
            </a:p>
          </p:txBody>
        </p:sp>
        <p:sp>
          <p:nvSpPr>
            <p:cNvPr id="12351" name="Rectangle 82"/>
            <p:cNvSpPr>
              <a:spLocks noChangeArrowheads="1"/>
            </p:cNvSpPr>
            <p:nvPr/>
          </p:nvSpPr>
          <p:spPr bwMode="auto">
            <a:xfrm>
              <a:off x="1100914" y="5575004"/>
              <a:ext cx="198050"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0</a:t>
              </a:r>
              <a:endParaRPr lang="en-US" sz="1600" dirty="0"/>
            </a:p>
          </p:txBody>
        </p:sp>
        <p:sp>
          <p:nvSpPr>
            <p:cNvPr id="12352" name="Line 83"/>
            <p:cNvSpPr>
              <a:spLocks noChangeShapeType="1"/>
            </p:cNvSpPr>
            <p:nvPr/>
          </p:nvSpPr>
          <p:spPr bwMode="auto">
            <a:xfrm>
              <a:off x="2426889" y="5461817"/>
              <a:ext cx="0" cy="77817"/>
            </a:xfrm>
            <a:prstGeom prst="line">
              <a:avLst/>
            </a:prstGeom>
            <a:noFill/>
            <a:ln w="4">
              <a:solidFill>
                <a:srgbClr val="000000"/>
              </a:solidFill>
              <a:round/>
              <a:headEnd/>
              <a:tailEnd/>
            </a:ln>
          </p:spPr>
          <p:txBody>
            <a:bodyPr/>
            <a:lstStyle/>
            <a:p>
              <a:endParaRPr lang="en-GB" dirty="0"/>
            </a:p>
          </p:txBody>
        </p:sp>
        <p:sp>
          <p:nvSpPr>
            <p:cNvPr id="12353" name="Rectangle 84"/>
            <p:cNvSpPr>
              <a:spLocks noChangeArrowheads="1"/>
            </p:cNvSpPr>
            <p:nvPr/>
          </p:nvSpPr>
          <p:spPr bwMode="auto">
            <a:xfrm>
              <a:off x="2305341"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10</a:t>
              </a:r>
              <a:endParaRPr lang="en-US" sz="1600" dirty="0"/>
            </a:p>
          </p:txBody>
        </p:sp>
        <p:sp>
          <p:nvSpPr>
            <p:cNvPr id="12354" name="Line 85"/>
            <p:cNvSpPr>
              <a:spLocks noChangeShapeType="1"/>
            </p:cNvSpPr>
            <p:nvPr/>
          </p:nvSpPr>
          <p:spPr bwMode="auto">
            <a:xfrm>
              <a:off x="3694853" y="5461817"/>
              <a:ext cx="0" cy="77817"/>
            </a:xfrm>
            <a:prstGeom prst="line">
              <a:avLst/>
            </a:prstGeom>
            <a:noFill/>
            <a:ln w="4">
              <a:solidFill>
                <a:srgbClr val="000000"/>
              </a:solidFill>
              <a:round/>
              <a:headEnd/>
              <a:tailEnd/>
            </a:ln>
          </p:spPr>
          <p:txBody>
            <a:bodyPr/>
            <a:lstStyle/>
            <a:p>
              <a:endParaRPr lang="en-GB" dirty="0"/>
            </a:p>
          </p:txBody>
        </p:sp>
        <p:sp>
          <p:nvSpPr>
            <p:cNvPr id="12355" name="Rectangle 86"/>
            <p:cNvSpPr>
              <a:spLocks noChangeArrowheads="1"/>
            </p:cNvSpPr>
            <p:nvPr/>
          </p:nvSpPr>
          <p:spPr bwMode="auto">
            <a:xfrm>
              <a:off x="3570541"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20</a:t>
              </a:r>
              <a:endParaRPr lang="en-US" sz="1600" dirty="0"/>
            </a:p>
          </p:txBody>
        </p:sp>
        <p:sp>
          <p:nvSpPr>
            <p:cNvPr id="12356" name="Line 87"/>
            <p:cNvSpPr>
              <a:spLocks noChangeShapeType="1"/>
            </p:cNvSpPr>
            <p:nvPr/>
          </p:nvSpPr>
          <p:spPr bwMode="auto">
            <a:xfrm>
              <a:off x="4960053" y="5461817"/>
              <a:ext cx="0" cy="77817"/>
            </a:xfrm>
            <a:prstGeom prst="line">
              <a:avLst/>
            </a:prstGeom>
            <a:noFill/>
            <a:ln w="4">
              <a:solidFill>
                <a:srgbClr val="000000"/>
              </a:solidFill>
              <a:round/>
              <a:headEnd/>
              <a:tailEnd/>
            </a:ln>
          </p:spPr>
          <p:txBody>
            <a:bodyPr/>
            <a:lstStyle/>
            <a:p>
              <a:endParaRPr lang="en-GB" dirty="0"/>
            </a:p>
          </p:txBody>
        </p:sp>
        <p:sp>
          <p:nvSpPr>
            <p:cNvPr id="12357" name="Rectangle 88"/>
            <p:cNvSpPr>
              <a:spLocks noChangeArrowheads="1"/>
            </p:cNvSpPr>
            <p:nvPr/>
          </p:nvSpPr>
          <p:spPr bwMode="auto">
            <a:xfrm>
              <a:off x="4838506"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30</a:t>
              </a:r>
              <a:endParaRPr lang="en-US" sz="1600" dirty="0"/>
            </a:p>
          </p:txBody>
        </p:sp>
        <p:sp>
          <p:nvSpPr>
            <p:cNvPr id="12358" name="Line 89"/>
            <p:cNvSpPr>
              <a:spLocks noChangeShapeType="1"/>
            </p:cNvSpPr>
            <p:nvPr/>
          </p:nvSpPr>
          <p:spPr bwMode="auto">
            <a:xfrm>
              <a:off x="6228016" y="5461817"/>
              <a:ext cx="0" cy="77817"/>
            </a:xfrm>
            <a:prstGeom prst="line">
              <a:avLst/>
            </a:prstGeom>
            <a:noFill/>
            <a:ln w="4">
              <a:solidFill>
                <a:srgbClr val="000000"/>
              </a:solidFill>
              <a:round/>
              <a:headEnd/>
              <a:tailEnd/>
            </a:ln>
          </p:spPr>
          <p:txBody>
            <a:bodyPr/>
            <a:lstStyle/>
            <a:p>
              <a:endParaRPr lang="en-GB" dirty="0"/>
            </a:p>
          </p:txBody>
        </p:sp>
        <p:sp>
          <p:nvSpPr>
            <p:cNvPr id="12359" name="Rectangle 90"/>
            <p:cNvSpPr>
              <a:spLocks noChangeArrowheads="1"/>
            </p:cNvSpPr>
            <p:nvPr/>
          </p:nvSpPr>
          <p:spPr bwMode="auto">
            <a:xfrm>
              <a:off x="6106468"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40</a:t>
              </a:r>
              <a:endParaRPr lang="en-US" sz="1600" dirty="0"/>
            </a:p>
          </p:txBody>
        </p:sp>
        <p:sp>
          <p:nvSpPr>
            <p:cNvPr id="12360" name="Line 91"/>
            <p:cNvSpPr>
              <a:spLocks noChangeShapeType="1"/>
            </p:cNvSpPr>
            <p:nvPr/>
          </p:nvSpPr>
          <p:spPr bwMode="auto">
            <a:xfrm>
              <a:off x="7495980" y="5461817"/>
              <a:ext cx="0" cy="77817"/>
            </a:xfrm>
            <a:prstGeom prst="line">
              <a:avLst/>
            </a:prstGeom>
            <a:noFill/>
            <a:ln w="4">
              <a:solidFill>
                <a:srgbClr val="000000"/>
              </a:solidFill>
              <a:round/>
              <a:headEnd/>
              <a:tailEnd/>
            </a:ln>
          </p:spPr>
          <p:txBody>
            <a:bodyPr/>
            <a:lstStyle/>
            <a:p>
              <a:endParaRPr lang="en-GB" dirty="0"/>
            </a:p>
          </p:txBody>
        </p:sp>
        <p:sp>
          <p:nvSpPr>
            <p:cNvPr id="12361" name="Rectangle 92"/>
            <p:cNvSpPr>
              <a:spLocks noChangeArrowheads="1"/>
            </p:cNvSpPr>
            <p:nvPr/>
          </p:nvSpPr>
          <p:spPr bwMode="auto">
            <a:xfrm>
              <a:off x="7374432"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50</a:t>
              </a:r>
              <a:endParaRPr lang="en-US" sz="1600" dirty="0"/>
            </a:p>
          </p:txBody>
        </p:sp>
        <p:sp>
          <p:nvSpPr>
            <p:cNvPr id="12362" name="Line 93"/>
            <p:cNvSpPr>
              <a:spLocks noChangeShapeType="1"/>
            </p:cNvSpPr>
            <p:nvPr/>
          </p:nvSpPr>
          <p:spPr bwMode="auto">
            <a:xfrm>
              <a:off x="8763942" y="5461817"/>
              <a:ext cx="0" cy="77817"/>
            </a:xfrm>
            <a:prstGeom prst="line">
              <a:avLst/>
            </a:prstGeom>
            <a:noFill/>
            <a:ln w="4">
              <a:solidFill>
                <a:srgbClr val="000000"/>
              </a:solidFill>
              <a:round/>
              <a:headEnd/>
              <a:tailEnd/>
            </a:ln>
          </p:spPr>
          <p:txBody>
            <a:bodyPr/>
            <a:lstStyle/>
            <a:p>
              <a:endParaRPr lang="en-GB" dirty="0"/>
            </a:p>
          </p:txBody>
        </p:sp>
        <p:sp>
          <p:nvSpPr>
            <p:cNvPr id="12363" name="Rectangle 94"/>
            <p:cNvSpPr>
              <a:spLocks noChangeArrowheads="1"/>
            </p:cNvSpPr>
            <p:nvPr/>
          </p:nvSpPr>
          <p:spPr bwMode="auto">
            <a:xfrm>
              <a:off x="8642394" y="5575004"/>
              <a:ext cx="396098" cy="365736"/>
            </a:xfrm>
            <a:prstGeom prst="rect">
              <a:avLst/>
            </a:prstGeom>
            <a:noFill/>
            <a:ln w="9525">
              <a:noFill/>
              <a:miter lim="800000"/>
              <a:headEnd/>
              <a:tailEnd/>
            </a:ln>
          </p:spPr>
          <p:txBody>
            <a:bodyPr wrap="none" lIns="0" tIns="0" rIns="0" bIns="0">
              <a:spAutoFit/>
            </a:bodyPr>
            <a:lstStyle/>
            <a:p>
              <a:r>
                <a:rPr lang="en-US" sz="1600" dirty="0">
                  <a:solidFill>
                    <a:srgbClr val="000000"/>
                  </a:solidFill>
                </a:rPr>
                <a:t>60</a:t>
              </a:r>
              <a:endParaRPr lang="en-US" sz="1600" dirty="0"/>
            </a:p>
          </p:txBody>
        </p:sp>
        <p:sp>
          <p:nvSpPr>
            <p:cNvPr id="12364" name="Rectangle 95"/>
            <p:cNvSpPr>
              <a:spLocks noChangeArrowheads="1"/>
            </p:cNvSpPr>
            <p:nvPr/>
          </p:nvSpPr>
          <p:spPr bwMode="auto">
            <a:xfrm>
              <a:off x="1006351" y="5820765"/>
              <a:ext cx="7989300" cy="308576"/>
            </a:xfrm>
            <a:prstGeom prst="rect">
              <a:avLst/>
            </a:prstGeom>
            <a:noFill/>
            <a:ln w="9525">
              <a:noFill/>
              <a:miter lim="800000"/>
              <a:headEnd/>
              <a:tailEnd/>
            </a:ln>
          </p:spPr>
          <p:txBody>
            <a:bodyPr wrap="square" lIns="0" tIns="0" rIns="0" bIns="0">
              <a:spAutoFit/>
            </a:bodyPr>
            <a:lstStyle/>
            <a:p>
              <a:r>
                <a:rPr lang="en-US" dirty="0">
                  <a:solidFill>
                    <a:srgbClr val="000000"/>
                  </a:solidFill>
                </a:rPr>
                <a:t>World Bank Rigidity of employment index (0-100)</a:t>
              </a:r>
              <a:endParaRPr lang="en-US" dirty="0"/>
            </a:p>
          </p:txBody>
        </p:sp>
        <p:sp>
          <p:nvSpPr>
            <p:cNvPr id="12365" name="Rectangle 95"/>
            <p:cNvSpPr>
              <a:spLocks noChangeArrowheads="1"/>
            </p:cNvSpPr>
            <p:nvPr/>
          </p:nvSpPr>
          <p:spPr bwMode="auto">
            <a:xfrm rot="16200000">
              <a:off x="-1564147" y="3277772"/>
              <a:ext cx="3759260" cy="750172"/>
            </a:xfrm>
            <a:prstGeom prst="rect">
              <a:avLst/>
            </a:prstGeom>
            <a:noFill/>
            <a:ln w="9525">
              <a:noFill/>
              <a:miter lim="800000"/>
              <a:headEnd/>
              <a:tailEnd/>
            </a:ln>
          </p:spPr>
          <p:txBody>
            <a:bodyPr wrap="square" lIns="0" tIns="0" rIns="0" bIns="0">
              <a:spAutoFit/>
            </a:bodyPr>
            <a:lstStyle/>
            <a:p>
              <a:pPr algn="ctr"/>
              <a:r>
                <a:rPr lang="en-US" dirty="0">
                  <a:solidFill>
                    <a:srgbClr val="000000"/>
                  </a:solidFill>
                </a:rPr>
                <a:t>Incentives Management (management sample)</a:t>
              </a:r>
              <a:endParaRPr lang="en-US" dirty="0"/>
            </a:p>
          </p:txBody>
        </p:sp>
      </p:grpSp>
    </p:spTree>
    <p:extLst>
      <p:ext uri="{BB962C8B-B14F-4D97-AF65-F5344CB8AC3E}">
        <p14:creationId xmlns:p14="http://schemas.microsoft.com/office/powerpoint/2010/main" xmlns="" val="23696379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54995" y="1132114"/>
            <a:ext cx="6759141" cy="49466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(8), target balance: </a:t>
            </a:r>
            <a:r>
              <a:rPr lang="en-US" u="sng" dirty="0" smtClean="0"/>
              <a:t>developed countries, hospitals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40</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Hospitals, Canada, France, Germany, Italy, Sweden, UK, US, 1183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2.73</a:t>
            </a:r>
            <a:endParaRPr lang="en-US" sz="2400" b="0" dirty="0"/>
          </a:p>
        </p:txBody>
      </p:sp>
    </p:spTree>
    <p:custDataLst>
      <p:tags r:id="rId1"/>
    </p:custDataLst>
    <p:extLst>
      <p:ext uri="{BB962C8B-B14F-4D97-AF65-F5344CB8AC3E}">
        <p14:creationId xmlns="" xmlns:p14="http://schemas.microsoft.com/office/powerpoint/2010/main" val="10669798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1453" y="1088571"/>
            <a:ext cx="6818638" cy="49901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(8), target balance: </a:t>
            </a:r>
            <a:r>
              <a:rPr lang="en-US" u="sng" dirty="0" smtClean="0"/>
              <a:t>developed countries, schools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41</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Schools in Canada, Germany, Sweden, UK, US</a:t>
            </a:r>
            <a:br>
              <a:rPr lang="en-US" sz="2400" b="0" dirty="0" smtClean="0"/>
            </a:br>
            <a:r>
              <a:rPr lang="en-US" sz="2400" b="0" dirty="0" smtClean="0"/>
              <a:t>777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2.70</a:t>
            </a:r>
            <a:endParaRPr lang="en-US" sz="2400" b="0" dirty="0"/>
          </a:p>
        </p:txBody>
      </p:sp>
    </p:spTree>
    <p:custDataLst>
      <p:tags r:id="rId1"/>
    </p:custDataLst>
    <p:extLst>
      <p:ext uri="{BB962C8B-B14F-4D97-AF65-F5344CB8AC3E}">
        <p14:creationId xmlns="" xmlns:p14="http://schemas.microsoft.com/office/powerpoint/2010/main" val="8049140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0578" name="Group 2"/>
          <p:cNvGraphicFramePr>
            <a:graphicFrameLocks noGrp="1"/>
          </p:cNvGraphicFramePr>
          <p:nvPr>
            <p:ph/>
            <p:extLst>
              <p:ext uri="{D42A27DB-BD31-4B8C-83A1-F6EECF244321}">
                <p14:modId xmlns="" xmlns:p14="http://schemas.microsoft.com/office/powerpoint/2010/main" val="4036948806"/>
              </p:ext>
            </p:extLst>
          </p:nvPr>
        </p:nvGraphicFramePr>
        <p:xfrm>
          <a:off x="47625" y="985393"/>
          <a:ext cx="8990013" cy="3603625"/>
        </p:xfrm>
        <a:graphic>
          <a:graphicData uri="http://schemas.openxmlformats.org/drawingml/2006/table">
            <a:tbl>
              <a:tblPr/>
              <a:tblGrid>
                <a:gridCol w="1039813"/>
                <a:gridCol w="2174875"/>
                <a:gridCol w="2493962"/>
                <a:gridCol w="3281363"/>
              </a:tblGrid>
              <a:tr h="3603625">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(1): </a:t>
                      </a:r>
                      <a:r>
                        <a:rPr kumimoji="0" lang="en-US" sz="2400" b="0" i="0" u="none" strike="noStrike" cap="none" normalizeH="0" baseline="0" dirty="0" smtClean="0">
                          <a:ln>
                            <a:noFill/>
                          </a:ln>
                          <a:solidFill>
                            <a:schemeClr val="tx1"/>
                          </a:solidFill>
                          <a:effectLst/>
                          <a:latin typeface="Arial" charset="0"/>
                        </a:rPr>
                        <a:t>Goals are based purely on accounting figures (with no clear connection to shareholder value).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(3): Corporate goals are based on shareholder value but are not clearly communicated down to individuals</a:t>
                      </a: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(5): </a:t>
                      </a:r>
                      <a:r>
                        <a:rPr kumimoji="0" lang="en-US" sz="2400" b="0" i="0" u="none" strike="noStrike" cap="none" normalizeH="0" baseline="0" dirty="0" smtClean="0">
                          <a:ln>
                            <a:noFill/>
                          </a:ln>
                          <a:solidFill>
                            <a:schemeClr val="tx1"/>
                          </a:solidFill>
                          <a:effectLst/>
                          <a:latin typeface="Arial" charset="0"/>
                        </a:rPr>
                        <a:t>Corporate goals focus on shareholder value. They increase in specificity as they cascade through business units ultimately defining individual performance expectations.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225" name="Text Box 11"/>
          <p:cNvSpPr txBox="1">
            <a:spLocks noChangeArrowheads="1"/>
          </p:cNvSpPr>
          <p:nvPr/>
        </p:nvSpPr>
        <p:spPr bwMode="auto">
          <a:xfrm>
            <a:off x="42863" y="17463"/>
            <a:ext cx="9302750" cy="523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sz="2800" dirty="0"/>
              <a:t>(9)  Target interconnection </a:t>
            </a:r>
            <a:endParaRPr lang="en-GB" sz="2800" dirty="0"/>
          </a:p>
        </p:txBody>
      </p:sp>
    </p:spTree>
    <p:custDataLst>
      <p:tags r:id="rId1"/>
    </p:custDataLst>
    <p:extLst>
      <p:ext uri="{BB962C8B-B14F-4D97-AF65-F5344CB8AC3E}">
        <p14:creationId xmlns="" xmlns:p14="http://schemas.microsoft.com/office/powerpoint/2010/main" val="372588949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PChart"/>
          <p:cNvGraphicFramePr>
            <a:graphicFrameLocks noChangeAspect="1"/>
          </p:cNvGraphicFramePr>
          <p:nvPr>
            <p:extLst>
              <p:ext uri="{D42A27DB-BD31-4B8C-83A1-F6EECF244321}">
                <p14:modId xmlns="" xmlns:p14="http://schemas.microsoft.com/office/powerpoint/2010/main" val="824623288"/>
              </p:ext>
            </p:extLst>
          </p:nvPr>
        </p:nvGraphicFramePr>
        <p:xfrm>
          <a:off x="1770742" y="2578752"/>
          <a:ext cx="5791201" cy="4351819"/>
        </p:xfrm>
        <a:graphic>
          <a:graphicData uri="http://schemas.openxmlformats.org/presentationml/2006/ole">
            <p:oleObj spid="_x0000_s3188" name="Chart" r:id="rId6" imgW="4572000" imgH="5143500" progId="MSGraph.Chart.8">
              <p:embed followColorScheme="full"/>
            </p:oleObj>
          </a:graphicData>
        </a:graphic>
      </p:graphicFrame>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(9) Target interconnection</a:t>
            </a:r>
            <a:endParaRPr lang="en-US" sz="2800" b="1" dirty="0"/>
          </a:p>
        </p:txBody>
      </p:sp>
      <p:sp>
        <p:nvSpPr>
          <p:cNvPr id="3" name="TPAnswers"/>
          <p:cNvSpPr>
            <a:spLocks noGrp="1"/>
          </p:cNvSpPr>
          <p:nvPr>
            <p:ph type="body" idx="4294967295"/>
            <p:custDataLst>
              <p:tags r:id="rId3"/>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graphicFrame>
        <p:nvGraphicFramePr>
          <p:cNvPr id="12" name="Group 2"/>
          <p:cNvGraphicFramePr>
            <a:graphicFrameLocks/>
          </p:cNvGraphicFramePr>
          <p:nvPr>
            <p:extLst>
              <p:ext uri="{D42A27DB-BD31-4B8C-83A1-F6EECF244321}">
                <p14:modId xmlns="" xmlns:p14="http://schemas.microsoft.com/office/powerpoint/2010/main" val="1165672834"/>
              </p:ext>
            </p:extLst>
          </p:nvPr>
        </p:nvGraphicFramePr>
        <p:xfrm>
          <a:off x="47624" y="462896"/>
          <a:ext cx="9096375" cy="2834622"/>
        </p:xfrm>
        <a:graphic>
          <a:graphicData uri="http://schemas.openxmlformats.org/drawingml/2006/table">
            <a:tbl>
              <a:tblPr/>
              <a:tblGrid>
                <a:gridCol w="3377747"/>
                <a:gridCol w="2598058"/>
                <a:gridCol w="3120570"/>
              </a:tblGrid>
              <a:tr h="2309333">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Goals are based purely on accounting figures (with no clear connection to shareholder value).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(3): Corporate goals are based on shareholder value but are not clearly communicated down to individuals</a:t>
                      </a: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(5): </a:t>
                      </a:r>
                      <a:r>
                        <a:rPr kumimoji="0" lang="en-US" sz="2000" b="0" i="0" u="none" strike="noStrike" cap="none" normalizeH="0" baseline="0" dirty="0" smtClean="0">
                          <a:ln>
                            <a:noFill/>
                          </a:ln>
                          <a:solidFill>
                            <a:schemeClr val="tx1"/>
                          </a:solidFill>
                          <a:effectLst/>
                          <a:latin typeface="Arial" charset="0"/>
                        </a:rPr>
                        <a:t>Corporate goals focus on shareholder value. They increase in specificity as they cascade through business units ultimately defining individual performance expectations.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4"/>
            <p:extLst>
              <p:ext uri="{DAA4B4D4-6D71-4841-9C94-3DE7FCFB9230}">
                <p14:media xmlns="" xmlns:p14="http://schemas.microsoft.com/office/powerpoint/2010/main" r:embed="rId7"/>
              </p:ext>
            </p:extLst>
          </p:nvPr>
        </p:nvPicPr>
        <p:blipFill>
          <a:blip r:embed="rId8" cstate="print"/>
          <a:stretch>
            <a:fillRect/>
          </a:stretch>
        </p:blipFill>
        <p:spPr>
          <a:xfrm>
            <a:off x="-609600" y="3922486"/>
            <a:ext cx="609600" cy="609600"/>
          </a:xfrm>
          <a:prstGeom prst="rect">
            <a:avLst/>
          </a:prstGeom>
        </p:spPr>
      </p:pic>
    </p:spTree>
    <p:custDataLst>
      <p:tags r:id="rId2"/>
    </p:custDataLst>
    <p:extLst>
      <p:ext uri="{BB962C8B-B14F-4D97-AF65-F5344CB8AC3E}">
        <p14:creationId xmlns="" xmlns:p14="http://schemas.microsoft.com/office/powerpoint/2010/main" val="22405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30766" y="1119862"/>
            <a:ext cx="6775883" cy="4958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Target interconnection (9):</a:t>
            </a:r>
            <a:br>
              <a:rPr lang="en-US" dirty="0" smtClean="0"/>
            </a:b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44</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9813 observations</a:t>
            </a:r>
            <a:endParaRPr lang="en-US" sz="2400" b="0" dirty="0"/>
          </a:p>
        </p:txBody>
      </p:sp>
      <p:sp>
        <p:nvSpPr>
          <p:cNvPr id="10" name="Title 1"/>
          <p:cNvSpPr txBox="1">
            <a:spLocks/>
          </p:cNvSpPr>
          <p:nvPr/>
        </p:nvSpPr>
        <p:spPr>
          <a:xfrm>
            <a:off x="5827486" y="1119862"/>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3.01</a:t>
            </a:r>
            <a:endParaRPr lang="en-US" sz="2400" b="0" dirty="0"/>
          </a:p>
        </p:txBody>
      </p:sp>
    </p:spTree>
    <p:custDataLst>
      <p:tags r:id="rId1"/>
    </p:custDataLst>
    <p:extLst>
      <p:ext uri="{BB962C8B-B14F-4D97-AF65-F5344CB8AC3E}">
        <p14:creationId xmlns="" xmlns:p14="http://schemas.microsoft.com/office/powerpoint/2010/main" val="23508013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2626" name="Group 2"/>
          <p:cNvGraphicFramePr>
            <a:graphicFrameLocks noGrp="1"/>
          </p:cNvGraphicFramePr>
          <p:nvPr>
            <p:ph/>
            <p:extLst>
              <p:ext uri="{D42A27DB-BD31-4B8C-83A1-F6EECF244321}">
                <p14:modId xmlns="" xmlns:p14="http://schemas.microsoft.com/office/powerpoint/2010/main" val="3652705021"/>
              </p:ext>
            </p:extLst>
          </p:nvPr>
        </p:nvGraphicFramePr>
        <p:xfrm>
          <a:off x="47625" y="941851"/>
          <a:ext cx="9018588" cy="3613150"/>
        </p:xfrm>
        <a:graphic>
          <a:graphicData uri="http://schemas.openxmlformats.org/drawingml/2006/table">
            <a:tbl>
              <a:tblPr/>
              <a:tblGrid>
                <a:gridCol w="1001713"/>
                <a:gridCol w="2252662"/>
                <a:gridCol w="2925763"/>
                <a:gridCol w="2838450"/>
              </a:tblGrid>
              <a:tr h="3613150">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(1): </a:t>
                      </a:r>
                      <a:r>
                        <a:rPr kumimoji="0" lang="en-US" sz="2400" b="0" i="0" u="none" strike="noStrike" cap="none" normalizeH="0" baseline="0" dirty="0" smtClean="0">
                          <a:ln>
                            <a:noFill/>
                          </a:ln>
                          <a:solidFill>
                            <a:schemeClr val="tx1"/>
                          </a:solidFill>
                          <a:effectLst/>
                          <a:latin typeface="Arial" charset="0"/>
                        </a:rPr>
                        <a:t>Top management's main focus is on short term targets .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(3): </a:t>
                      </a:r>
                      <a:r>
                        <a:rPr kumimoji="0" lang="en-US" sz="2400" b="0" i="0" u="none" strike="noStrike" cap="none" normalizeH="0" baseline="0" dirty="0" smtClean="0">
                          <a:ln>
                            <a:noFill/>
                          </a:ln>
                          <a:solidFill>
                            <a:schemeClr val="tx1"/>
                          </a:solidFill>
                          <a:effectLst/>
                          <a:latin typeface="Arial" charset="0"/>
                        </a:rPr>
                        <a:t>There are short and long-term goals for all levels of the organization. As they are set independently, they are not necessarily linked to each other</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(5): </a:t>
                      </a:r>
                      <a:r>
                        <a:rPr kumimoji="0" lang="en-US" sz="2400" b="0" i="0" u="none" strike="noStrike" cap="none" normalizeH="0" baseline="0" dirty="0" smtClean="0">
                          <a:ln>
                            <a:noFill/>
                          </a:ln>
                          <a:solidFill>
                            <a:schemeClr val="tx1"/>
                          </a:solidFill>
                          <a:effectLst/>
                          <a:latin typeface="Arial" charset="0"/>
                        </a:rPr>
                        <a:t>Long  term goals are translated into specific short term targets so that short term targets become a "staircase" to reach long term goals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249" name="Text Box 11"/>
          <p:cNvSpPr txBox="1">
            <a:spLocks noChangeArrowheads="1"/>
          </p:cNvSpPr>
          <p:nvPr/>
        </p:nvSpPr>
        <p:spPr bwMode="auto">
          <a:xfrm>
            <a:off x="42863" y="17463"/>
            <a:ext cx="9302750" cy="523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sz="2800" dirty="0"/>
              <a:t>(10) Target time horizon </a:t>
            </a:r>
            <a:endParaRPr lang="en-GB" sz="2800" dirty="0"/>
          </a:p>
        </p:txBody>
      </p:sp>
    </p:spTree>
    <p:custDataLst>
      <p:tags r:id="rId1"/>
    </p:custDataLst>
    <p:extLst>
      <p:ext uri="{BB962C8B-B14F-4D97-AF65-F5344CB8AC3E}">
        <p14:creationId xmlns="" xmlns:p14="http://schemas.microsoft.com/office/powerpoint/2010/main" val="4246894373"/>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PChart"/>
          <p:cNvGraphicFramePr>
            <a:graphicFrameLocks noChangeAspect="1"/>
          </p:cNvGraphicFramePr>
          <p:nvPr>
            <p:extLst>
              <p:ext uri="{D42A27DB-BD31-4B8C-83A1-F6EECF244321}">
                <p14:modId xmlns="" xmlns:p14="http://schemas.microsoft.com/office/powerpoint/2010/main" val="1923032694"/>
              </p:ext>
            </p:extLst>
          </p:nvPr>
        </p:nvGraphicFramePr>
        <p:xfrm>
          <a:off x="1770742" y="2569029"/>
          <a:ext cx="5966192" cy="4448625"/>
        </p:xfrm>
        <a:graphic>
          <a:graphicData uri="http://schemas.openxmlformats.org/presentationml/2006/ole">
            <p:oleObj spid="_x0000_s4206" name="Chart" r:id="rId6" imgW="4572000" imgH="5143500" progId="MSGraph.Chart.8">
              <p:embed followColorScheme="full"/>
            </p:oleObj>
          </a:graphicData>
        </a:graphic>
      </p:graphicFrame>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(10) Target time horizon</a:t>
            </a:r>
            <a:endParaRPr lang="en-US" sz="2800" b="1" dirty="0"/>
          </a:p>
        </p:txBody>
      </p:sp>
      <p:sp>
        <p:nvSpPr>
          <p:cNvPr id="3" name="TPAnswers"/>
          <p:cNvSpPr>
            <a:spLocks noGrp="1"/>
          </p:cNvSpPr>
          <p:nvPr>
            <p:ph type="body" idx="4294967295"/>
            <p:custDataLst>
              <p:tags r:id="rId3"/>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graphicFrame>
        <p:nvGraphicFramePr>
          <p:cNvPr id="12" name="Group 2"/>
          <p:cNvGraphicFramePr>
            <a:graphicFrameLocks/>
          </p:cNvGraphicFramePr>
          <p:nvPr>
            <p:extLst>
              <p:ext uri="{D42A27DB-BD31-4B8C-83A1-F6EECF244321}">
                <p14:modId xmlns="" xmlns:p14="http://schemas.microsoft.com/office/powerpoint/2010/main" val="2701134997"/>
              </p:ext>
            </p:extLst>
          </p:nvPr>
        </p:nvGraphicFramePr>
        <p:xfrm>
          <a:off x="47624" y="462896"/>
          <a:ext cx="9096375" cy="2338361"/>
        </p:xfrm>
        <a:graphic>
          <a:graphicData uri="http://schemas.openxmlformats.org/drawingml/2006/table">
            <a:tbl>
              <a:tblPr/>
              <a:tblGrid>
                <a:gridCol w="2332719"/>
                <a:gridCol w="3149600"/>
                <a:gridCol w="3614056"/>
              </a:tblGrid>
              <a:tr h="2338361">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Top management's main focus is on short term targets .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(3): </a:t>
                      </a:r>
                      <a:r>
                        <a:rPr kumimoji="0" lang="en-US" sz="2000" b="0" i="0" u="none" strike="noStrike" cap="none" normalizeH="0" baseline="0" dirty="0" smtClean="0">
                          <a:ln>
                            <a:noFill/>
                          </a:ln>
                          <a:solidFill>
                            <a:schemeClr val="tx1"/>
                          </a:solidFill>
                          <a:effectLst/>
                          <a:latin typeface="Arial" charset="0"/>
                        </a:rPr>
                        <a:t>There are short and long-term goals for all levels of the organization. As they are set independently, they are not necessarily linked to each other</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(5): </a:t>
                      </a:r>
                      <a:r>
                        <a:rPr kumimoji="0" lang="en-US" sz="2000" b="0" i="0" u="none" strike="noStrike" cap="none" normalizeH="0" baseline="0" dirty="0" smtClean="0">
                          <a:ln>
                            <a:noFill/>
                          </a:ln>
                          <a:solidFill>
                            <a:schemeClr val="tx1"/>
                          </a:solidFill>
                          <a:effectLst/>
                          <a:latin typeface="Arial" charset="0"/>
                        </a:rPr>
                        <a:t>Long  term goals are translated into specific short term targets so that short term targets become a "staircase" to reach long term goals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4"/>
            <p:extLst>
              <p:ext uri="{DAA4B4D4-6D71-4841-9C94-3DE7FCFB9230}">
                <p14:media xmlns="" xmlns:p14="http://schemas.microsoft.com/office/powerpoint/2010/main" r:embed="rId7"/>
              </p:ext>
            </p:extLst>
          </p:nvPr>
        </p:nvPicPr>
        <p:blipFill>
          <a:blip r:embed="rId8" cstate="print"/>
          <a:stretch>
            <a:fillRect/>
          </a:stretch>
        </p:blipFill>
        <p:spPr>
          <a:xfrm>
            <a:off x="-609600" y="3922486"/>
            <a:ext cx="609600" cy="609600"/>
          </a:xfrm>
          <a:prstGeom prst="rect">
            <a:avLst/>
          </a:prstGeom>
        </p:spPr>
      </p:pic>
    </p:spTree>
    <p:custDataLst>
      <p:tags r:id="rId2"/>
    </p:custDataLst>
    <p:extLst>
      <p:ext uri="{BB962C8B-B14F-4D97-AF65-F5344CB8AC3E}">
        <p14:creationId xmlns="" xmlns:p14="http://schemas.microsoft.com/office/powerpoint/2010/main" val="421206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71109" y="1119862"/>
            <a:ext cx="6775883" cy="4958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Target time horizon (10):</a:t>
            </a:r>
            <a:br>
              <a:rPr lang="en-US" dirty="0" smtClean="0"/>
            </a:b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47</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9814 observations</a:t>
            </a:r>
            <a:endParaRPr lang="en-US" sz="2400" b="0" dirty="0"/>
          </a:p>
        </p:txBody>
      </p:sp>
      <p:sp>
        <p:nvSpPr>
          <p:cNvPr id="10" name="Title 1"/>
          <p:cNvSpPr txBox="1">
            <a:spLocks/>
          </p:cNvSpPr>
          <p:nvPr/>
        </p:nvSpPr>
        <p:spPr>
          <a:xfrm>
            <a:off x="5827486" y="1119862"/>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2.99</a:t>
            </a:r>
            <a:endParaRPr lang="en-US" sz="2400" b="0" dirty="0"/>
          </a:p>
        </p:txBody>
      </p:sp>
    </p:spTree>
    <p:custDataLst>
      <p:tags r:id="rId1"/>
    </p:custDataLst>
    <p:extLst>
      <p:ext uri="{BB962C8B-B14F-4D97-AF65-F5344CB8AC3E}">
        <p14:creationId xmlns="" xmlns:p14="http://schemas.microsoft.com/office/powerpoint/2010/main" val="13147290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4674" name="Group 2"/>
          <p:cNvGraphicFramePr>
            <a:graphicFrameLocks noGrp="1"/>
          </p:cNvGraphicFramePr>
          <p:nvPr>
            <p:ph/>
            <p:extLst>
              <p:ext uri="{D42A27DB-BD31-4B8C-83A1-F6EECF244321}">
                <p14:modId xmlns="" xmlns:p14="http://schemas.microsoft.com/office/powerpoint/2010/main" val="2015428186"/>
              </p:ext>
            </p:extLst>
          </p:nvPr>
        </p:nvGraphicFramePr>
        <p:xfrm>
          <a:off x="47625" y="869281"/>
          <a:ext cx="9096375" cy="3760787"/>
        </p:xfrm>
        <a:graphic>
          <a:graphicData uri="http://schemas.openxmlformats.org/drawingml/2006/table">
            <a:tbl>
              <a:tblPr/>
              <a:tblGrid>
                <a:gridCol w="1058863"/>
                <a:gridCol w="2281237"/>
                <a:gridCol w="3311525"/>
                <a:gridCol w="2444750"/>
              </a:tblGrid>
              <a:tr h="3760787">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(1): </a:t>
                      </a:r>
                      <a:r>
                        <a:rPr kumimoji="0" lang="en-US" sz="2400" b="0" i="0" u="none" strike="noStrike" cap="none" normalizeH="0" baseline="0" dirty="0" smtClean="0">
                          <a:ln>
                            <a:noFill/>
                          </a:ln>
                          <a:solidFill>
                            <a:schemeClr val="tx1"/>
                          </a:solidFill>
                          <a:effectLst/>
                          <a:latin typeface="Arial" charset="0"/>
                        </a:rPr>
                        <a:t>Goals are either too easy or impossible to achieve; managers provide low estimates to ensure easy goals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(3): </a:t>
                      </a:r>
                      <a:r>
                        <a:rPr kumimoji="0" lang="en-US" sz="2400" b="0" i="0" u="none" strike="noStrike" cap="none" normalizeH="0" baseline="0" dirty="0" smtClean="0">
                          <a:ln>
                            <a:noFill/>
                          </a:ln>
                          <a:solidFill>
                            <a:schemeClr val="tx1"/>
                          </a:solidFill>
                          <a:effectLst/>
                          <a:latin typeface="Arial" charset="0"/>
                        </a:rPr>
                        <a:t>In most areas, top management pushes for aggressive goals based on solid economic rationale. There are a few "sacred cows" that are not held to the same rigorous standard</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(5): </a:t>
                      </a:r>
                      <a:r>
                        <a:rPr kumimoji="0" lang="en-US" sz="2400" b="0" i="0" u="none" strike="noStrike" cap="none" normalizeH="0" baseline="0" dirty="0" smtClean="0">
                          <a:ln>
                            <a:noFill/>
                          </a:ln>
                          <a:solidFill>
                            <a:schemeClr val="tx1"/>
                          </a:solidFill>
                          <a:effectLst/>
                          <a:latin typeface="Arial" charset="0"/>
                        </a:rPr>
                        <a:t>Goals are genuinely demanding for all divisions. They are grounded in solid, solid economic rationale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273" name="Text Box 11"/>
          <p:cNvSpPr txBox="1">
            <a:spLocks noChangeArrowheads="1"/>
          </p:cNvSpPr>
          <p:nvPr/>
        </p:nvSpPr>
        <p:spPr bwMode="auto">
          <a:xfrm>
            <a:off x="42863" y="17463"/>
            <a:ext cx="9302750" cy="523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sz="2800" dirty="0"/>
              <a:t>(11) Targets are stretching </a:t>
            </a:r>
            <a:endParaRPr lang="en-GB" sz="2800" dirty="0"/>
          </a:p>
        </p:txBody>
      </p:sp>
    </p:spTree>
    <p:custDataLst>
      <p:tags r:id="rId1"/>
    </p:custDataLst>
    <p:extLst>
      <p:ext uri="{BB962C8B-B14F-4D97-AF65-F5344CB8AC3E}">
        <p14:creationId xmlns="" xmlns:p14="http://schemas.microsoft.com/office/powerpoint/2010/main" val="98340162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PChart"/>
          <p:cNvGraphicFramePr>
            <a:graphicFrameLocks noChangeAspect="1"/>
          </p:cNvGraphicFramePr>
          <p:nvPr>
            <p:extLst>
              <p:ext uri="{D42A27DB-BD31-4B8C-83A1-F6EECF244321}">
                <p14:modId xmlns="" xmlns:p14="http://schemas.microsoft.com/office/powerpoint/2010/main" val="1269696999"/>
              </p:ext>
            </p:extLst>
          </p:nvPr>
        </p:nvGraphicFramePr>
        <p:xfrm>
          <a:off x="1770743" y="3309257"/>
          <a:ext cx="4992914" cy="3693883"/>
        </p:xfrm>
        <a:graphic>
          <a:graphicData uri="http://schemas.openxmlformats.org/presentationml/2006/ole">
            <p:oleObj spid="_x0000_s5230" name="Chart" r:id="rId6" imgW="4572000" imgH="5143500" progId="MSGraph.Chart.8">
              <p:embed followColorScheme="full"/>
            </p:oleObj>
          </a:graphicData>
        </a:graphic>
      </p:graphicFrame>
      <p:sp>
        <p:nvSpPr>
          <p:cNvPr id="7" name="TPQuestion"/>
          <p:cNvSpPr>
            <a:spLocks noGrp="1"/>
          </p:cNvSpPr>
          <p:nvPr>
            <p:ph type="title"/>
          </p:nvPr>
        </p:nvSpPr>
        <p:spPr>
          <a:xfrm>
            <a:off x="159657" y="-58053"/>
            <a:ext cx="8229600" cy="1143000"/>
          </a:xfrm>
          <a:prstGeom prst="rect">
            <a:avLst/>
          </a:prstGeom>
        </p:spPr>
        <p:txBody>
          <a:bodyPr/>
          <a:lstStyle/>
          <a:p>
            <a:pPr algn="l"/>
            <a:r>
              <a:rPr lang="en-US" dirty="0" smtClean="0"/>
              <a:t>(11</a:t>
            </a:r>
            <a:r>
              <a:rPr lang="en-US" sz="2800" b="1" dirty="0" smtClean="0"/>
              <a:t>) Targets are stretching</a:t>
            </a:r>
            <a:endParaRPr lang="en-US" sz="2800" b="1" dirty="0"/>
          </a:p>
        </p:txBody>
      </p:sp>
      <p:sp>
        <p:nvSpPr>
          <p:cNvPr id="3" name="TPAnswers"/>
          <p:cNvSpPr>
            <a:spLocks noGrp="1"/>
          </p:cNvSpPr>
          <p:nvPr>
            <p:ph type="body" idx="4294967295"/>
            <p:custDataLst>
              <p:tags r:id="rId3"/>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graphicFrame>
        <p:nvGraphicFramePr>
          <p:cNvPr id="12" name="Group 2"/>
          <p:cNvGraphicFramePr>
            <a:graphicFrameLocks/>
          </p:cNvGraphicFramePr>
          <p:nvPr>
            <p:extLst>
              <p:ext uri="{D42A27DB-BD31-4B8C-83A1-F6EECF244321}">
                <p14:modId xmlns="" xmlns:p14="http://schemas.microsoft.com/office/powerpoint/2010/main" val="2299583347"/>
              </p:ext>
            </p:extLst>
          </p:nvPr>
        </p:nvGraphicFramePr>
        <p:xfrm>
          <a:off x="47624" y="462896"/>
          <a:ext cx="9096375" cy="2773795"/>
        </p:xfrm>
        <a:graphic>
          <a:graphicData uri="http://schemas.openxmlformats.org/drawingml/2006/table">
            <a:tbl>
              <a:tblPr/>
              <a:tblGrid>
                <a:gridCol w="2608490"/>
                <a:gridCol w="3323772"/>
                <a:gridCol w="3164113"/>
              </a:tblGrid>
              <a:tr h="2773795">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Goals are either too easy or impossible to achieve; managers provide low estimates to ensure easy goals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(3): </a:t>
                      </a:r>
                      <a:r>
                        <a:rPr kumimoji="0" lang="en-US" sz="2000" b="0" i="0" u="none" strike="noStrike" cap="none" normalizeH="0" baseline="0" dirty="0" smtClean="0">
                          <a:ln>
                            <a:noFill/>
                          </a:ln>
                          <a:solidFill>
                            <a:schemeClr val="tx1"/>
                          </a:solidFill>
                          <a:effectLst/>
                          <a:latin typeface="Arial" charset="0"/>
                        </a:rPr>
                        <a:t>In most areas, top management pushes for aggressive goals based on solid economic rationale. There are a few "sacred cows" that are not held to the same rigorous standard</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(5): </a:t>
                      </a:r>
                      <a:r>
                        <a:rPr kumimoji="0" lang="en-US" sz="2000" b="0" i="0" u="none" strike="noStrike" cap="none" normalizeH="0" baseline="0" dirty="0" smtClean="0">
                          <a:ln>
                            <a:noFill/>
                          </a:ln>
                          <a:solidFill>
                            <a:schemeClr val="tx1"/>
                          </a:solidFill>
                          <a:effectLst/>
                          <a:latin typeface="Arial" charset="0"/>
                        </a:rPr>
                        <a:t>Goals are genuinely demanding for all divisions. They are grounded in solid, solid economic rationale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4"/>
            <p:extLst>
              <p:ext uri="{DAA4B4D4-6D71-4841-9C94-3DE7FCFB9230}">
                <p14:media xmlns="" xmlns:p14="http://schemas.microsoft.com/office/powerpoint/2010/main" r:embed="rId7"/>
              </p:ext>
            </p:extLst>
          </p:nvPr>
        </p:nvPicPr>
        <p:blipFill>
          <a:blip r:embed="rId8" cstate="print"/>
          <a:stretch>
            <a:fillRect/>
          </a:stretch>
        </p:blipFill>
        <p:spPr>
          <a:xfrm>
            <a:off x="-609600" y="3922486"/>
            <a:ext cx="609600" cy="609600"/>
          </a:xfrm>
          <a:prstGeom prst="rect">
            <a:avLst/>
          </a:prstGeom>
        </p:spPr>
      </p:pic>
    </p:spTree>
    <p:custDataLst>
      <p:tags r:id="rId2"/>
    </p:custDataLst>
    <p:extLst>
      <p:ext uri="{BB962C8B-B14F-4D97-AF65-F5344CB8AC3E}">
        <p14:creationId xmlns="" xmlns:p14="http://schemas.microsoft.com/office/powerpoint/2010/main" val="25685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33350" y="158750"/>
            <a:ext cx="9144000" cy="830890"/>
          </a:xfrm>
          <a:prstGeom prst="rect">
            <a:avLst/>
          </a:prstGeom>
          <a:noFill/>
          <a:ln w="9525">
            <a:noFill/>
            <a:miter lim="800000"/>
            <a:headEnd/>
            <a:tailEnd/>
          </a:ln>
        </p:spPr>
        <p:txBody>
          <a:bodyPr lIns="0" tIns="45667" rIns="91334" bIns="45667">
            <a:spAutoFit/>
          </a:bodyPr>
          <a:lstStyle/>
          <a:p>
            <a:pPr defTabSz="912813">
              <a:spcBef>
                <a:spcPct val="50000"/>
              </a:spcBef>
            </a:pPr>
            <a:r>
              <a:rPr lang="en-GB" b="1" baseline="0" dirty="0" smtClean="0"/>
              <a:t>SUMMARY OF SOME DETERMINANTS OF MANAGEMENT (&amp; PRODUCTIVITY)</a:t>
            </a:r>
            <a:endParaRPr lang="en-GB" b="1" baseline="0" dirty="0"/>
          </a:p>
        </p:txBody>
      </p:sp>
      <p:sp>
        <p:nvSpPr>
          <p:cNvPr id="44035" name="Text Box 3"/>
          <p:cNvSpPr txBox="1">
            <a:spLocks noChangeArrowheads="1"/>
          </p:cNvSpPr>
          <p:nvPr/>
        </p:nvSpPr>
        <p:spPr bwMode="auto">
          <a:xfrm>
            <a:off x="133350" y="1756117"/>
            <a:ext cx="9010650" cy="3693212"/>
          </a:xfrm>
          <a:prstGeom prst="rect">
            <a:avLst/>
          </a:prstGeom>
          <a:noFill/>
          <a:ln w="9525">
            <a:noFill/>
            <a:miter lim="800000"/>
            <a:headEnd/>
            <a:tailEnd/>
          </a:ln>
        </p:spPr>
        <p:txBody>
          <a:bodyPr lIns="0" tIns="45667" rIns="91334" bIns="45667">
            <a:spAutoFit/>
          </a:bodyPr>
          <a:lstStyle/>
          <a:p>
            <a:pPr marL="457200" indent="-457200" defTabSz="912813" eaLnBrk="0" hangingPunct="0">
              <a:spcBef>
                <a:spcPct val="25000"/>
              </a:spcBef>
              <a:buFontTx/>
              <a:buChar char="•"/>
            </a:pPr>
            <a:r>
              <a:rPr lang="en-GB" baseline="0" dirty="0" smtClean="0"/>
              <a:t>Product market competition </a:t>
            </a:r>
          </a:p>
          <a:p>
            <a:pPr marL="457200" indent="-457200" defTabSz="912813" eaLnBrk="0" hangingPunct="0">
              <a:spcBef>
                <a:spcPct val="25000"/>
              </a:spcBef>
              <a:buFontTx/>
              <a:buChar char="•"/>
            </a:pPr>
            <a:r>
              <a:rPr lang="en-GB" baseline="0" dirty="0" smtClean="0"/>
              <a:t>Meritocratic CEO selection</a:t>
            </a:r>
          </a:p>
          <a:p>
            <a:pPr marL="457200" indent="-457200" defTabSz="912813" eaLnBrk="0" hangingPunct="0">
              <a:spcBef>
                <a:spcPct val="25000"/>
              </a:spcBef>
              <a:buFontTx/>
              <a:buChar char="•"/>
            </a:pPr>
            <a:r>
              <a:rPr lang="en-GB" baseline="0" dirty="0" smtClean="0"/>
              <a:t>Human Capital</a:t>
            </a:r>
          </a:p>
          <a:p>
            <a:pPr marL="457200" indent="-457200" defTabSz="912813" eaLnBrk="0" hangingPunct="0">
              <a:spcBef>
                <a:spcPct val="25000"/>
              </a:spcBef>
              <a:buFontTx/>
              <a:buChar char="•"/>
            </a:pPr>
            <a:r>
              <a:rPr lang="en-GB" dirty="0" smtClean="0"/>
              <a:t>Ownership</a:t>
            </a:r>
          </a:p>
          <a:p>
            <a:pPr marL="914400" lvl="1" indent="-457200" defTabSz="912813">
              <a:spcBef>
                <a:spcPct val="25000"/>
              </a:spcBef>
              <a:buFont typeface="Arial" pitchFamily="34" charset="0"/>
              <a:buChar char="–"/>
            </a:pPr>
            <a:r>
              <a:rPr lang="en-GB" dirty="0" smtClean="0"/>
              <a:t>public sector</a:t>
            </a:r>
          </a:p>
          <a:p>
            <a:pPr marL="914400" lvl="1" indent="-457200" defTabSz="912813">
              <a:spcBef>
                <a:spcPct val="25000"/>
              </a:spcBef>
              <a:buFont typeface="Arial" pitchFamily="34" charset="0"/>
              <a:buChar char="–"/>
            </a:pPr>
            <a:r>
              <a:rPr lang="en-GB" dirty="0" smtClean="0"/>
              <a:t>Multinationals</a:t>
            </a:r>
          </a:p>
          <a:p>
            <a:pPr marL="914400" lvl="1" indent="-457200" defTabSz="912813">
              <a:spcBef>
                <a:spcPct val="25000"/>
              </a:spcBef>
              <a:buFont typeface="Arial" pitchFamily="34" charset="0"/>
              <a:buChar char="–"/>
            </a:pPr>
            <a:r>
              <a:rPr lang="en-GB" dirty="0" smtClean="0"/>
              <a:t>private equity</a:t>
            </a:r>
          </a:p>
          <a:p>
            <a:pPr lvl="1" indent="-457200" defTabSz="912813">
              <a:spcBef>
                <a:spcPct val="25000"/>
              </a:spcBef>
              <a:buFontTx/>
              <a:buChar char="•"/>
            </a:pPr>
            <a:r>
              <a:rPr lang="en-GB" dirty="0" smtClean="0"/>
              <a:t>Labor market regulations</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24366" y="1119862"/>
            <a:ext cx="6775881" cy="49588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Targets are stretching (11):</a:t>
            </a:r>
            <a:br>
              <a:rPr lang="en-US" dirty="0" smtClean="0"/>
            </a:b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50</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9819 observations</a:t>
            </a:r>
            <a:endParaRPr lang="en-US" sz="2400" b="0" dirty="0"/>
          </a:p>
        </p:txBody>
      </p:sp>
      <p:sp>
        <p:nvSpPr>
          <p:cNvPr id="10" name="Title 1"/>
          <p:cNvSpPr txBox="1">
            <a:spLocks/>
          </p:cNvSpPr>
          <p:nvPr/>
        </p:nvSpPr>
        <p:spPr>
          <a:xfrm>
            <a:off x="5827486" y="1119862"/>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3.00</a:t>
            </a:r>
            <a:endParaRPr lang="en-US" sz="2400" b="0" dirty="0"/>
          </a:p>
        </p:txBody>
      </p:sp>
    </p:spTree>
    <p:custDataLst>
      <p:tags r:id="rId1"/>
    </p:custDataLst>
    <p:extLst>
      <p:ext uri="{BB962C8B-B14F-4D97-AF65-F5344CB8AC3E}">
        <p14:creationId xmlns="" xmlns:p14="http://schemas.microsoft.com/office/powerpoint/2010/main" val="39404337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22" name="Group 2"/>
          <p:cNvGraphicFramePr>
            <a:graphicFrameLocks noGrp="1"/>
          </p:cNvGraphicFramePr>
          <p:nvPr>
            <p:ph/>
            <p:extLst>
              <p:ext uri="{D42A27DB-BD31-4B8C-83A1-F6EECF244321}">
                <p14:modId xmlns="" xmlns:p14="http://schemas.microsoft.com/office/powerpoint/2010/main" val="3860138894"/>
              </p:ext>
            </p:extLst>
          </p:nvPr>
        </p:nvGraphicFramePr>
        <p:xfrm>
          <a:off x="47625" y="941851"/>
          <a:ext cx="9096375" cy="3902075"/>
        </p:xfrm>
        <a:graphic>
          <a:graphicData uri="http://schemas.openxmlformats.org/drawingml/2006/table">
            <a:tbl>
              <a:tblPr/>
              <a:tblGrid>
                <a:gridCol w="992188"/>
                <a:gridCol w="2511425"/>
                <a:gridCol w="2570162"/>
                <a:gridCol w="3022600"/>
              </a:tblGrid>
              <a:tr h="3902075">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(1): </a:t>
                      </a:r>
                      <a:r>
                        <a:rPr kumimoji="0" lang="en-US" sz="2400" b="0" i="0" u="none" strike="noStrike" cap="none" normalizeH="0" baseline="0" dirty="0" smtClean="0">
                          <a:ln>
                            <a:noFill/>
                          </a:ln>
                          <a:solidFill>
                            <a:schemeClr val="tx1"/>
                          </a:solidFill>
                          <a:effectLst/>
                          <a:latin typeface="Arial" charset="0"/>
                        </a:rPr>
                        <a:t>Performance measures are complex and not clearly understood. Individual performance is not made public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(3): </a:t>
                      </a:r>
                      <a:r>
                        <a:rPr kumimoji="0" lang="en-US" sz="2400" b="0" i="0" u="none" strike="noStrike" cap="none" normalizeH="0" baseline="0" dirty="0" smtClean="0">
                          <a:ln>
                            <a:noFill/>
                          </a:ln>
                          <a:solidFill>
                            <a:schemeClr val="tx1"/>
                          </a:solidFill>
                          <a:effectLst/>
                          <a:latin typeface="Arial" charset="0"/>
                        </a:rPr>
                        <a:t>Performance measures are well defined and communicated; performance is public in all levels but comparisons are discouraged </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(5): </a:t>
                      </a:r>
                      <a:r>
                        <a:rPr kumimoji="0" lang="en-US" sz="2400" b="0" i="0" u="none" strike="noStrike" cap="none" normalizeH="0" baseline="0" dirty="0" smtClean="0">
                          <a:ln>
                            <a:noFill/>
                          </a:ln>
                          <a:solidFill>
                            <a:schemeClr val="tx1"/>
                          </a:solidFill>
                          <a:effectLst/>
                          <a:latin typeface="Arial" charset="0"/>
                        </a:rPr>
                        <a:t>Performance measures are well defined, strongly communicated and reinforced at all reviews;  performance and rankings are made public to induce competition</a:t>
                      </a:r>
                      <a:endParaRPr kumimoji="0" lang="en-GB" sz="24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2297" name="Text Box 11"/>
          <p:cNvSpPr txBox="1">
            <a:spLocks noChangeArrowheads="1"/>
          </p:cNvSpPr>
          <p:nvPr/>
        </p:nvSpPr>
        <p:spPr bwMode="auto">
          <a:xfrm>
            <a:off x="42863" y="17463"/>
            <a:ext cx="9302750" cy="523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sz="2800" dirty="0"/>
              <a:t>(12) Performance clarity </a:t>
            </a:r>
            <a:endParaRPr lang="en-GB" sz="2800" dirty="0"/>
          </a:p>
        </p:txBody>
      </p:sp>
    </p:spTree>
    <p:custDataLst>
      <p:tags r:id="rId1"/>
    </p:custDataLst>
    <p:extLst>
      <p:ext uri="{BB962C8B-B14F-4D97-AF65-F5344CB8AC3E}">
        <p14:creationId xmlns="" xmlns:p14="http://schemas.microsoft.com/office/powerpoint/2010/main" val="2241032496"/>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PChart"/>
          <p:cNvGraphicFramePr>
            <a:graphicFrameLocks noChangeAspect="1"/>
          </p:cNvGraphicFramePr>
          <p:nvPr>
            <p:extLst>
              <p:ext uri="{D42A27DB-BD31-4B8C-83A1-F6EECF244321}">
                <p14:modId xmlns="" xmlns:p14="http://schemas.microsoft.com/office/powerpoint/2010/main" val="3299333675"/>
              </p:ext>
            </p:extLst>
          </p:nvPr>
        </p:nvGraphicFramePr>
        <p:xfrm>
          <a:off x="1770742" y="2743201"/>
          <a:ext cx="5758037" cy="4259940"/>
        </p:xfrm>
        <a:graphic>
          <a:graphicData uri="http://schemas.openxmlformats.org/presentationml/2006/ole">
            <p:oleObj spid="_x0000_s6254" name="Chart" r:id="rId6" imgW="4572000" imgH="5143500" progId="MSGraph.Chart.8">
              <p:embed followColorScheme="full"/>
            </p:oleObj>
          </a:graphicData>
        </a:graphic>
      </p:graphicFrame>
      <p:sp>
        <p:nvSpPr>
          <p:cNvPr id="7" name="TPQuestion"/>
          <p:cNvSpPr>
            <a:spLocks noGrp="1"/>
          </p:cNvSpPr>
          <p:nvPr>
            <p:ph type="title"/>
          </p:nvPr>
        </p:nvSpPr>
        <p:spPr>
          <a:xfrm>
            <a:off x="159657" y="-58053"/>
            <a:ext cx="8229600" cy="1143000"/>
          </a:xfrm>
          <a:prstGeom prst="rect">
            <a:avLst/>
          </a:prstGeom>
        </p:spPr>
        <p:txBody>
          <a:bodyPr/>
          <a:lstStyle/>
          <a:p>
            <a:pPr algn="l"/>
            <a:r>
              <a:rPr lang="en-US" sz="2800" b="1" dirty="0" smtClean="0"/>
              <a:t>(12) Performance clarity</a:t>
            </a:r>
            <a:endParaRPr lang="en-US" sz="2800" b="1" dirty="0"/>
          </a:p>
        </p:txBody>
      </p:sp>
      <p:sp>
        <p:nvSpPr>
          <p:cNvPr id="3" name="TPAnswers"/>
          <p:cNvSpPr>
            <a:spLocks noGrp="1"/>
          </p:cNvSpPr>
          <p:nvPr>
            <p:ph type="body" idx="4294967295"/>
            <p:custDataLst>
              <p:tags r:id="rId3"/>
            </p:custDataLst>
          </p:nvPr>
        </p:nvSpPr>
        <p:spPr>
          <a:xfrm>
            <a:off x="-950686" y="845469"/>
            <a:ext cx="4869543" cy="4525963"/>
          </a:xfrm>
          <a:prstGeom prst="rect">
            <a:avLst/>
          </a:prstGeom>
        </p:spPr>
        <p:txBody>
          <a:bodyPr>
            <a:noAutofit/>
          </a:bodyPr>
          <a:lstStyle/>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smtClean="0"/>
              <a:t> </a:t>
            </a:r>
          </a:p>
          <a:p>
            <a:pPr marL="514350" indent="-514350">
              <a:spcAft>
                <a:spcPts val="0"/>
              </a:spcAft>
              <a:buAutoNum type="arabicPeriod"/>
            </a:pPr>
            <a:r>
              <a:rPr lang="en-US" sz="2200" dirty="0"/>
              <a:t> </a:t>
            </a:r>
          </a:p>
        </p:txBody>
      </p:sp>
      <p:graphicFrame>
        <p:nvGraphicFramePr>
          <p:cNvPr id="12" name="Group 2"/>
          <p:cNvGraphicFramePr>
            <a:graphicFrameLocks/>
          </p:cNvGraphicFramePr>
          <p:nvPr>
            <p:extLst>
              <p:ext uri="{D42A27DB-BD31-4B8C-83A1-F6EECF244321}">
                <p14:modId xmlns="" xmlns:p14="http://schemas.microsoft.com/office/powerpoint/2010/main" val="3523474160"/>
              </p:ext>
            </p:extLst>
          </p:nvPr>
        </p:nvGraphicFramePr>
        <p:xfrm>
          <a:off x="47624" y="462897"/>
          <a:ext cx="9096375" cy="2585104"/>
        </p:xfrm>
        <a:graphic>
          <a:graphicData uri="http://schemas.openxmlformats.org/drawingml/2006/table">
            <a:tbl>
              <a:tblPr/>
              <a:tblGrid>
                <a:gridCol w="2869747"/>
                <a:gridCol w="2757715"/>
                <a:gridCol w="3468913"/>
              </a:tblGrid>
              <a:tr h="2585104">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Performance measures are complex and not clearly understood. Individual performance is not made public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(3): </a:t>
                      </a:r>
                      <a:r>
                        <a:rPr kumimoji="0" lang="en-US" sz="2000" b="0" i="0" u="none" strike="noStrike" cap="none" normalizeH="0" baseline="0" dirty="0" smtClean="0">
                          <a:ln>
                            <a:noFill/>
                          </a:ln>
                          <a:solidFill>
                            <a:schemeClr val="tx1"/>
                          </a:solidFill>
                          <a:effectLst/>
                          <a:latin typeface="Arial" charset="0"/>
                        </a:rPr>
                        <a:t>Performance measures are well defined and communicated; performance is public in all levels but comparisons are discouraged </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(5): </a:t>
                      </a:r>
                      <a:r>
                        <a:rPr kumimoji="0" lang="en-US" sz="2000" b="0" i="0" u="none" strike="noStrike" cap="none" normalizeH="0" baseline="0" dirty="0" smtClean="0">
                          <a:ln>
                            <a:noFill/>
                          </a:ln>
                          <a:solidFill>
                            <a:schemeClr val="tx1"/>
                          </a:solidFill>
                          <a:effectLst/>
                          <a:latin typeface="Arial" charset="0"/>
                        </a:rPr>
                        <a:t>Performance measures are well defined, strongly communicated and reinforced at all reviews;  performance and rankings are made public to induce competition</a:t>
                      </a:r>
                      <a:endParaRPr kumimoji="0" lang="en-GB" sz="2000" b="0" i="0" u="none" strike="noStrike" cap="none" normalizeH="0" baseline="0" dirty="0" smtClean="0">
                        <a:ln>
                          <a:noFill/>
                        </a:ln>
                        <a:solidFill>
                          <a:schemeClr val="tx1"/>
                        </a:solidFill>
                        <a:effectLst/>
                        <a:latin typeface="Arial"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1" name="snd_drum62_free-loops.com.mp3">
            <a:hlinkClick r:id="" action="ppaction://media"/>
          </p:cNvPr>
          <p:cNvPicPr>
            <a:picLocks noChangeAspect="1"/>
          </p:cNvPicPr>
          <p:nvPr>
            <a:audioFile r:link="rId4"/>
            <p:extLst>
              <p:ext uri="{DAA4B4D4-6D71-4841-9C94-3DE7FCFB9230}">
                <p14:media xmlns="" xmlns:p14="http://schemas.microsoft.com/office/powerpoint/2010/main" r:embed="rId7"/>
              </p:ext>
            </p:extLst>
          </p:nvPr>
        </p:nvPicPr>
        <p:blipFill>
          <a:blip r:embed="rId8" cstate="print"/>
          <a:stretch>
            <a:fillRect/>
          </a:stretch>
        </p:blipFill>
        <p:spPr>
          <a:xfrm>
            <a:off x="-609600" y="3922486"/>
            <a:ext cx="609600" cy="609600"/>
          </a:xfrm>
          <a:prstGeom prst="rect">
            <a:avLst/>
          </a:prstGeom>
        </p:spPr>
      </p:pic>
    </p:spTree>
    <p:custDataLst>
      <p:tags r:id="rId2"/>
    </p:custDataLst>
    <p:extLst>
      <p:ext uri="{BB962C8B-B14F-4D97-AF65-F5344CB8AC3E}">
        <p14:creationId xmlns="" xmlns:p14="http://schemas.microsoft.com/office/powerpoint/2010/main" val="49557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repeatDur="0" restart="never" fill="hold" nodeType="clickEffect">
                                  <p:stCondLst>
                                    <p:cond delay="0"/>
                                  </p:stCondLst>
                                  <p:childTnLst>
                                    <p:cmd type="call" cmd="playFrom(0.0)">
                                      <p:cBhvr>
                                        <p:cTn id="6" dur="6569" fill="hold"/>
                                        <p:tgtEl>
                                          <p:spTgt spid="11"/>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cond evt="onNext" delay="0">
                      <p:tgtEl>
                        <p:sldTgt/>
                      </p:tgtEl>
                    </p:cond>
                  </p:endCondLst>
                </p:cTn>
                <p:tgtEl>
                  <p:spTgt spid="11"/>
                </p:tgtEl>
              </p:cMediaNode>
            </p:audio>
          </p:childTnLst>
        </p:cTn>
      </p:par>
    </p:tnLst>
    <p:bldLst>
      <p:bldOleChart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2561" y="1119863"/>
            <a:ext cx="6966483" cy="50983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Performance clarity (12):</a:t>
            </a:r>
            <a:br>
              <a:rPr lang="en-US" dirty="0" smtClean="0"/>
            </a:br>
            <a:r>
              <a:rPr lang="en-US" u="sng" dirty="0" smtClean="0"/>
              <a:t>all countries, manufacturing</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53</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All countries, manufacturing firms (100 to 5000 employees), 9821 observations</a:t>
            </a:r>
            <a:endParaRPr lang="en-US" sz="2400" b="0" dirty="0"/>
          </a:p>
        </p:txBody>
      </p:sp>
      <p:sp>
        <p:nvSpPr>
          <p:cNvPr id="10" name="Title 1"/>
          <p:cNvSpPr txBox="1">
            <a:spLocks/>
          </p:cNvSpPr>
          <p:nvPr/>
        </p:nvSpPr>
        <p:spPr>
          <a:xfrm>
            <a:off x="5827486" y="1119862"/>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2.67</a:t>
            </a:r>
            <a:endParaRPr lang="en-US" sz="2400" b="0" dirty="0"/>
          </a:p>
        </p:txBody>
      </p:sp>
    </p:spTree>
    <p:custDataLst>
      <p:tags r:id="rId1"/>
    </p:custDataLst>
    <p:extLst>
      <p:ext uri="{BB962C8B-B14F-4D97-AF65-F5344CB8AC3E}">
        <p14:creationId xmlns="" xmlns:p14="http://schemas.microsoft.com/office/powerpoint/2010/main" val="12047013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53374" y="83042"/>
            <a:ext cx="9217025" cy="5847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marL="4763" indent="-4763"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sz="3200" dirty="0" smtClean="0"/>
              <a:t> My favourite quotes</a:t>
            </a:r>
            <a:endParaRPr lang="en-GB" sz="3200" dirty="0"/>
          </a:p>
        </p:txBody>
      </p:sp>
      <p:sp>
        <p:nvSpPr>
          <p:cNvPr id="331779" name="AutoShape 3"/>
          <p:cNvSpPr>
            <a:spLocks noChangeArrowheads="1"/>
          </p:cNvSpPr>
          <p:nvPr/>
        </p:nvSpPr>
        <p:spPr bwMode="auto">
          <a:xfrm>
            <a:off x="187325" y="5099050"/>
            <a:ext cx="8648700" cy="955675"/>
          </a:xfrm>
          <a:prstGeom prst="wedgeRectCallout">
            <a:avLst>
              <a:gd name="adj1" fmla="val 1963"/>
              <a:gd name="adj2" fmla="val -139699"/>
            </a:avLst>
          </a:prstGeom>
          <a:solidFill>
            <a:srgbClr val="FFCC99"/>
          </a:solidFill>
          <a:ln w="9525">
            <a:solidFill>
              <a:schemeClr val="tx1"/>
            </a:solidFill>
            <a:miter lim="800000"/>
            <a:headEnd/>
            <a:tailEnd/>
          </a:ln>
        </p:spPr>
        <p:txBody>
          <a:bodyPr lIns="71994" tIns="71994" rIns="71994" bIns="71994" anchor="ctr">
            <a:spAutoFit/>
          </a:bodyPr>
          <a:lstStyle/>
          <a:p>
            <a:pPr defTabSz="912813" eaLnBrk="1" hangingPunct="1">
              <a:spcBef>
                <a:spcPct val="20000"/>
              </a:spcBef>
            </a:pPr>
            <a:r>
              <a:rPr lang="en-GB" b="0" i="1"/>
              <a:t>Interviewer:</a:t>
            </a:r>
            <a:r>
              <a:rPr lang="en-GB" b="0"/>
              <a:t> “How many production sites do you have abroad?</a:t>
            </a:r>
          </a:p>
          <a:p>
            <a:pPr defTabSz="912813" eaLnBrk="1" hangingPunct="1">
              <a:spcBef>
                <a:spcPct val="20000"/>
              </a:spcBef>
            </a:pPr>
            <a:r>
              <a:rPr lang="en-GB" b="0" i="1"/>
              <a:t>Manager in Indiana, US</a:t>
            </a:r>
            <a:r>
              <a:rPr lang="en-GB" b="0"/>
              <a:t>: “Well…we have one in Texas…”</a:t>
            </a:r>
            <a:endParaRPr lang="en-US" b="0"/>
          </a:p>
        </p:txBody>
      </p:sp>
      <p:sp>
        <p:nvSpPr>
          <p:cNvPr id="331780" name="Text Box 4"/>
          <p:cNvSpPr txBox="1">
            <a:spLocks noChangeArrowheads="1"/>
          </p:cNvSpPr>
          <p:nvPr/>
        </p:nvSpPr>
        <p:spPr bwMode="auto">
          <a:xfrm>
            <a:off x="161925" y="4494213"/>
            <a:ext cx="92170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marL="4763" indent="-4763"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a:t>Americans on geography</a:t>
            </a:r>
          </a:p>
        </p:txBody>
      </p:sp>
      <p:sp>
        <p:nvSpPr>
          <p:cNvPr id="331781" name="AutoShape 5"/>
          <p:cNvSpPr>
            <a:spLocks noChangeArrowheads="1"/>
          </p:cNvSpPr>
          <p:nvPr/>
        </p:nvSpPr>
        <p:spPr bwMode="auto">
          <a:xfrm>
            <a:off x="111125" y="1646238"/>
            <a:ext cx="8866188" cy="1320800"/>
          </a:xfrm>
          <a:prstGeom prst="wedgeRectCallout">
            <a:avLst>
              <a:gd name="adj1" fmla="val 44181"/>
              <a:gd name="adj2" fmla="val 107625"/>
            </a:avLst>
          </a:prstGeom>
          <a:solidFill>
            <a:srgbClr val="FFCC99"/>
          </a:solidFill>
          <a:ln w="9525">
            <a:solidFill>
              <a:schemeClr val="tx1"/>
            </a:solidFill>
            <a:miter lim="800000"/>
            <a:headEnd/>
            <a:tailEnd/>
          </a:ln>
        </p:spPr>
        <p:txBody>
          <a:bodyPr lIns="71994" tIns="71994" rIns="71994" bIns="71994" anchor="ctr">
            <a:spAutoFit/>
          </a:bodyPr>
          <a:lstStyle/>
          <a:p>
            <a:pPr algn="just" defTabSz="912813" eaLnBrk="1" hangingPunct="1">
              <a:spcBef>
                <a:spcPct val="20000"/>
              </a:spcBef>
            </a:pPr>
            <a:r>
              <a:rPr lang="en-US" b="0" i="1"/>
              <a:t>Production Manager: </a:t>
            </a:r>
            <a:r>
              <a:rPr lang="en-US" b="0"/>
              <a:t>“We’re owned by the Mafia”</a:t>
            </a:r>
          </a:p>
          <a:p>
            <a:pPr algn="just" defTabSz="912813" eaLnBrk="1" hangingPunct="1">
              <a:spcBef>
                <a:spcPct val="20000"/>
              </a:spcBef>
            </a:pPr>
            <a:r>
              <a:rPr lang="en-US" b="0" i="1"/>
              <a:t>Interviewer</a:t>
            </a:r>
            <a:r>
              <a:rPr lang="en-US" b="0"/>
              <a:t>: “I think that’s the “</a:t>
            </a:r>
            <a:r>
              <a:rPr lang="en-US" b="0" i="1"/>
              <a:t>Other</a:t>
            </a:r>
            <a:r>
              <a:rPr lang="en-US" b="0"/>
              <a:t>” category……..although I guess I could put you down as an “</a:t>
            </a:r>
            <a:r>
              <a:rPr lang="en-US" b="0" i="1"/>
              <a:t>Italian multinational</a:t>
            </a:r>
            <a:r>
              <a:rPr lang="en-US" b="0"/>
              <a:t>” ?”</a:t>
            </a:r>
          </a:p>
        </p:txBody>
      </p:sp>
      <p:sp>
        <p:nvSpPr>
          <p:cNvPr id="30726" name="Text Box 6"/>
          <p:cNvSpPr txBox="1">
            <a:spLocks noChangeArrowheads="1"/>
          </p:cNvSpPr>
          <p:nvPr/>
        </p:nvSpPr>
        <p:spPr bwMode="auto">
          <a:xfrm>
            <a:off x="111125" y="995363"/>
            <a:ext cx="92170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marL="4763" indent="-4763"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a:t>The difficulties of defining ownership in Europe</a:t>
            </a:r>
          </a:p>
        </p:txBody>
      </p:sp>
    </p:spTree>
    <p:custDataLst>
      <p:tags r:id="rId1"/>
    </p:custDataLst>
    <p:extLst>
      <p:ext uri="{BB962C8B-B14F-4D97-AF65-F5344CB8AC3E}">
        <p14:creationId xmlns="" xmlns:p14="http://schemas.microsoft.com/office/powerpoint/2010/main" val="1248141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17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178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17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animBg="1"/>
      <p:bldP spid="331780" grpId="0"/>
      <p:bldP spid="331781"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5943600" y="6324600"/>
            <a:ext cx="2133600" cy="476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r" eaLnBrk="1" hangingPunct="1"/>
            <a:fld id="{0CFF1158-B48A-46A0-955F-FE60B74097E1}" type="slidenum">
              <a:rPr lang="en-US" sz="1400"/>
              <a:pPr algn="r" eaLnBrk="1" hangingPunct="1"/>
              <a:t>55</a:t>
            </a:fld>
            <a:endParaRPr lang="en-US" sz="1400"/>
          </a:p>
        </p:txBody>
      </p:sp>
      <p:sp>
        <p:nvSpPr>
          <p:cNvPr id="14339" name="Text Box 2"/>
          <p:cNvSpPr txBox="1">
            <a:spLocks noChangeArrowheads="1"/>
          </p:cNvSpPr>
          <p:nvPr/>
        </p:nvSpPr>
        <p:spPr bwMode="auto">
          <a:xfrm>
            <a:off x="40369" y="44450"/>
            <a:ext cx="91122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sz="2800" dirty="0" smtClean="0"/>
              <a:t>Wrap up</a:t>
            </a:r>
            <a:endParaRPr lang="en-GB" sz="2800" dirty="0"/>
          </a:p>
        </p:txBody>
      </p:sp>
      <p:sp>
        <p:nvSpPr>
          <p:cNvPr id="14340" name="Text Box 3"/>
          <p:cNvSpPr txBox="1">
            <a:spLocks noChangeArrowheads="1"/>
          </p:cNvSpPr>
          <p:nvPr/>
        </p:nvSpPr>
        <p:spPr bwMode="auto">
          <a:xfrm>
            <a:off x="40369" y="669925"/>
            <a:ext cx="9263289" cy="38779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a:spcBef>
                <a:spcPct val="25000"/>
              </a:spcBef>
            </a:pPr>
            <a:r>
              <a:rPr lang="en-GB" b="0" dirty="0" smtClean="0">
                <a:solidFill>
                  <a:srgbClr val="000000"/>
                </a:solidFill>
              </a:rPr>
              <a:t>1) Large variation in targets practices – best organizations set broad, clear and balanced targets which are tough but feasible</a:t>
            </a:r>
          </a:p>
          <a:p>
            <a:pPr>
              <a:spcBef>
                <a:spcPct val="25000"/>
              </a:spcBef>
            </a:pPr>
            <a:endParaRPr lang="en-GB" b="0" dirty="0">
              <a:solidFill>
                <a:srgbClr val="000000"/>
              </a:solidFill>
            </a:endParaRPr>
          </a:p>
          <a:p>
            <a:pPr>
              <a:spcBef>
                <a:spcPct val="25000"/>
              </a:spcBef>
            </a:pPr>
            <a:r>
              <a:rPr lang="en-GB" b="0" dirty="0" smtClean="0">
                <a:solidFill>
                  <a:srgbClr val="000000"/>
                </a:solidFill>
              </a:rPr>
              <a:t>2) Variation common across all industries we have looked at – manufacturing, retail, schools, hospitals, clinics and charities </a:t>
            </a:r>
          </a:p>
          <a:p>
            <a:pPr>
              <a:spcBef>
                <a:spcPct val="25000"/>
              </a:spcBef>
            </a:pPr>
            <a:endParaRPr lang="en-GB" b="0" dirty="0">
              <a:solidFill>
                <a:srgbClr val="000000"/>
              </a:solidFill>
            </a:endParaRPr>
          </a:p>
          <a:p>
            <a:pPr>
              <a:spcBef>
                <a:spcPct val="25000"/>
              </a:spcBef>
            </a:pPr>
            <a:r>
              <a:rPr lang="en-GB" b="0" dirty="0" smtClean="0">
                <a:solidFill>
                  <a:srgbClr val="000000"/>
                </a:solidFill>
              </a:rPr>
              <a:t>3) As with monitoring potential for improvement is extensive, especially in smaller organizations and developing countries</a:t>
            </a:r>
          </a:p>
          <a:p>
            <a:pPr>
              <a:spcBef>
                <a:spcPct val="25000"/>
              </a:spcBef>
            </a:pPr>
            <a:endParaRPr lang="en-GB" b="0" dirty="0">
              <a:solidFill>
                <a:srgbClr val="000000"/>
              </a:solidFill>
            </a:endParaRPr>
          </a:p>
        </p:txBody>
      </p:sp>
    </p:spTree>
    <p:custDataLst>
      <p:tags r:id="rId1"/>
    </p:custDataLst>
    <p:extLst>
      <p:ext uri="{BB962C8B-B14F-4D97-AF65-F5344CB8AC3E}">
        <p14:creationId xmlns="" xmlns:p14="http://schemas.microsoft.com/office/powerpoint/2010/main" val="3166974803"/>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693" y="1146629"/>
            <a:ext cx="6739307" cy="49321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74170" y="56928"/>
            <a:ext cx="8969829" cy="793766"/>
          </a:xfrm>
        </p:spPr>
        <p:txBody>
          <a:bodyPr/>
          <a:lstStyle/>
          <a:p>
            <a:r>
              <a:rPr lang="en-US" dirty="0" smtClean="0"/>
              <a:t>The survey scores to question (15), removing poor performers: </a:t>
            </a:r>
            <a:r>
              <a:rPr lang="en-US" u="sng" dirty="0" smtClean="0"/>
              <a:t>developed countries, schools</a:t>
            </a:r>
            <a:endParaRPr lang="en-US" u="sng" dirty="0"/>
          </a:p>
        </p:txBody>
      </p:sp>
      <p:sp>
        <p:nvSpPr>
          <p:cNvPr id="4" name="Slide Number Placeholder 3"/>
          <p:cNvSpPr>
            <a:spLocks noGrp="1"/>
          </p:cNvSpPr>
          <p:nvPr>
            <p:ph type="sldNum" sz="quarter" idx="12"/>
          </p:nvPr>
        </p:nvSpPr>
        <p:spPr/>
        <p:txBody>
          <a:bodyPr/>
          <a:lstStyle/>
          <a:p>
            <a:pPr>
              <a:defRPr/>
            </a:pPr>
            <a:fld id="{55083F53-240A-460E-A332-767E788642C1}" type="slidenum">
              <a:rPr lang="en-US" smtClean="0"/>
              <a:pPr>
                <a:defRPr/>
              </a:pPr>
              <a:t>56</a:t>
            </a:fld>
            <a:endParaRPr lang="en-US"/>
          </a:p>
        </p:txBody>
      </p:sp>
      <p:sp>
        <p:nvSpPr>
          <p:cNvPr id="9" name="Title 1"/>
          <p:cNvSpPr txBox="1">
            <a:spLocks/>
          </p:cNvSpPr>
          <p:nvPr/>
        </p:nvSpPr>
        <p:spPr>
          <a:xfrm>
            <a:off x="457200" y="6078747"/>
            <a:ext cx="8498114" cy="793766"/>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Schools in Canada, Germany, Sweden, UK, US</a:t>
            </a:r>
            <a:br>
              <a:rPr lang="en-US" sz="2400" b="0" dirty="0" smtClean="0"/>
            </a:br>
            <a:r>
              <a:rPr lang="en-US" sz="2400" b="0" dirty="0" smtClean="0"/>
              <a:t>777 observations</a:t>
            </a:r>
            <a:endParaRPr lang="en-US" sz="2400" b="0" dirty="0"/>
          </a:p>
        </p:txBody>
      </p:sp>
      <p:sp>
        <p:nvSpPr>
          <p:cNvPr id="10" name="Title 1"/>
          <p:cNvSpPr txBox="1">
            <a:spLocks/>
          </p:cNvSpPr>
          <p:nvPr/>
        </p:nvSpPr>
        <p:spPr>
          <a:xfrm>
            <a:off x="5827486" y="1250489"/>
            <a:ext cx="2402114" cy="396883"/>
          </a:xfrm>
          <a:prstGeom prst="rect">
            <a:avLst/>
          </a:prstGeom>
          <a:solidFill>
            <a:schemeClr val="bg1"/>
          </a:solidFill>
        </p:spPr>
        <p:txBody>
          <a:bodyPr/>
          <a:lstStyle>
            <a:lvl1pPr algn="l" defTabSz="912813" rtl="0" eaLnBrk="0" fontAlgn="base" hangingPunct="0">
              <a:spcBef>
                <a:spcPct val="0"/>
              </a:spcBef>
              <a:spcAft>
                <a:spcPct val="0"/>
              </a:spcAft>
              <a:defRPr sz="2800" b="1">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457200" algn="ctr" defTabSz="912813" rtl="0" fontAlgn="base">
              <a:spcBef>
                <a:spcPct val="0"/>
              </a:spcBef>
              <a:spcAft>
                <a:spcPct val="0"/>
              </a:spcAft>
              <a:defRPr sz="4400">
                <a:solidFill>
                  <a:schemeClr val="tx2"/>
                </a:solidFill>
                <a:latin typeface="Arial" charset="0"/>
              </a:defRPr>
            </a:lvl6pPr>
            <a:lvl7pPr marL="914400" algn="ctr" defTabSz="912813" rtl="0" fontAlgn="base">
              <a:spcBef>
                <a:spcPct val="0"/>
              </a:spcBef>
              <a:spcAft>
                <a:spcPct val="0"/>
              </a:spcAft>
              <a:defRPr sz="4400">
                <a:solidFill>
                  <a:schemeClr val="tx2"/>
                </a:solidFill>
                <a:latin typeface="Arial" charset="0"/>
              </a:defRPr>
            </a:lvl7pPr>
            <a:lvl8pPr marL="1371600" algn="ctr" defTabSz="912813" rtl="0" fontAlgn="base">
              <a:spcBef>
                <a:spcPct val="0"/>
              </a:spcBef>
              <a:spcAft>
                <a:spcPct val="0"/>
              </a:spcAft>
              <a:defRPr sz="4400">
                <a:solidFill>
                  <a:schemeClr val="tx2"/>
                </a:solidFill>
                <a:latin typeface="Arial" charset="0"/>
              </a:defRPr>
            </a:lvl8pPr>
            <a:lvl9pPr marL="1828800" algn="ctr" defTabSz="912813" rtl="0" fontAlgn="base">
              <a:spcBef>
                <a:spcPct val="0"/>
              </a:spcBef>
              <a:spcAft>
                <a:spcPct val="0"/>
              </a:spcAft>
              <a:defRPr sz="4400">
                <a:solidFill>
                  <a:schemeClr val="tx2"/>
                </a:solidFill>
                <a:latin typeface="Arial" charset="0"/>
              </a:defRPr>
            </a:lvl9pPr>
          </a:lstStyle>
          <a:p>
            <a:r>
              <a:rPr lang="en-US" sz="2400" b="0" dirty="0" smtClean="0"/>
              <a:t>Average 2.50</a:t>
            </a:r>
            <a:endParaRPr lang="en-US" sz="2400" b="0" dirty="0"/>
          </a:p>
        </p:txBody>
      </p:sp>
    </p:spTree>
    <p:custDataLst>
      <p:tags r:id="rId1"/>
    </p:custDataLst>
    <p:extLst>
      <p:ext uri="{BB962C8B-B14F-4D97-AF65-F5344CB8AC3E}">
        <p14:creationId xmlns:p14="http://schemas.microsoft.com/office/powerpoint/2010/main" xmlns="" val="1167798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xfrm>
            <a:off x="6553200" y="6248400"/>
            <a:ext cx="19050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fld id="{3D1FDFF6-C08E-4531-AB16-80A48315FFC1}" type="slidenum">
              <a:rPr lang="en-US" sz="1400" b="0" smtClean="0"/>
              <a:pPr/>
              <a:t>6</a:t>
            </a:fld>
            <a:endParaRPr lang="en-US" sz="1400" b="0" smtClean="0"/>
          </a:p>
        </p:txBody>
      </p:sp>
      <p:sp>
        <p:nvSpPr>
          <p:cNvPr id="14339" name="Text Box 2"/>
          <p:cNvSpPr txBox="1">
            <a:spLocks noChangeArrowheads="1"/>
          </p:cNvSpPr>
          <p:nvPr/>
        </p:nvSpPr>
        <p:spPr bwMode="auto">
          <a:xfrm>
            <a:off x="660400" y="1760538"/>
            <a:ext cx="9112250" cy="3539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lnSpc>
                <a:spcPct val="120000"/>
              </a:lnSpc>
              <a:spcBef>
                <a:spcPct val="50000"/>
              </a:spcBef>
            </a:pPr>
            <a:r>
              <a:rPr lang="en-GB" sz="2800" b="0" dirty="0" smtClean="0"/>
              <a:t>Wrap up on Lincoln &amp; “drivers” of good management</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dirty="0" smtClean="0"/>
              <a:t>Incentives/People Management practices</a:t>
            </a:r>
          </a:p>
          <a:p>
            <a:pPr eaLnBrk="1" hangingPunct="1">
              <a:lnSpc>
                <a:spcPct val="120000"/>
              </a:lnSpc>
              <a:spcBef>
                <a:spcPct val="50000"/>
              </a:spcBef>
            </a:pPr>
            <a:endParaRPr lang="en-GB" sz="2800" dirty="0" smtClean="0"/>
          </a:p>
          <a:p>
            <a:pPr eaLnBrk="1" hangingPunct="1">
              <a:lnSpc>
                <a:spcPct val="120000"/>
              </a:lnSpc>
              <a:spcBef>
                <a:spcPct val="50000"/>
              </a:spcBef>
            </a:pPr>
            <a:r>
              <a:rPr lang="en-GB" sz="2800" b="0" dirty="0" smtClean="0"/>
              <a:t>Targets Management</a:t>
            </a:r>
            <a:endParaRPr lang="en-GB" sz="2800" b="0" dirty="0"/>
          </a:p>
        </p:txBody>
      </p:sp>
      <p:sp>
        <p:nvSpPr>
          <p:cNvPr id="14340" name="Rectangle 4"/>
          <p:cNvSpPr>
            <a:spLocks noChangeArrowheads="1"/>
          </p:cNvSpPr>
          <p:nvPr/>
        </p:nvSpPr>
        <p:spPr bwMode="auto">
          <a:xfrm>
            <a:off x="423863" y="3151540"/>
            <a:ext cx="8509000" cy="779463"/>
          </a:xfrm>
          <a:prstGeom prst="rect">
            <a:avLst/>
          </a:prstGeom>
          <a:noFill/>
          <a:ln w="254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 xmlns:p14="http://schemas.microsoft.com/office/powerpoint/2010/main" val="85436522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5943600" y="6324600"/>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r" eaLnBrk="1" hangingPunct="1"/>
            <a:fld id="{0CFF1158-B48A-46A0-955F-FE60B74097E1}" type="slidenum">
              <a:rPr lang="en-US" sz="1400"/>
              <a:pPr algn="r" eaLnBrk="1" hangingPunct="1"/>
              <a:t>7</a:t>
            </a:fld>
            <a:endParaRPr lang="en-US" sz="1400"/>
          </a:p>
        </p:txBody>
      </p:sp>
      <p:sp>
        <p:nvSpPr>
          <p:cNvPr id="14339" name="Text Box 2"/>
          <p:cNvSpPr txBox="1">
            <a:spLocks noChangeArrowheads="1"/>
          </p:cNvSpPr>
          <p:nvPr/>
        </p:nvSpPr>
        <p:spPr bwMode="auto">
          <a:xfrm>
            <a:off x="98425" y="44450"/>
            <a:ext cx="91122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GB" sz="2800" dirty="0" smtClean="0"/>
              <a:t>Incentives (people) management</a:t>
            </a:r>
            <a:endParaRPr lang="en-GB" sz="2800" dirty="0"/>
          </a:p>
        </p:txBody>
      </p:sp>
      <p:sp>
        <p:nvSpPr>
          <p:cNvPr id="14340" name="Text Box 3"/>
          <p:cNvSpPr txBox="1">
            <a:spLocks noChangeArrowheads="1"/>
          </p:cNvSpPr>
          <p:nvPr/>
        </p:nvSpPr>
        <p:spPr bwMode="auto">
          <a:xfrm>
            <a:off x="98425" y="669925"/>
            <a:ext cx="9045575" cy="34163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a:spcBef>
                <a:spcPct val="25000"/>
              </a:spcBef>
            </a:pPr>
            <a:r>
              <a:rPr lang="en-GB" b="0" dirty="0">
                <a:solidFill>
                  <a:srgbClr val="000000"/>
                </a:solidFill>
              </a:rPr>
              <a:t>Today we will run through </a:t>
            </a:r>
            <a:r>
              <a:rPr lang="en-GB" b="0" dirty="0" smtClean="0">
                <a:solidFill>
                  <a:srgbClr val="000000"/>
                </a:solidFill>
              </a:rPr>
              <a:t>6 </a:t>
            </a:r>
            <a:r>
              <a:rPr lang="en-GB" b="0" dirty="0">
                <a:solidFill>
                  <a:srgbClr val="000000"/>
                </a:solidFill>
              </a:rPr>
              <a:t>dimensions </a:t>
            </a:r>
            <a:r>
              <a:rPr lang="en-GB" b="0" dirty="0" smtClean="0">
                <a:solidFill>
                  <a:srgbClr val="000000"/>
                </a:solidFill>
              </a:rPr>
              <a:t>on incentives management (part of HR and talent management)</a:t>
            </a:r>
            <a:endParaRPr lang="en-GB" b="0" dirty="0">
              <a:solidFill>
                <a:srgbClr val="000000"/>
              </a:solidFill>
            </a:endParaRPr>
          </a:p>
          <a:p>
            <a:pPr>
              <a:spcBef>
                <a:spcPct val="25000"/>
              </a:spcBef>
            </a:pPr>
            <a:endParaRPr lang="en-GB" b="0" dirty="0">
              <a:solidFill>
                <a:srgbClr val="000000"/>
              </a:solidFill>
            </a:endParaRPr>
          </a:p>
          <a:p>
            <a:pPr>
              <a:spcBef>
                <a:spcPct val="25000"/>
              </a:spcBef>
            </a:pPr>
            <a:r>
              <a:rPr lang="en-GB" b="0" dirty="0">
                <a:solidFill>
                  <a:srgbClr val="000000"/>
                </a:solidFill>
              </a:rPr>
              <a:t>The </a:t>
            </a:r>
            <a:r>
              <a:rPr lang="en-GB" b="0" dirty="0" smtClean="0">
                <a:solidFill>
                  <a:srgbClr val="000000"/>
                </a:solidFill>
              </a:rPr>
              <a:t>concept </a:t>
            </a:r>
            <a:r>
              <a:rPr lang="en-GB" b="0" dirty="0">
                <a:solidFill>
                  <a:srgbClr val="000000"/>
                </a:solidFill>
              </a:rPr>
              <a:t>is around the </a:t>
            </a:r>
            <a:r>
              <a:rPr lang="en-GB" b="0" dirty="0" smtClean="0">
                <a:solidFill>
                  <a:srgbClr val="000000"/>
                </a:solidFill>
              </a:rPr>
              <a:t>management and motivation of people</a:t>
            </a:r>
            <a:endParaRPr lang="en-GB" b="0" dirty="0">
              <a:solidFill>
                <a:srgbClr val="000000"/>
              </a:solidFill>
            </a:endParaRPr>
          </a:p>
          <a:p>
            <a:pPr>
              <a:spcBef>
                <a:spcPct val="25000"/>
              </a:spcBef>
            </a:pPr>
            <a:endParaRPr lang="en-GB" b="0" dirty="0">
              <a:solidFill>
                <a:srgbClr val="000000"/>
              </a:solidFill>
            </a:endParaRPr>
          </a:p>
          <a:p>
            <a:pPr>
              <a:spcBef>
                <a:spcPct val="25000"/>
              </a:spcBef>
            </a:pPr>
            <a:r>
              <a:rPr lang="en-GB" b="0" dirty="0" smtClean="0">
                <a:solidFill>
                  <a:srgbClr val="000000"/>
                </a:solidFill>
              </a:rPr>
              <a:t>As before, while </a:t>
            </a:r>
            <a:r>
              <a:rPr lang="en-GB" b="0" dirty="0">
                <a:solidFill>
                  <a:srgbClr val="000000"/>
                </a:solidFill>
              </a:rPr>
              <a:t>the data </a:t>
            </a:r>
            <a:r>
              <a:rPr lang="en-GB" b="0" dirty="0" smtClean="0">
                <a:solidFill>
                  <a:srgbClr val="000000"/>
                </a:solidFill>
              </a:rPr>
              <a:t>is mainly for </a:t>
            </a:r>
            <a:r>
              <a:rPr lang="en-GB" b="0" dirty="0">
                <a:solidFill>
                  <a:srgbClr val="000000"/>
                </a:solidFill>
              </a:rPr>
              <a:t>manufacturing, these questions have been used in retail, hospitals, schools, </a:t>
            </a:r>
            <a:r>
              <a:rPr lang="en-GB" b="0" dirty="0" smtClean="0">
                <a:solidFill>
                  <a:srgbClr val="000000"/>
                </a:solidFill>
              </a:rPr>
              <a:t>healthcare clinics</a:t>
            </a:r>
            <a:r>
              <a:rPr lang="en-GB" b="0" dirty="0">
                <a:solidFill>
                  <a:srgbClr val="000000"/>
                </a:solidFill>
              </a:rPr>
              <a:t>, tax collection agencies, charities, PPPs and law firms</a:t>
            </a:r>
          </a:p>
        </p:txBody>
      </p:sp>
    </p:spTree>
    <p:custDataLst>
      <p:tags r:id="rId1"/>
    </p:custDataLst>
    <p:extLst>
      <p:ext uri="{BB962C8B-B14F-4D97-AF65-F5344CB8AC3E}">
        <p14:creationId xmlns:p14="http://schemas.microsoft.com/office/powerpoint/2010/main" xmlns="" val="23135424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76200"/>
            <a:ext cx="8229600" cy="563563"/>
          </a:xfrm>
        </p:spPr>
        <p:txBody>
          <a:bodyPr/>
          <a:lstStyle/>
          <a:p>
            <a:pPr algn="l"/>
            <a:r>
              <a:rPr lang="en-US" sz="3200" b="1" dirty="0"/>
              <a:t>Setting up your clicker</a:t>
            </a:r>
          </a:p>
        </p:txBody>
      </p:sp>
      <p:sp>
        <p:nvSpPr>
          <p:cNvPr id="15363" name="Rectangle 3"/>
          <p:cNvSpPr>
            <a:spLocks noGrp="1" noChangeArrowheads="1"/>
          </p:cNvSpPr>
          <p:nvPr>
            <p:ph type="body" idx="1"/>
          </p:nvPr>
        </p:nvSpPr>
        <p:spPr>
          <a:xfrm>
            <a:off x="457200" y="685800"/>
            <a:ext cx="8229600" cy="4906963"/>
          </a:xfrm>
          <a:noFill/>
        </p:spPr>
        <p:txBody>
          <a:bodyPr wrap="square"/>
          <a:lstStyle/>
          <a:p>
            <a:r>
              <a:rPr lang="en-US" sz="2400" dirty="0"/>
              <a:t>Press “GO”</a:t>
            </a:r>
            <a:r>
              <a:rPr lang="en-US" sz="2400" dirty="0">
                <a:cs typeface="Arial" charset="0"/>
              </a:rPr>
              <a:t/>
            </a:r>
            <a:br>
              <a:rPr lang="en-US" sz="2400" dirty="0">
                <a:cs typeface="Arial" charset="0"/>
              </a:rPr>
            </a:br>
            <a:endParaRPr lang="en-US" sz="2400" dirty="0">
              <a:cs typeface="Arial" charset="0"/>
            </a:endParaRPr>
          </a:p>
          <a:p>
            <a:r>
              <a:rPr lang="en-US" sz="2400" dirty="0">
                <a:cs typeface="Arial" charset="0"/>
              </a:rPr>
              <a:t>Then slowly press </a:t>
            </a:r>
            <a:r>
              <a:rPr lang="en-US" sz="2400" dirty="0" smtClean="0">
                <a:cs typeface="Arial" charset="0"/>
              </a:rPr>
              <a:t>“0” </a:t>
            </a:r>
            <a:r>
              <a:rPr lang="en-US" sz="2400" dirty="0">
                <a:cs typeface="Arial" charset="0"/>
              </a:rPr>
              <a:t>and then </a:t>
            </a:r>
            <a:r>
              <a:rPr lang="en-US" sz="2400" dirty="0" smtClean="0">
                <a:cs typeface="Arial" charset="0"/>
              </a:rPr>
              <a:t>“5” (channel is “05”)</a:t>
            </a:r>
            <a:r>
              <a:rPr lang="en-US" sz="2400" dirty="0">
                <a:cs typeface="Arial" charset="0"/>
              </a:rPr>
              <a:t/>
            </a:r>
            <a:br>
              <a:rPr lang="en-US" sz="2400" dirty="0">
                <a:cs typeface="Arial" charset="0"/>
              </a:rPr>
            </a:br>
            <a:endParaRPr lang="en-US" sz="2400" dirty="0">
              <a:cs typeface="Arial" charset="0"/>
            </a:endParaRPr>
          </a:p>
          <a:p>
            <a:r>
              <a:rPr lang="en-US" sz="2400" dirty="0">
                <a:cs typeface="Arial" charset="0"/>
              </a:rPr>
              <a:t>Then slowly press “GO” again</a:t>
            </a:r>
            <a:br>
              <a:rPr lang="en-US" sz="2400" dirty="0">
                <a:cs typeface="Arial" charset="0"/>
              </a:rPr>
            </a:br>
            <a:endParaRPr lang="en-US" sz="2400" dirty="0">
              <a:cs typeface="Arial" charset="0"/>
            </a:endParaRPr>
          </a:p>
          <a:p>
            <a:r>
              <a:rPr lang="en-US" sz="2400" dirty="0">
                <a:cs typeface="Arial" charset="0"/>
              </a:rPr>
              <a:t>A green light should appear signaling the clicker worked</a:t>
            </a:r>
          </a:p>
        </p:txBody>
      </p:sp>
      <p:pic>
        <p:nvPicPr>
          <p:cNvPr id="15366" name="Picture 6" descr="ANd9GcQOjavE0yU7wtcedxX2wvHcqwGeq_GUqFd9DdEQbUR5Rzjaa_w&amp;t=1&amp;usg=__60-6aNHVZMM6N6sospCa_2g0afc="/>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22288" y="3797300"/>
            <a:ext cx="4244975" cy="2798763"/>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191148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6066" name="Group 2"/>
          <p:cNvGraphicFramePr>
            <a:graphicFrameLocks noGrp="1"/>
          </p:cNvGraphicFramePr>
          <p:nvPr>
            <p:ph idx="4294967295"/>
          </p:nvPr>
        </p:nvGraphicFramePr>
        <p:xfrm>
          <a:off x="47625" y="1420813"/>
          <a:ext cx="9096375" cy="2054225"/>
        </p:xfrm>
        <a:graphic>
          <a:graphicData uri="http://schemas.openxmlformats.org/drawingml/2006/table">
            <a:tbl>
              <a:tblPr/>
              <a:tblGrid>
                <a:gridCol w="1143000"/>
                <a:gridCol w="2641600"/>
                <a:gridCol w="2157413"/>
                <a:gridCol w="3154362"/>
              </a:tblGrid>
              <a:tr h="2054225">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Score</a:t>
                      </a:r>
                    </a:p>
                  </a:txBody>
                  <a:tcPr marL="91420" marR="91420" marT="45711" marB="45711"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(1): </a:t>
                      </a:r>
                      <a:r>
                        <a:rPr kumimoji="0" lang="en-US" sz="2400" b="0" i="0" u="none" strike="noStrike" cap="none" normalizeH="0" baseline="0" dirty="0" smtClean="0">
                          <a:ln>
                            <a:noFill/>
                          </a:ln>
                          <a:solidFill>
                            <a:schemeClr val="tx1"/>
                          </a:solidFill>
                          <a:effectLst/>
                          <a:latin typeface="Arial" pitchFamily="34" charset="0"/>
                        </a:rPr>
                        <a:t>People are promoted primarily upon the basis of tenure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(3): </a:t>
                      </a:r>
                      <a:r>
                        <a:rPr kumimoji="0" lang="en-US" sz="2400" b="0" i="0" u="none" strike="noStrike" cap="none" normalizeH="0" baseline="0" dirty="0" smtClean="0">
                          <a:ln>
                            <a:noFill/>
                          </a:ln>
                          <a:solidFill>
                            <a:schemeClr val="tx1"/>
                          </a:solidFill>
                          <a:effectLst/>
                          <a:latin typeface="Arial" pitchFamily="34" charset="0"/>
                        </a:rPr>
                        <a:t>People are promoted upon the basis of performance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2813"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(5): </a:t>
                      </a:r>
                      <a:r>
                        <a:rPr kumimoji="0" lang="en-US" sz="2400" b="0" i="0" u="none" strike="noStrike" cap="none" normalizeH="0" baseline="0" dirty="0" smtClean="0">
                          <a:ln>
                            <a:noFill/>
                          </a:ln>
                          <a:solidFill>
                            <a:schemeClr val="tx1"/>
                          </a:solidFill>
                          <a:effectLst/>
                          <a:latin typeface="Arial" pitchFamily="34" charset="0"/>
                        </a:rPr>
                        <a:t>We actively identify, develop and promote our top performers </a:t>
                      </a:r>
                      <a:endParaRPr kumimoji="0" lang="en-GB" sz="2400" b="0" i="0" u="none" strike="noStrike" cap="none" normalizeH="0" baseline="0" dirty="0" smtClean="0">
                        <a:ln>
                          <a:noFill/>
                        </a:ln>
                        <a:solidFill>
                          <a:schemeClr val="tx1"/>
                        </a:solidFill>
                        <a:effectLst/>
                        <a:latin typeface="Arial" pitchFamily="34" charset="0"/>
                      </a:endParaRPr>
                    </a:p>
                  </a:txBody>
                  <a:tcPr marL="91420" marR="91420" marT="45711" marB="4571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01" name="Text Box 11"/>
          <p:cNvSpPr txBox="1">
            <a:spLocks noChangeArrowheads="1"/>
          </p:cNvSpPr>
          <p:nvPr/>
        </p:nvSpPr>
        <p:spPr bwMode="auto">
          <a:xfrm>
            <a:off x="42863" y="17463"/>
            <a:ext cx="93027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45711" rIns="91420" bIns="45711">
            <a:spAutoFit/>
          </a:bodyPr>
          <a:lstStyle>
            <a:lvl1pPr defTabSz="912813">
              <a:defRPr sz="2400" b="1">
                <a:solidFill>
                  <a:schemeClr val="tx1"/>
                </a:solidFill>
                <a:latin typeface="Arial" charset="0"/>
              </a:defRPr>
            </a:lvl1pPr>
            <a:lvl2pPr marL="742950" indent="-285750" defTabSz="912813">
              <a:defRPr sz="2400" b="1">
                <a:solidFill>
                  <a:schemeClr val="tx1"/>
                </a:solidFill>
                <a:latin typeface="Arial" charset="0"/>
              </a:defRPr>
            </a:lvl2pPr>
            <a:lvl3pPr marL="1143000" indent="-228600" defTabSz="912813">
              <a:defRPr sz="2400" b="1">
                <a:solidFill>
                  <a:schemeClr val="tx1"/>
                </a:solidFill>
                <a:latin typeface="Arial" charset="0"/>
              </a:defRPr>
            </a:lvl3pPr>
            <a:lvl4pPr marL="1600200" indent="-228600" defTabSz="912813">
              <a:defRPr sz="2400" b="1">
                <a:solidFill>
                  <a:schemeClr val="tx1"/>
                </a:solidFill>
                <a:latin typeface="Arial" charset="0"/>
              </a:defRPr>
            </a:lvl4pPr>
            <a:lvl5pPr marL="2057400" indent="-228600" defTabSz="912813">
              <a:defRPr sz="2400" b="1">
                <a:solidFill>
                  <a:schemeClr val="tx1"/>
                </a:solidFill>
                <a:latin typeface="Arial" charset="0"/>
              </a:defRPr>
            </a:lvl5pPr>
            <a:lvl6pPr marL="2514600" indent="-228600" defTabSz="912813" eaLnBrk="0" fontAlgn="base" hangingPunct="0">
              <a:spcBef>
                <a:spcPct val="0"/>
              </a:spcBef>
              <a:spcAft>
                <a:spcPct val="0"/>
              </a:spcAft>
              <a:defRPr sz="2400" b="1">
                <a:solidFill>
                  <a:schemeClr val="tx1"/>
                </a:solidFill>
                <a:latin typeface="Arial" charset="0"/>
              </a:defRPr>
            </a:lvl6pPr>
            <a:lvl7pPr marL="2971800" indent="-228600" defTabSz="912813" eaLnBrk="0" fontAlgn="base" hangingPunct="0">
              <a:spcBef>
                <a:spcPct val="0"/>
              </a:spcBef>
              <a:spcAft>
                <a:spcPct val="0"/>
              </a:spcAft>
              <a:defRPr sz="2400" b="1">
                <a:solidFill>
                  <a:schemeClr val="tx1"/>
                </a:solidFill>
                <a:latin typeface="Arial" charset="0"/>
              </a:defRPr>
            </a:lvl7pPr>
            <a:lvl8pPr marL="3429000" indent="-228600" defTabSz="912813" eaLnBrk="0" fontAlgn="base" hangingPunct="0">
              <a:spcBef>
                <a:spcPct val="0"/>
              </a:spcBef>
              <a:spcAft>
                <a:spcPct val="0"/>
              </a:spcAft>
              <a:defRPr sz="2400" b="1">
                <a:solidFill>
                  <a:schemeClr val="tx1"/>
                </a:solidFill>
                <a:latin typeface="Arial" charset="0"/>
              </a:defRPr>
            </a:lvl8pPr>
            <a:lvl9pPr marL="3886200" indent="-228600" defTabSz="912813" eaLnBrk="0" fontAlgn="base" hangingPunct="0">
              <a:spcBef>
                <a:spcPct val="0"/>
              </a:spcBef>
              <a:spcAft>
                <a:spcPct val="0"/>
              </a:spcAft>
              <a:defRPr sz="2400" b="1">
                <a:solidFill>
                  <a:schemeClr val="tx1"/>
                </a:solidFill>
                <a:latin typeface="Arial" charset="0"/>
              </a:defRPr>
            </a:lvl9pPr>
          </a:lstStyle>
          <a:p>
            <a:pPr eaLnBrk="1" hangingPunct="1">
              <a:spcBef>
                <a:spcPct val="50000"/>
              </a:spcBef>
            </a:pPr>
            <a:r>
              <a:rPr lang="en-US"/>
              <a:t>(16) Promoting high performers </a:t>
            </a:r>
            <a:endParaRPr lang="en-GB"/>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Fals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True"/>
  <p:tag name="DELIMITERS" val="3.1"/>
  <p:tag name="TPFULLVERSION" val="4.2.3.231"/>
  <p:tag name="LUIDIAENABLED" val="False"/>
  <p:tag name="POWERPOINTVERSION" val="12.0"/>
  <p:tag name="INCLUDESESSION" val="True"/>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5"/>
  <p:tag name="SLIDEGUID" val="A3F9E8F081764B8EABE3465C332D311E"/>
  <p:tag name="TOTALRESPONSES" val="7"/>
  <p:tag name="RESPONSECOUNT" val="7"/>
  <p:tag name="SLICED" val="False"/>
  <p:tag name="RESPONSES" val="1;2;3;4;5;5;5;-;-;"/>
  <p:tag name="CHARTSTRINGSTD" val="1 1 1 1 3"/>
  <p:tag name="CHARTSTRINGREV" val="3 1 1 1 1"/>
  <p:tag name="CHARTSTRINGSTDPER" val="0.142857142857143 0.142857142857143 0.142857142857143 0.142857142857143 0.428571428571429"/>
  <p:tag name="CHARTSTRINGREVPER" val="0.428571428571429 0.142857142857143 0.142857142857143 0.142857142857143 0.142857142857143"/>
  <p:tag name="RESPONSESGATHERED" val="False"/>
  <p:tag name="VALUES" val="No Value|smicln|No Value|smicln|No Value|smicln|No Value|smicln|No Value"/>
</p:tagLst>
</file>

<file path=ppt/tags/tag12.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9"/>
  <p:tag name="FONTSIZE" val="22"/>
  <p:tag name="BULLETTYPE" val="ppBulletArabicPeriod"/>
  <p:tag name="ANSWERTEXT" val=" &#10; &#10; &#10; &#10; "/>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4"/>
  <p:tag name="SLIDEGUID" val="AAE54A1072E9424CA7F5154207DBEE31"/>
  <p:tag name="RESPONSECOUNT" val="9"/>
  <p:tag name="SLICED" val="False"/>
  <p:tag name="RESPONSES" val="2;3;4;2;3;4;2;3;4;"/>
  <p:tag name="CHARTSTRINGSTD" val="0 3 3 3 0"/>
  <p:tag name="CHARTSTRINGREV" val="0 3 3 3 0"/>
  <p:tag name="CHARTSTRINGSTDPER" val="0 0.333333333333333 0.333333333333333 0.333333333333333 0"/>
  <p:tag name="CHARTSTRINGREVPER" val="0 0.333333333333333 0.333333333333333 0.333333333333333 0"/>
  <p:tag name="TOTALRESPONSES" val="0"/>
  <p:tag name="RESPONSESGATHERED" val="False"/>
  <p:tag name="VALUES" val="No Value|smicln|No Value|smicln|No Value|smicln|No Value|smicln|No Value"/>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9"/>
  <p:tag name="FONTSIZE" val="22"/>
  <p:tag name="BULLETTYPE" val="ppBulletArabicPeriod"/>
  <p:tag name="ANSWERTEXT" val=" &#10; &#10; &#10; &#10; "/>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8"/>
  <p:tag name="SLIDEGUID" val="7924937D9CE44975A005262D3AB23C26"/>
  <p:tag name="TOTALRESPONSES" val="9"/>
  <p:tag name="RESPONSECOUNT" val="9"/>
  <p:tag name="SLICED" val="False"/>
  <p:tag name="RESPONSES" val="1;2;3;1;2;3;1;2;3;-;-;-;-;"/>
  <p:tag name="CHARTSTRINGSTD" val="3 3 3 0 0"/>
  <p:tag name="CHARTSTRINGREV" val="0 0 3 3 3"/>
  <p:tag name="CHARTSTRINGSTDPER" val="0.333333333333333 0.333333333333333 0.333333333333333 0 0"/>
  <p:tag name="CHARTSTRINGREVPER" val="0 0 0.333333333333333 0.333333333333333 0.333333333333333"/>
  <p:tag name="RESPONSESGATHERED" val="False"/>
  <p:tag name="VALUES" val="No Value|smicln|No Value|smicln|No Value|smicln|No Value|smicln|No Value"/>
</p:tagLst>
</file>

<file path=ppt/tags/tag28.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9"/>
  <p:tag name="FONTSIZE" val="22"/>
  <p:tag name="BULLETTYPE" val="ppBulletArabicPeriod"/>
  <p:tag name="ANSWERTEXT" val=" &#10; &#10; &#10; &#10; "/>
</p:tagLst>
</file>

<file path=ppt/tags/tag29.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Lst>
</file>

<file path=ppt/tags/tag31.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9"/>
  <p:tag name="SLIDEGUID" val="92F2C668FEE9404386F48257446AB206"/>
  <p:tag name="TOTALRESPONSES" val="9"/>
  <p:tag name="RESPONSECOUNT" val="9"/>
  <p:tag name="SLICED" val="False"/>
  <p:tag name="RESPONSES" val="1;2;3;1;5;4;5;5;5;-;-;-;-;"/>
  <p:tag name="CHARTSTRINGSTD" val="2 1 1 1 4"/>
  <p:tag name="CHARTSTRINGREV" val="4 1 1 1 2"/>
  <p:tag name="CHARTSTRINGSTDPER" val="0.222222222222222 0.111111111111111 0.111111111111111 0.111111111111111 0.444444444444444"/>
  <p:tag name="CHARTSTRINGREVPER" val="0.444444444444444 0.111111111111111 0.111111111111111 0.111111111111111 0.222222222222222"/>
  <p:tag name="VALUES" val="No Value|smicln|No Value|smicln|No Value|smicln|No Value|smicln|No Value"/>
  <p:tag name="RESPONSESGATHERED" val="False"/>
</p:tagLst>
</file>

<file path=ppt/tags/tag32.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33.xml><?xml version="1.0" encoding="utf-8"?>
<p:tagLst xmlns:a="http://schemas.openxmlformats.org/drawingml/2006/main" xmlns:r="http://schemas.openxmlformats.org/officeDocument/2006/relationships" xmlns:p="http://schemas.openxmlformats.org/presentationml/2006/main">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3"/>
  <p:tag name="SLIDEGUID" val="AF1E593EAF8C42F5910AC15FAFAD30CA"/>
  <p:tag name="TOTALRESPONSES" val="5"/>
  <p:tag name="RESPONSECOUNT" val="5"/>
  <p:tag name="SLICED" val="False"/>
  <p:tag name="RESPONSES" val="1;2;1;2;1;"/>
  <p:tag name="CHARTSTRINGSTD" val="3 2 0 0 0"/>
  <p:tag name="CHARTSTRINGREV" val="0 0 0 2 3"/>
  <p:tag name="CHARTSTRINGSTDPER" val="0.6 0.4 0 0 0"/>
  <p:tag name="CHARTSTRINGREVPER" val="0 0 0 0.4 0.6"/>
  <p:tag name="VALUES" val="No Value|smicln|No Value|smicln|No Value|smicln|No Value|smicln|No Value"/>
  <p:tag name="RESPONSESGATHERED" val="False"/>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37.xml><?xml version="1.0" encoding="utf-8"?>
<p:tagLst xmlns:a="http://schemas.openxmlformats.org/drawingml/2006/main" xmlns:r="http://schemas.openxmlformats.org/officeDocument/2006/relationships" xmlns:p="http://schemas.openxmlformats.org/presentationml/2006/main">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DELIMITERS" val="3.1"/>
</p:tagLst>
</file>

<file path=ppt/tags/tag41.xml><?xml version="1.0" encoding="utf-8"?>
<p:tagLst xmlns:a="http://schemas.openxmlformats.org/drawingml/2006/main" xmlns:r="http://schemas.openxmlformats.org/officeDocument/2006/relationships" xmlns:p="http://schemas.openxmlformats.org/presentationml/2006/main">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3.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SLIDEORDER" val="2"/>
  <p:tag name="SLIDEGUID" val="2944F7880BE4465BA182A839D3D275E2"/>
  <p:tag name="QUESTIONALIAS" val="(4) Performance tracking"/>
  <p:tag name="VALUES" val="No Value|smicln|No Value|smicln|No Value|smicln|No Value|smicln|No Value"/>
  <p:tag name="TOTALRESPONSES" val="18"/>
  <p:tag name="RESPONSECOUNT" val="18"/>
  <p:tag name="SLICED" val="False"/>
  <p:tag name="RESPONSES" val="3;3;5;3;2;3;3;4;1;2;3;4;3;4;2;5;2;2;"/>
  <p:tag name="CHARTSTRINGSTD" val="1 5 7 3 2"/>
  <p:tag name="CHARTSTRINGREV" val="2 3 7 5 1"/>
  <p:tag name="CHARTSTRINGSTDPER" val="0.0555555555555556 0.277777777777778 0.388888888888889 0.166666666666667 0.111111111111111"/>
  <p:tag name="CHARTSTRINGREVPER" val="0.111111111111111 0.166666666666667 0.388888888888889 0.277777777777778 0.0555555555555556"/>
  <p:tag name="RESPONSESGATHERED" val="False"/>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45.xml><?xml version="1.0" encoding="utf-8"?>
<p:tagLst xmlns:a="http://schemas.openxmlformats.org/drawingml/2006/main" xmlns:r="http://schemas.openxmlformats.org/officeDocument/2006/relationships" xmlns:p="http://schemas.openxmlformats.org/presentationml/2006/main">
  <p:tag name="DELIMITERS" val="3.1"/>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7.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3) Process problem documentation"/>
  <p:tag name="ANSWERSALIAS" val=" |smicln| |smicln| |smicln| |smicln| "/>
  <p:tag name="DEMOGRAPHIC" val="True"/>
  <p:tag name="SLIDEORDER" val="3"/>
  <p:tag name="SLIDEGUID" val="F0067D2AE6EF4B219E52A13ACF38C297"/>
  <p:tag name="VALUES" val="No Value|smicln|No Value|smicln|No Value|smicln|No Value|smicln|No Value"/>
  <p:tag name="TOTALRESPONSES" val="17"/>
  <p:tag name="RESPONSECOUNT" val="17"/>
  <p:tag name="SLICED" val="False"/>
  <p:tag name="RESPONSES" val="2;3;5;5;-;3;1;4;3;2;4;3;4;1;-;4;3;3;3;"/>
  <p:tag name="CHARTSTRINGSTD" val="2 2 7 4 2"/>
  <p:tag name="CHARTSTRINGREV" val="2 4 7 2 2"/>
  <p:tag name="CHARTSTRINGSTDPER" val="0.117647058823529 0.117647058823529 0.411764705882353 0.235294117647059 0.117647058823529"/>
  <p:tag name="CHARTSTRINGREVPER" val="0.117647058823529 0.235294117647059 0.411764705882353 0.117647058823529 0.117647058823529"/>
  <p:tag name="RESPONSESGATHERED" val="False"/>
</p:tagLst>
</file>

<file path=ppt/tags/tag48.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49.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5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3) Process problem documentation"/>
  <p:tag name="ANSWERSALIAS" val=" |smicln| |smicln| |smicln| |smicln| "/>
  <p:tag name="DEMOGRAPHIC" val="True"/>
  <p:tag name="SLIDEORDER" val="4"/>
  <p:tag name="SLIDEGUID" val="8B326107A0A54C60947A056C353D9EB1"/>
  <p:tag name="VALUES" val="No Value|smicln|No Value|smicln|No Value|smicln|No Value|smicln|No Value"/>
  <p:tag name="TOTALRESPONSES" val="17"/>
  <p:tag name="RESPONSECOUNT" val="17"/>
  <p:tag name="SLICED" val="False"/>
  <p:tag name="RESPONSES" val="2;3;5;5;-;3;2;4;3;3;3;3;2;3;-;2;2;2;3;"/>
  <p:tag name="CHARTSTRINGSTD" val="0 6 8 1 2"/>
  <p:tag name="CHARTSTRINGREV" val="2 1 8 6 0"/>
  <p:tag name="CHARTSTRINGSTDPER" val="0 0.352941176470588 0.470588235294118 0.0588235294117647 0.117647058823529"/>
  <p:tag name="CHARTSTRINGREVPER" val="0.117647058823529 0.0588235294117647 0.470588235294118 0.352941176470588 0"/>
  <p:tag name="RESPONSESGATHERED" val="False"/>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53.xml><?xml version="1.0" encoding="utf-8"?>
<p:tagLst xmlns:a="http://schemas.openxmlformats.org/drawingml/2006/main" xmlns:r="http://schemas.openxmlformats.org/officeDocument/2006/relationships" xmlns:p="http://schemas.openxmlformats.org/presentationml/2006/main">
  <p:tag name="DELIMITERS" val="3.1"/>
</p:tagLst>
</file>

<file path=ppt/tags/tag5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5.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3) Process problem documentation"/>
  <p:tag name="ANSWERSALIAS" val=" |smicln| |smicln| |smicln| |smicln| "/>
  <p:tag name="DEMOGRAPHIC" val="True"/>
  <p:tag name="SLIDEORDER" val="5"/>
  <p:tag name="SLIDEGUID" val="F225220C987A4B5C898137DC04F9DA1C"/>
  <p:tag name="VALUES" val="No Value|smicln|No Value|smicln|No Value|smicln|No Value|smicln|No Value"/>
  <p:tag name="TOTALRESPONSES" val="17"/>
  <p:tag name="RESPONSECOUNT" val="17"/>
  <p:tag name="SLICED" val="False"/>
  <p:tag name="RESPONSES" val="2;3;1;3;-;2;3;3;4;3;2;3;1;2;2;2;-;4;1;"/>
  <p:tag name="CHARTSTRINGSTD" val="3 6 6 2 0"/>
  <p:tag name="CHARTSTRINGREV" val="0 2 6 6 3"/>
  <p:tag name="CHARTSTRINGSTDPER" val="0.176470588235294 0.352941176470588 0.352941176470588 0.117647058823529 0"/>
  <p:tag name="CHARTSTRINGREVPER" val="0 0.117647058823529 0.352941176470588 0.352941176470588 0.176470588235294"/>
  <p:tag name="RESPONSESGATHERED" val="False"/>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9"/>
  <p:tag name="FONTSIZE" val="22"/>
  <p:tag name="BULLETTYPE" val="ppBulletArabicPeriod"/>
  <p:tag name="ANSWERTEXT" val=" &#10; &#10; &#10; &#10; "/>
  <p:tag name="OLDNUMANSWERS" val="5"/>
</p:tagLst>
</file>

<file path=ppt/tags/tag57.xml><?xml version="1.0" encoding="utf-8"?>
<p:tagLst xmlns:a="http://schemas.openxmlformats.org/drawingml/2006/main" xmlns:r="http://schemas.openxmlformats.org/officeDocument/2006/relationships" xmlns:p="http://schemas.openxmlformats.org/presentationml/2006/main">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SLIDEID" val="5FD4E234446B4D5FB6590AF46D89C347"/>
  <p:tag name="SLIDETYPE" val="Q"/>
  <p:tag name="TEAMASSIGN" val="False"/>
  <p:tag name="SPEEDSCORING" val="False"/>
  <p:tag name="CORRECTPOINTVALUE" val="1"/>
  <p:tag name="INCORRECTPOINTVALUE" val="0"/>
  <p:tag name="ZEROBASED" val="False"/>
  <p:tag name="NUMRESPONSES" val="1"/>
  <p:tag name="AUTOADVANCE" val="False"/>
  <p:tag name="DELIMITERS" val="3.1"/>
  <p:tag name="VALUEFORMAT" val="0%"/>
  <p:tag name="ANSWERSALIAS" val=" |smicln| |smicln| |smicln| |smicln| "/>
  <p:tag name="DEMOGRAPHIC" val="True"/>
  <p:tag name="QUESTIONALIAS" val="(4) Performance tracking"/>
  <p:tag name="SLIDEORDER" val="6"/>
  <p:tag name="SLIDEGUID" val="F94CE7184D5044498533EB461746C540"/>
  <p:tag name="RESPONSECOUNT" val="13"/>
  <p:tag name="SLICED" val="False"/>
  <p:tag name="RESPONSES" val="1;2;3;1;2;3;1;2;3;5;5;5;5;"/>
  <p:tag name="CHARTSTRINGSTD" val="3 3 3 0 4"/>
  <p:tag name="CHARTSTRINGREV" val="4 0 3 3 3"/>
  <p:tag name="CHARTSTRINGSTDPER" val="0.230769230769231 0.230769230769231 0.230769230769231 0 0.307692307692308"/>
  <p:tag name="CHARTSTRINGREVPER" val="0.307692307692308 0 0.230769230769231 0.230769230769231 0.230769230769231"/>
  <p:tag name="RESPONSESGATHERED" val="False"/>
  <p:tag name="TOTALRESPONSES" val="0"/>
  <p:tag name="VALUES" val="No Value|smicln|No Value|smicln|No Value|smicln|No Value|smicln|No Value"/>
</p:tagLst>
</file>

<file path=ppt/tags/tag60.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9"/>
  <p:tag name="FONTSIZE" val="22"/>
  <p:tag name="BULLETTYPE" val="ppBulletArabicPeriod"/>
  <p:tag name="ANSWERTEXT" val=" &#10; &#10; &#10; &#10; "/>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1_Nick">
  <a:themeElements>
    <a:clrScheme name="1_Nic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Ni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ic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Nic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Nic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Nic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Nic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Nic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Nic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Nic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Nic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Nic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Nic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Nic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2674887</TotalTime>
  <Words>2650</Words>
  <Application>Microsoft Office PowerPoint</Application>
  <PresentationFormat>On-screen Show (4:3)</PresentationFormat>
  <Paragraphs>378</Paragraphs>
  <Slides>56</Slides>
  <Notes>17</Notes>
  <HiddenSlides>0</HiddenSlides>
  <MMClips>10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56</vt:i4>
      </vt:variant>
    </vt:vector>
  </HeadingPairs>
  <TitlesOfParts>
    <vt:vector size="59" baseType="lpstr">
      <vt:lpstr>1_Nick</vt:lpstr>
      <vt:lpstr>Microsoft Graph Chart</vt:lpstr>
      <vt:lpstr>Chart</vt:lpstr>
      <vt:lpstr>Management Practices in Europe, the US and Emerging Markets</vt:lpstr>
      <vt:lpstr>Slide 2</vt:lpstr>
      <vt:lpstr>Slide 3</vt:lpstr>
      <vt:lpstr>Slide 4</vt:lpstr>
      <vt:lpstr>Slide 5</vt:lpstr>
      <vt:lpstr>Slide 6</vt:lpstr>
      <vt:lpstr>Slide 7</vt:lpstr>
      <vt:lpstr>Setting up your clicker</vt:lpstr>
      <vt:lpstr>Slide 9</vt:lpstr>
      <vt:lpstr>(16) Promoting high performers</vt:lpstr>
      <vt:lpstr>The survey scores to question (16), promoting high performers – all countries, manufacturing</vt:lpstr>
      <vt:lpstr>The survey scores to question (16), promoting high performers: developed countries, hospitals</vt:lpstr>
      <vt:lpstr>The survey scores to question (16), promoting high performers : developed countries, schools</vt:lpstr>
      <vt:lpstr>(14) Rewarding high performance</vt:lpstr>
      <vt:lpstr>The survey scores to question (14), rewarding high performance – all countries, manufacturing</vt:lpstr>
      <vt:lpstr>The survey scores to question (14), rewarding high performance: developed countries, hospitals</vt:lpstr>
      <vt:lpstr>The survey scores to question (14), rewarding high performance: developed countries, schools</vt:lpstr>
      <vt:lpstr>Slide 18</vt:lpstr>
      <vt:lpstr>(15) Removing poor performers</vt:lpstr>
      <vt:lpstr>The survey scores to question (15), removing poor performers – all countries, manufacturing</vt:lpstr>
      <vt:lpstr>The survey scores to question (15), removing poor performers – USA, manufacturing</vt:lpstr>
      <vt:lpstr>The survey scores to question (15), removing poor performers – Japan, manufacturing</vt:lpstr>
      <vt:lpstr>The survey scores to question (15), removing poor performers – France, manufacturing</vt:lpstr>
      <vt:lpstr>The survey scores to question (15), removing poor performers – India, manufacturing</vt:lpstr>
      <vt:lpstr>The survey scores to question (15), removing poor performers – US, Canada and UK, retail</vt:lpstr>
      <vt:lpstr>The survey scores to question (15), removing poor performers: developed countries, hospitals</vt:lpstr>
      <vt:lpstr>Slide 27</vt:lpstr>
      <vt:lpstr>(17) Attracting human capital</vt:lpstr>
      <vt:lpstr>The survey scores to question (17), attracting human capital – all countries, manufacturing</vt:lpstr>
      <vt:lpstr>Slide 30</vt:lpstr>
      <vt:lpstr>(18) Retaining human capital</vt:lpstr>
      <vt:lpstr>The survey scores to question (18), retaining human capital – all countries, manufacturing</vt:lpstr>
      <vt:lpstr>Slide 33</vt:lpstr>
      <vt:lpstr>Slide 34</vt:lpstr>
      <vt:lpstr>Slide 35</vt:lpstr>
      <vt:lpstr>(8) Target balance</vt:lpstr>
      <vt:lpstr>The survey scores to question (8), target balance – all countries, manufacturing</vt:lpstr>
      <vt:lpstr>Slide 38</vt:lpstr>
      <vt:lpstr>The survey scores to question (8), target balance – US, Canada and UK, retail</vt:lpstr>
      <vt:lpstr>The survey scores to question (8), target balance: developed countries, hospitals</vt:lpstr>
      <vt:lpstr>The survey scores to question (8), target balance: developed countries, schools</vt:lpstr>
      <vt:lpstr>Slide 42</vt:lpstr>
      <vt:lpstr>(9) Target interconnection</vt:lpstr>
      <vt:lpstr>Target interconnection (9): all countries, manufacturing</vt:lpstr>
      <vt:lpstr>Slide 45</vt:lpstr>
      <vt:lpstr>(10) Target time horizon</vt:lpstr>
      <vt:lpstr>Target time horizon (10): all countries, manufacturing</vt:lpstr>
      <vt:lpstr>Slide 48</vt:lpstr>
      <vt:lpstr>(11) Targets are stretching</vt:lpstr>
      <vt:lpstr>Targets are stretching (11): all countries, manufacturing</vt:lpstr>
      <vt:lpstr>Slide 51</vt:lpstr>
      <vt:lpstr>(12) Performance clarity</vt:lpstr>
      <vt:lpstr>Performance clarity (12): all countries, manufacturing</vt:lpstr>
      <vt:lpstr>Slide 54</vt:lpstr>
      <vt:lpstr>Slide 55</vt:lpstr>
      <vt:lpstr>The survey scores to question (15), removing poor performers: developed countries, schools</vt:lpstr>
    </vt:vector>
  </TitlesOfParts>
  <Company>Doggett Jones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Jones</dc:creator>
  <cp:lastModifiedBy>John Vanreenen</cp:lastModifiedBy>
  <cp:revision>742</cp:revision>
  <dcterms:created xsi:type="dcterms:W3CDTF">2004-03-16T12:56:58Z</dcterms:created>
  <dcterms:modified xsi:type="dcterms:W3CDTF">2012-01-19T15:15:24Z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bjective-Comment">
    <vt:lpwstr/>
  </property>
  <property fmtid="{D5CDD505-2E9C-101B-9397-08002B2CF9AE}" pid="3" name="Objective-CreationStamp">
    <vt:filetime>2004-09-30T07:11:33Z</vt:filetime>
  </property>
  <property fmtid="{D5CDD505-2E9C-101B-9397-08002B2CF9AE}" pid="4" name="Objective-Id">
    <vt:lpwstr>AA137263</vt:lpwstr>
  </property>
  <property fmtid="{D5CDD505-2E9C-101B-9397-08002B2CF9AE}" pid="5" name="Objective-IsApproved">
    <vt:lpwstr>No</vt:lpwstr>
  </property>
  <property fmtid="{D5CDD505-2E9C-101B-9397-08002B2CF9AE}" pid="6" name="Objective-IsPublished">
    <vt:lpwstr>No</vt:lpwstr>
  </property>
  <property fmtid="{D5CDD505-2E9C-101B-9397-08002B2CF9AE}" pid="7" name="Objective-DatePublished">
    <vt:lpwstr/>
  </property>
  <property fmtid="{D5CDD505-2E9C-101B-9397-08002B2CF9AE}" pid="8" name="Objective-ModificationStamp">
    <vt:filetime>2004-09-30T07:11:37Z</vt:filetime>
  </property>
  <property fmtid="{D5CDD505-2E9C-101B-9397-08002B2CF9AE}" pid="9" name="Objective-Owner">
    <vt:lpwstr>Ridley, David</vt:lpwstr>
  </property>
  <property fmtid="{D5CDD505-2E9C-101B-9397-08002B2CF9AE}" pid="10" name="Objective-Path">
    <vt:lpwstr>Objective Global Folder:Home:ESRC Home:Ridley, David:</vt:lpwstr>
  </property>
  <property fmtid="{D5CDD505-2E9C-101B-9397-08002B2CF9AE}" pid="11" name="Objective-Parent">
    <vt:lpwstr>Ridley, David</vt:lpwstr>
  </property>
  <property fmtid="{D5CDD505-2E9C-101B-9397-08002B2CF9AE}" pid="12" name="Objective-State">
    <vt:lpwstr>Being Edited</vt:lpwstr>
  </property>
  <property fmtid="{D5CDD505-2E9C-101B-9397-08002B2CF9AE}" pid="13" name="Objective-Title">
    <vt:lpwstr>UK Prod1slides</vt:lpwstr>
  </property>
  <property fmtid="{D5CDD505-2E9C-101B-9397-08002B2CF9AE}" pid="14" name="Objective-Version">
    <vt:lpwstr>0.2</vt:lpwstr>
  </property>
  <property fmtid="{D5CDD505-2E9C-101B-9397-08002B2CF9AE}" pid="15" name="Objective-VersionComment">
    <vt:lpwstr>Version 2</vt:lpwstr>
  </property>
  <property fmtid="{D5CDD505-2E9C-101B-9397-08002B2CF9AE}" pid="16" name="Objective-VersionNumber">
    <vt:i4>2</vt:i4>
  </property>
  <property fmtid="{D5CDD505-2E9C-101B-9397-08002B2CF9AE}" pid="17" name="Objective-FileNumber">
    <vt:lpwstr/>
  </property>
  <property fmtid="{D5CDD505-2E9C-101B-9397-08002B2CF9AE}" pid="18" name="Objective-Classification">
    <vt:lpwstr>Not classified</vt:lpwstr>
  </property>
  <property fmtid="{D5CDD505-2E9C-101B-9397-08002B2CF9AE}" pid="19" name="Objective-Caveats">
    <vt:lpwstr/>
  </property>
  <property fmtid="{D5CDD505-2E9C-101B-9397-08002B2CF9AE}" pid="20" name="Objective-Created By (External) [system]">
    <vt:lpwstr/>
  </property>
  <property fmtid="{D5CDD505-2E9C-101B-9397-08002B2CF9AE}" pid="21" name="Objective-Date of Issue [system]">
    <vt:lpwstr/>
  </property>
  <property fmtid="{D5CDD505-2E9C-101B-9397-08002B2CF9AE}" pid="22" name="Objective-Cross Council Activity [system]">
    <vt:bool>false</vt:bool>
  </property>
  <property fmtid="{D5CDD505-2E9C-101B-9397-08002B2CF9AE}" pid="23" name="Objective-Generated By [system]">
    <vt:lpwstr/>
  </property>
  <property fmtid="{D5CDD505-2E9C-101B-9397-08002B2CF9AE}" pid="24" name="Objective-Research Council Publisher [system]">
    <vt:lpwstr/>
  </property>
</Properties>
</file>