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62"/>
  </p:notesMasterIdLst>
  <p:handoutMasterIdLst>
    <p:handoutMasterId r:id="rId63"/>
  </p:handoutMasterIdLst>
  <p:sldIdLst>
    <p:sldId id="617" r:id="rId2"/>
    <p:sldId id="637" r:id="rId3"/>
    <p:sldId id="638" r:id="rId4"/>
    <p:sldId id="639" r:id="rId5"/>
    <p:sldId id="640" r:id="rId6"/>
    <p:sldId id="658" r:id="rId7"/>
    <p:sldId id="641" r:id="rId8"/>
    <p:sldId id="642" r:id="rId9"/>
    <p:sldId id="643" r:id="rId10"/>
    <p:sldId id="659" r:id="rId11"/>
    <p:sldId id="653" r:id="rId12"/>
    <p:sldId id="646" r:id="rId13"/>
    <p:sldId id="649" r:id="rId14"/>
    <p:sldId id="652" r:id="rId15"/>
    <p:sldId id="650" r:id="rId16"/>
    <p:sldId id="654" r:id="rId17"/>
    <p:sldId id="571" r:id="rId18"/>
    <p:sldId id="572" r:id="rId19"/>
    <p:sldId id="605" r:id="rId20"/>
    <p:sldId id="587" r:id="rId21"/>
    <p:sldId id="593" r:id="rId22"/>
    <p:sldId id="594" r:id="rId23"/>
    <p:sldId id="595" r:id="rId24"/>
    <p:sldId id="596" r:id="rId25"/>
    <p:sldId id="619" r:id="rId26"/>
    <p:sldId id="573" r:id="rId27"/>
    <p:sldId id="608" r:id="rId28"/>
    <p:sldId id="609" r:id="rId29"/>
    <p:sldId id="588" r:id="rId30"/>
    <p:sldId id="597" r:id="rId31"/>
    <p:sldId id="574" r:id="rId32"/>
    <p:sldId id="589" r:id="rId33"/>
    <p:sldId id="600" r:id="rId34"/>
    <p:sldId id="575" r:id="rId35"/>
    <p:sldId id="590" r:id="rId36"/>
    <p:sldId id="601" r:id="rId37"/>
    <p:sldId id="576" r:id="rId38"/>
    <p:sldId id="602" r:id="rId39"/>
    <p:sldId id="616" r:id="rId40"/>
    <p:sldId id="586" r:id="rId41"/>
    <p:sldId id="655" r:id="rId42"/>
    <p:sldId id="625" r:id="rId43"/>
    <p:sldId id="626" r:id="rId44"/>
    <p:sldId id="627" r:id="rId45"/>
    <p:sldId id="628" r:id="rId46"/>
    <p:sldId id="632" r:id="rId47"/>
    <p:sldId id="634" r:id="rId48"/>
    <p:sldId id="580" r:id="rId49"/>
    <p:sldId id="604" r:id="rId50"/>
    <p:sldId id="618" r:id="rId51"/>
    <p:sldId id="620" r:id="rId52"/>
    <p:sldId id="621" r:id="rId53"/>
    <p:sldId id="622" r:id="rId54"/>
    <p:sldId id="623" r:id="rId55"/>
    <p:sldId id="624" r:id="rId56"/>
    <p:sldId id="629" r:id="rId57"/>
    <p:sldId id="630" r:id="rId58"/>
    <p:sldId id="631" r:id="rId59"/>
    <p:sldId id="656" r:id="rId60"/>
    <p:sldId id="657" r:id="rId61"/>
  </p:sldIdLst>
  <p:sldSz cx="9144000" cy="6858000" type="screen4x3"/>
  <p:notesSz cx="6881813" cy="9296400"/>
  <p:custDataLst>
    <p:tags r:id="rId64"/>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CDDDB"/>
    <a:srgbClr val="FF3300"/>
    <a:srgbClr val="800000"/>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74" autoAdjust="0"/>
    <p:restoredTop sz="93874" autoAdjust="0"/>
  </p:normalViewPr>
  <p:slideViewPr>
    <p:cSldViewPr snapToGrid="0">
      <p:cViewPr>
        <p:scale>
          <a:sx n="66" d="100"/>
          <a:sy n="66" d="100"/>
        </p:scale>
        <p:origin x="-1164" y="-354"/>
      </p:cViewPr>
      <p:guideLst>
        <p:guide orient="horz" pos="1399"/>
        <p:guide pos="363"/>
        <p:guide pos="54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69" d="100"/>
          <a:sy n="69" d="100"/>
        </p:scale>
        <p:origin x="-2784" y="-102"/>
      </p:cViewPr>
      <p:guideLst>
        <p:guide orient="horz" pos="2929"/>
        <p:guide pos="216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19" name="Rectangle 3"/>
          <p:cNvSpPr>
            <a:spLocks noGrp="1" noChangeArrowheads="1"/>
          </p:cNvSpPr>
          <p:nvPr>
            <p:ph type="dt" sz="quarter" idx="1"/>
          </p:nvPr>
        </p:nvSpPr>
        <p:spPr bwMode="auto">
          <a:xfrm>
            <a:off x="3897313" y="0"/>
            <a:ext cx="2982912" cy="463550"/>
          </a:xfrm>
          <a:prstGeom prst="rect">
            <a:avLst/>
          </a:prstGeom>
          <a:noFill/>
          <a:ln w="9525">
            <a:noFill/>
            <a:miter lim="800000"/>
            <a:headEnd/>
            <a:tailEnd/>
          </a:ln>
          <a:effectLst/>
        </p:spPr>
        <p:txBody>
          <a:bodyPr vert="horz" wrap="square" lIns="87442" tIns="43721" rIns="87442" bIns="43721" numCol="1" anchor="t" anchorCtr="0" compatLnSpc="1">
            <a:prstTxWarp prst="textNoShape">
              <a:avLst/>
            </a:prstTxWarp>
          </a:bodyPr>
          <a:lstStyle>
            <a:lvl1pPr algn="r" defTabSz="874713">
              <a:defRPr sz="1100" b="0">
                <a:latin typeface="Times" pitchFamily="18" charset="0"/>
              </a:defRPr>
            </a:lvl1pPr>
          </a:lstStyle>
          <a:p>
            <a:pPr>
              <a:defRPr/>
            </a:pPr>
            <a:endParaRPr lang="en-GB"/>
          </a:p>
        </p:txBody>
      </p:sp>
      <p:sp>
        <p:nvSpPr>
          <p:cNvPr id="111620" name="Rectangle 4"/>
          <p:cNvSpPr>
            <a:spLocks noGrp="1" noChangeArrowheads="1"/>
          </p:cNvSpPr>
          <p:nvPr>
            <p:ph type="ftr" sz="quarter" idx="2"/>
          </p:nvPr>
        </p:nvSpPr>
        <p:spPr bwMode="auto">
          <a:xfrm>
            <a:off x="0" y="8831263"/>
            <a:ext cx="2982913"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defTabSz="874713">
              <a:defRPr sz="1100" b="0">
                <a:latin typeface="Times" pitchFamily="18" charset="0"/>
              </a:defRPr>
            </a:lvl1pPr>
          </a:lstStyle>
          <a:p>
            <a:pPr>
              <a:defRPr/>
            </a:pPr>
            <a:endParaRPr lang="en-GB"/>
          </a:p>
        </p:txBody>
      </p:sp>
      <p:sp>
        <p:nvSpPr>
          <p:cNvPr id="111621" name="Rectangle 5"/>
          <p:cNvSpPr>
            <a:spLocks noGrp="1" noChangeArrowheads="1"/>
          </p:cNvSpPr>
          <p:nvPr>
            <p:ph type="sldNum" sz="quarter" idx="3"/>
          </p:nvPr>
        </p:nvSpPr>
        <p:spPr bwMode="auto">
          <a:xfrm>
            <a:off x="3897313" y="8831263"/>
            <a:ext cx="2982912" cy="463550"/>
          </a:xfrm>
          <a:prstGeom prst="rect">
            <a:avLst/>
          </a:prstGeom>
          <a:noFill/>
          <a:ln w="9525">
            <a:noFill/>
            <a:miter lim="800000"/>
            <a:headEnd/>
            <a:tailEnd/>
          </a:ln>
          <a:effectLst/>
        </p:spPr>
        <p:txBody>
          <a:bodyPr vert="horz" wrap="square" lIns="87442" tIns="43721" rIns="87442" bIns="43721" numCol="1" anchor="b" anchorCtr="0" compatLnSpc="1">
            <a:prstTxWarp prst="textNoShape">
              <a:avLst/>
            </a:prstTxWarp>
          </a:bodyPr>
          <a:lstStyle>
            <a:lvl1pPr algn="r" defTabSz="874713">
              <a:defRPr sz="1100" b="0">
                <a:latin typeface="Times" pitchFamily="18" charset="0"/>
              </a:defRPr>
            </a:lvl1pPr>
          </a:lstStyle>
          <a:p>
            <a:pPr>
              <a:defRPr/>
            </a:pPr>
            <a:fld id="{7B6D9DA4-2D05-432C-8DE5-2079065A9020}" type="slidenum">
              <a:rPr lang="en-GB"/>
              <a:pPr>
                <a:defRPr/>
              </a:pPr>
              <a:t>‹#›</a:t>
            </a:fld>
            <a:endParaRPr lang="en-GB"/>
          </a:p>
        </p:txBody>
      </p:sp>
    </p:spTree>
    <p:extLst>
      <p:ext uri="{BB962C8B-B14F-4D97-AF65-F5344CB8AC3E}">
        <p14:creationId xmlns:p14="http://schemas.microsoft.com/office/powerpoint/2010/main" xmlns="" val="129975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47" name="Rectangle 3"/>
          <p:cNvSpPr>
            <a:spLocks noGrp="1" noChangeArrowheads="1"/>
          </p:cNvSpPr>
          <p:nvPr>
            <p:ph type="dt" idx="1"/>
          </p:nvPr>
        </p:nvSpPr>
        <p:spPr bwMode="auto">
          <a:xfrm>
            <a:off x="3897313" y="0"/>
            <a:ext cx="2982912" cy="463550"/>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lvl1pPr algn="r" defTabSz="935038">
              <a:defRPr sz="1200" b="0">
                <a:latin typeface="Times" pitchFamily="18" charset="0"/>
              </a:defRPr>
            </a:lvl1pPr>
          </a:lstStyle>
          <a:p>
            <a:pPr>
              <a:defRPr/>
            </a:pPr>
            <a:endParaRPr lang="en-GB"/>
          </a:p>
        </p:txBody>
      </p:sp>
      <p:sp>
        <p:nvSpPr>
          <p:cNvPr id="55300" name="Rectangle 4"/>
          <p:cNvSpPr>
            <a:spLocks noGrp="1" noRot="1" noChangeAspect="1" noChangeArrowheads="1" noTextEdit="1"/>
          </p:cNvSpPr>
          <p:nvPr>
            <p:ph type="sldImg" idx="2"/>
          </p:nvPr>
        </p:nvSpPr>
        <p:spPr bwMode="auto">
          <a:xfrm>
            <a:off x="11191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688975" y="4416425"/>
            <a:ext cx="5503863" cy="4181475"/>
          </a:xfrm>
          <a:prstGeom prst="rect">
            <a:avLst/>
          </a:prstGeom>
          <a:noFill/>
          <a:ln w="9525">
            <a:noFill/>
            <a:miter lim="800000"/>
            <a:headEnd/>
            <a:tailEnd/>
          </a:ln>
          <a:effectLst/>
        </p:spPr>
        <p:txBody>
          <a:bodyPr vert="horz" wrap="square" lIns="93475" tIns="46738" rIns="93475" bIns="467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831263"/>
            <a:ext cx="2982913"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defTabSz="935038">
              <a:defRPr sz="1200" b="0">
                <a:latin typeface="Times"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97313" y="8831263"/>
            <a:ext cx="2982912" cy="463550"/>
          </a:xfrm>
          <a:prstGeom prst="rect">
            <a:avLst/>
          </a:prstGeom>
          <a:noFill/>
          <a:ln w="9525">
            <a:noFill/>
            <a:miter lim="800000"/>
            <a:headEnd/>
            <a:tailEnd/>
          </a:ln>
          <a:effectLst/>
        </p:spPr>
        <p:txBody>
          <a:bodyPr vert="horz" wrap="square" lIns="93475" tIns="46738" rIns="93475" bIns="46738" numCol="1" anchor="b" anchorCtr="0" compatLnSpc="1">
            <a:prstTxWarp prst="textNoShape">
              <a:avLst/>
            </a:prstTxWarp>
          </a:bodyPr>
          <a:lstStyle>
            <a:lvl1pPr algn="r" defTabSz="935038">
              <a:defRPr sz="1200" b="0">
                <a:latin typeface="Times" pitchFamily="18" charset="0"/>
              </a:defRPr>
            </a:lvl1pPr>
          </a:lstStyle>
          <a:p>
            <a:pPr>
              <a:defRPr/>
            </a:pPr>
            <a:fld id="{D53C5791-958D-4ADA-95D8-653EB7435B57}" type="slidenum">
              <a:rPr lang="en-GB"/>
              <a:pPr>
                <a:defRPr/>
              </a:pPr>
              <a:t>‹#›</a:t>
            </a:fld>
            <a:endParaRPr lang="en-GB"/>
          </a:p>
        </p:txBody>
      </p:sp>
    </p:spTree>
    <p:extLst>
      <p:ext uri="{BB962C8B-B14F-4D97-AF65-F5344CB8AC3E}">
        <p14:creationId xmlns:p14="http://schemas.microsoft.com/office/powerpoint/2010/main" xmlns="" val="3420485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2</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16</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2CBE2ED4-8DD6-40C7-AFFB-7A53F0E72855}" type="slidenum">
              <a:rPr lang="en-GB" sz="1200" b="0">
                <a:latin typeface="Times" pitchFamily="18" charset="0"/>
              </a:rPr>
              <a:pPr algn="r"/>
              <a:t>17</a:t>
            </a:fld>
            <a:endParaRPr lang="en-GB" sz="1200" b="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34897F79-6CA9-4C6B-A029-37B61DC2FE81}" type="slidenum">
              <a:rPr lang="en-GB" sz="1200" b="0">
                <a:latin typeface="Times" pitchFamily="18" charset="0"/>
              </a:rPr>
              <a:pPr algn="r"/>
              <a:t>18</a:t>
            </a:fld>
            <a:endParaRPr lang="en-GB" sz="1200" b="0">
              <a:latin typeface="Times" pitchFamily="18" charset="0"/>
            </a:endParaRPr>
          </a:p>
        </p:txBody>
      </p:sp>
      <p:sp>
        <p:nvSpPr>
          <p:cNvPr id="65539" name="Rectangle 2"/>
          <p:cNvSpPr>
            <a:spLocks noGrp="1" noRot="1" noChangeAspect="1" noChangeArrowheads="1" noTextEdit="1"/>
          </p:cNvSpPr>
          <p:nvPr>
            <p:ph type="sldImg"/>
          </p:nvPr>
        </p:nvSpPr>
        <p:spPr>
          <a:xfrm>
            <a:off x="-1874838" y="1198563"/>
            <a:ext cx="10590213" cy="7942262"/>
          </a:xfrm>
          <a:ln/>
        </p:spPr>
      </p:sp>
      <p:sp>
        <p:nvSpPr>
          <p:cNvPr id="65540"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5D70D573-B701-49B1-8C97-CC0F2D12FDF3}" type="slidenum">
              <a:rPr lang="en-GB" sz="1200" b="0">
                <a:latin typeface="Times" pitchFamily="18" charset="0"/>
              </a:rPr>
              <a:pPr algn="r"/>
              <a:t>26</a:t>
            </a:fld>
            <a:endParaRPr lang="en-GB" sz="1200" b="0">
              <a:latin typeface="Times" pitchFamily="18" charset="0"/>
            </a:endParaRPr>
          </a:p>
        </p:txBody>
      </p:sp>
      <p:sp>
        <p:nvSpPr>
          <p:cNvPr id="66563" name="Rectangle 2"/>
          <p:cNvSpPr>
            <a:spLocks noGrp="1" noRot="1" noChangeAspect="1" noChangeArrowheads="1" noTextEdit="1"/>
          </p:cNvSpPr>
          <p:nvPr>
            <p:ph type="sldImg"/>
          </p:nvPr>
        </p:nvSpPr>
        <p:spPr>
          <a:xfrm>
            <a:off x="-1874838" y="1198563"/>
            <a:ext cx="10590213" cy="7942262"/>
          </a:xfrm>
          <a:ln/>
        </p:spPr>
      </p:sp>
      <p:sp>
        <p:nvSpPr>
          <p:cNvPr id="66564"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BB932E9A-CC3D-4669-876B-A81DB5E11489}" type="slidenum">
              <a:rPr lang="en-GB" sz="1200" b="0">
                <a:latin typeface="Times" pitchFamily="18" charset="0"/>
              </a:rPr>
              <a:pPr algn="r"/>
              <a:t>31</a:t>
            </a:fld>
            <a:endParaRPr lang="en-GB" sz="1200" b="0">
              <a:latin typeface="Times" pitchFamily="18" charset="0"/>
            </a:endParaRPr>
          </a:p>
        </p:txBody>
      </p:sp>
      <p:sp>
        <p:nvSpPr>
          <p:cNvPr id="67587" name="Rectangle 2"/>
          <p:cNvSpPr>
            <a:spLocks noGrp="1" noRot="1" noChangeAspect="1" noChangeArrowheads="1" noTextEdit="1"/>
          </p:cNvSpPr>
          <p:nvPr>
            <p:ph type="sldImg"/>
          </p:nvPr>
        </p:nvSpPr>
        <p:spPr>
          <a:xfrm>
            <a:off x="-1874838" y="1198563"/>
            <a:ext cx="10590213" cy="7942262"/>
          </a:xfrm>
          <a:ln/>
        </p:spPr>
      </p:sp>
      <p:sp>
        <p:nvSpPr>
          <p:cNvPr id="67588"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8E84B5DE-B002-40E8-9397-7F2C0D64FDA4}" type="slidenum">
              <a:rPr lang="en-GB" sz="1200" b="0">
                <a:latin typeface="Times" pitchFamily="18" charset="0"/>
              </a:rPr>
              <a:pPr algn="r"/>
              <a:t>34</a:t>
            </a:fld>
            <a:endParaRPr lang="en-GB" sz="1200" b="0">
              <a:latin typeface="Times" pitchFamily="18" charset="0"/>
            </a:endParaRPr>
          </a:p>
        </p:txBody>
      </p:sp>
      <p:sp>
        <p:nvSpPr>
          <p:cNvPr id="68611" name="Rectangle 2"/>
          <p:cNvSpPr>
            <a:spLocks noGrp="1" noRot="1" noChangeAspect="1" noChangeArrowheads="1" noTextEdit="1"/>
          </p:cNvSpPr>
          <p:nvPr>
            <p:ph type="sldImg"/>
          </p:nvPr>
        </p:nvSpPr>
        <p:spPr>
          <a:xfrm>
            <a:off x="-1874838" y="1198563"/>
            <a:ext cx="10590213" cy="7942262"/>
          </a:xfrm>
          <a:ln/>
        </p:spPr>
      </p:sp>
      <p:sp>
        <p:nvSpPr>
          <p:cNvPr id="68612"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C4C7E5DF-A993-48C4-93D7-40DE29D2A206}" type="slidenum">
              <a:rPr lang="en-GB" sz="1200" b="0">
                <a:latin typeface="Times" pitchFamily="18" charset="0"/>
              </a:rPr>
              <a:pPr algn="r"/>
              <a:t>37</a:t>
            </a:fld>
            <a:endParaRPr lang="en-GB" sz="1200" b="0">
              <a:latin typeface="Times" pitchFamily="18" charset="0"/>
            </a:endParaRPr>
          </a:p>
        </p:txBody>
      </p:sp>
      <p:sp>
        <p:nvSpPr>
          <p:cNvPr id="69635" name="Rectangle 2"/>
          <p:cNvSpPr>
            <a:spLocks noGrp="1" noRot="1" noChangeAspect="1" noChangeArrowheads="1" noTextEdit="1"/>
          </p:cNvSpPr>
          <p:nvPr>
            <p:ph type="sldImg"/>
          </p:nvPr>
        </p:nvSpPr>
        <p:spPr>
          <a:xfrm>
            <a:off x="-1874838" y="1198563"/>
            <a:ext cx="10590213" cy="7942262"/>
          </a:xfrm>
          <a:ln/>
        </p:spPr>
      </p:sp>
      <p:sp>
        <p:nvSpPr>
          <p:cNvPr id="69636"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41</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E6F6F3-FA27-404B-B41A-D69E471725BF}" type="slidenum">
              <a:rPr lang="en-GB" smtClean="0"/>
              <a:pPr/>
              <a:t>42</a:t>
            </a:fld>
            <a:endParaRPr lang="en-GB"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5E90A78-1011-4B77-9CC0-43389AA022FC}" type="slidenum">
              <a:rPr lang="en-GB" smtClean="0"/>
              <a:pPr/>
              <a:t>44</a:t>
            </a:fld>
            <a:endParaRPr lang="en-GB"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smtClean="0"/>
              <a:t>Bandiera et al find that family ownership helps reduce</a:t>
            </a:r>
            <a:r>
              <a:rPr lang="en-US" baseline="0" dirty="0" smtClean="0"/>
              <a:t> CEO slack (time with outsiders) but NOT when family member IS CEO</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9A3D8885-5875-4288-90CD-5A8B465AA945}" type="slidenum">
              <a:rPr lang="en-GB" sz="1200" b="0">
                <a:latin typeface="Times" pitchFamily="18" charset="0"/>
              </a:rPr>
              <a:pPr algn="r"/>
              <a:t>3</a:t>
            </a:fld>
            <a:endParaRPr lang="en-GB" sz="1200" b="0">
              <a:latin typeface="Times"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437" tIns="43718" rIns="87437" bIns="43718"/>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DEB865B-7DA7-435D-AC5E-7A4DA2CB3041}" type="slidenum">
              <a:rPr lang="en-GB" smtClean="0"/>
              <a:pPr/>
              <a:t>47</a:t>
            </a:fld>
            <a:endParaRPr lang="en-GB"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874838" y="1198563"/>
            <a:ext cx="10590213" cy="7942262"/>
          </a:xfrm>
          <a:ln/>
        </p:spPr>
      </p:sp>
      <p:sp>
        <p:nvSpPr>
          <p:cNvPr id="72707"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2CBE2ED4-8DD6-40C7-AFFB-7A53F0E72855}" type="slidenum">
              <a:rPr lang="en-GB" sz="1200" b="0">
                <a:latin typeface="Times" pitchFamily="18" charset="0"/>
              </a:rPr>
              <a:pPr algn="r"/>
              <a:t>49</a:t>
            </a:fld>
            <a:endParaRPr lang="en-GB" sz="1200" b="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16013" y="696913"/>
            <a:ext cx="4648200" cy="3486150"/>
          </a:xfrm>
          <a:ln/>
        </p:spPr>
      </p:sp>
      <p:sp>
        <p:nvSpPr>
          <p:cNvPr id="60419" name="Rectangle 3"/>
          <p:cNvSpPr>
            <a:spLocks noGrp="1" noChangeArrowheads="1"/>
          </p:cNvSpPr>
          <p:nvPr>
            <p:ph type="body" idx="1"/>
          </p:nvPr>
        </p:nvSpPr>
        <p:spPr>
          <a:xfrm>
            <a:off x="688975" y="4416425"/>
            <a:ext cx="5505450" cy="29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16013" y="696913"/>
            <a:ext cx="4648200" cy="3486150"/>
          </a:xfrm>
          <a:ln/>
        </p:spPr>
      </p:sp>
      <p:sp>
        <p:nvSpPr>
          <p:cNvPr id="61443" name="Rectangle 3"/>
          <p:cNvSpPr>
            <a:spLocks noGrp="1" noChangeArrowheads="1"/>
          </p:cNvSpPr>
          <p:nvPr>
            <p:ph type="body" idx="1"/>
          </p:nvPr>
        </p:nvSpPr>
        <p:spPr>
          <a:xfrm>
            <a:off x="688975" y="4416425"/>
            <a:ext cx="5505450" cy="29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16013" y="696913"/>
            <a:ext cx="4648200" cy="3486150"/>
          </a:xfrm>
          <a:ln/>
        </p:spPr>
      </p:sp>
      <p:sp>
        <p:nvSpPr>
          <p:cNvPr id="62467" name="Rectangle 3"/>
          <p:cNvSpPr>
            <a:spLocks noGrp="1" noChangeArrowheads="1"/>
          </p:cNvSpPr>
          <p:nvPr>
            <p:ph type="body" idx="1"/>
          </p:nvPr>
        </p:nvSpPr>
        <p:spPr>
          <a:xfrm>
            <a:off x="688975" y="4416425"/>
            <a:ext cx="5505450" cy="29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6258BFED-92B6-497E-A409-4B7879996A9E}" type="slidenum">
              <a:rPr lang="en-GB" sz="1200" b="0">
                <a:latin typeface="Times" pitchFamily="18" charset="0"/>
              </a:rPr>
              <a:pPr algn="r"/>
              <a:t>59</a:t>
            </a:fld>
            <a:endParaRPr lang="en-GB" sz="1200" b="0">
              <a:latin typeface="Times" pitchFamily="18" charset="0"/>
            </a:endParaRPr>
          </a:p>
        </p:txBody>
      </p:sp>
      <p:sp>
        <p:nvSpPr>
          <p:cNvPr id="70659" name="Rectangle 2"/>
          <p:cNvSpPr>
            <a:spLocks noGrp="1" noRot="1" noChangeAspect="1" noChangeArrowheads="1" noTextEdit="1"/>
          </p:cNvSpPr>
          <p:nvPr>
            <p:ph type="sldImg"/>
          </p:nvPr>
        </p:nvSpPr>
        <p:spPr>
          <a:xfrm>
            <a:off x="-1874838" y="1198563"/>
            <a:ext cx="10590213" cy="7942262"/>
          </a:xfrm>
          <a:ln/>
        </p:spPr>
      </p:sp>
      <p:sp>
        <p:nvSpPr>
          <p:cNvPr id="70660" name="Rectangle 3"/>
          <p:cNvSpPr>
            <a:spLocks noGrp="1" noChangeArrowheads="1"/>
          </p:cNvSpPr>
          <p:nvPr>
            <p:ph type="body" idx="1"/>
          </p:nvPr>
        </p:nvSpPr>
        <p:spPr>
          <a:xfrm>
            <a:off x="825500" y="347663"/>
            <a:ext cx="5861050" cy="2905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97313" y="8831263"/>
            <a:ext cx="2982912"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475" tIns="46738" rIns="93475" bIns="46738" anchor="b"/>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pPr algn="r"/>
            <a:fld id="{ED8CBBDC-CB2D-4961-AEF4-CCF6FFD6509F}" type="slidenum">
              <a:rPr lang="en-GB" sz="1200" b="0">
                <a:latin typeface="Times" pitchFamily="18" charset="0"/>
              </a:rPr>
              <a:pPr algn="r"/>
              <a:t>4</a:t>
            </a:fld>
            <a:endParaRPr lang="en-GB" sz="1200" b="0">
              <a:latin typeface="Times" pitchFamily="18" charset="0"/>
            </a:endParaRPr>
          </a:p>
        </p:txBody>
      </p:sp>
      <p:sp>
        <p:nvSpPr>
          <p:cNvPr id="23555" name="Rectangle 2"/>
          <p:cNvSpPr>
            <a:spLocks noGrp="1" noRot="1" noChangeAspect="1" noChangeArrowheads="1" noTextEdit="1"/>
          </p:cNvSpPr>
          <p:nvPr>
            <p:ph type="sldImg"/>
          </p:nvPr>
        </p:nvSpPr>
        <p:spPr>
          <a:xfrm>
            <a:off x="-1874838" y="1198563"/>
            <a:ext cx="10590213" cy="7942262"/>
          </a:xfrm>
          <a:ln/>
        </p:spPr>
      </p:sp>
      <p:sp>
        <p:nvSpPr>
          <p:cNvPr id="23556" name="Rectangle 3"/>
          <p:cNvSpPr>
            <a:spLocks noGrp="1" noChangeArrowheads="1"/>
          </p:cNvSpPr>
          <p:nvPr>
            <p:ph type="body" idx="1"/>
          </p:nvPr>
        </p:nvSpPr>
        <p:spPr>
          <a:xfrm>
            <a:off x="825500" y="347663"/>
            <a:ext cx="5861050" cy="2905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C58AF3F9-5B0C-4833-A80E-E074538AE402}" type="slidenum">
              <a:rPr lang="en-GB" sz="1200" b="0" smtClean="0">
                <a:latin typeface="Times" pitchFamily="18" charset="0"/>
              </a:rPr>
              <a:pPr/>
              <a:t>5</a:t>
            </a:fld>
            <a:endParaRPr lang="en-GB" sz="1200" b="0" smtClean="0">
              <a:latin typeface="Times"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FDB6A2E-E2A2-43C2-96A5-D1374A179960}" type="slidenum">
              <a:rPr lang="en-GB" smtClean="0"/>
              <a:pPr/>
              <a:t>7</a:t>
            </a:fld>
            <a:endParaRPr lang="en-GB" smtClean="0"/>
          </a:p>
        </p:txBody>
      </p:sp>
      <p:sp>
        <p:nvSpPr>
          <p:cNvPr id="46083" name="Rectangle 2"/>
          <p:cNvSpPr>
            <a:spLocks noGrp="1" noRot="1" noChangeAspect="1" noChangeArrowheads="1" noTextEdit="1"/>
          </p:cNvSpPr>
          <p:nvPr>
            <p:ph type="sldImg"/>
          </p:nvPr>
        </p:nvSpPr>
        <p:spPr>
          <a:xfrm>
            <a:off x="-1874838" y="1198563"/>
            <a:ext cx="10591801" cy="7943850"/>
          </a:xfrm>
          <a:ln/>
        </p:spPr>
      </p:sp>
      <p:sp>
        <p:nvSpPr>
          <p:cNvPr id="46084" name="Rectangle 3"/>
          <p:cNvSpPr>
            <a:spLocks noGrp="1" noChangeArrowheads="1"/>
          </p:cNvSpPr>
          <p:nvPr>
            <p:ph type="body" idx="1"/>
          </p:nvPr>
        </p:nvSpPr>
        <p:spPr>
          <a:xfrm>
            <a:off x="826399" y="346681"/>
            <a:ext cx="5860495" cy="291628"/>
          </a:xfrm>
          <a:noFill/>
          <a:ln/>
        </p:spPr>
        <p:txBody>
          <a:bodyPr/>
          <a:lstStyle/>
          <a:p>
            <a:pPr eaLnBrk="1" hangingPunct="1"/>
            <a:r>
              <a:rPr lang="en-US" smtClean="0">
                <a:latin typeface="Arial" charset="0"/>
              </a:rPr>
              <a:t>Relationship is still there in time series, although much smaller (cf Black and Lynch)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120775" y="698500"/>
            <a:ext cx="4646613" cy="3486150"/>
          </a:xfrm>
          <a:ln/>
        </p:spPr>
      </p:sp>
      <p:sp>
        <p:nvSpPr>
          <p:cNvPr id="118786" name="Rectangle 3"/>
          <p:cNvSpPr>
            <a:spLocks noGrp="1" noChangeArrowheads="1"/>
          </p:cNvSpPr>
          <p:nvPr>
            <p:ph type="body" idx="1"/>
          </p:nvPr>
        </p:nvSpPr>
        <p:spPr>
          <a:xfrm>
            <a:off x="689974" y="4417634"/>
            <a:ext cx="5501866" cy="4180921"/>
          </a:xfrm>
          <a:noFill/>
          <a:ln w="9525"/>
        </p:spPr>
        <p:txBody>
          <a:bodyPr lIns="93163" tIns="46581" rIns="93163" bIns="46581"/>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txBox="1">
            <a:spLocks noGrp="1" noChangeArrowheads="1"/>
          </p:cNvSpPr>
          <p:nvPr/>
        </p:nvSpPr>
        <p:spPr bwMode="auto">
          <a:xfrm>
            <a:off x="3897902" y="8829121"/>
            <a:ext cx="2982418" cy="465743"/>
          </a:xfrm>
          <a:prstGeom prst="rect">
            <a:avLst/>
          </a:prstGeom>
          <a:noFill/>
          <a:ln w="9525">
            <a:noFill/>
            <a:miter lim="800000"/>
            <a:headEnd/>
            <a:tailEnd/>
          </a:ln>
        </p:spPr>
        <p:txBody>
          <a:bodyPr lIns="92438" tIns="46219" rIns="92438" bIns="46219" anchor="b"/>
          <a:lstStyle/>
          <a:p>
            <a:pPr algn="r" defTabSz="924539"/>
            <a:fld id="{167596D3-1E86-43A6-AD18-E53D03BDD5F6}" type="slidenum">
              <a:rPr lang="en-GB" sz="1200" b="0">
                <a:latin typeface="Calibri" pitchFamily="34" charset="0"/>
              </a:rPr>
              <a:pPr algn="r" defTabSz="924539"/>
              <a:t>10</a:t>
            </a:fld>
            <a:endParaRPr lang="en-GB" sz="1200" b="0">
              <a:latin typeface="Calibri" pitchFamily="34" charset="0"/>
            </a:endParaRPr>
          </a:p>
        </p:txBody>
      </p:sp>
      <p:sp>
        <p:nvSpPr>
          <p:cNvPr id="285698" name="Rectangle 2"/>
          <p:cNvSpPr>
            <a:spLocks noGrp="1" noRot="1" noChangeAspect="1" noChangeArrowheads="1" noTextEdit="1"/>
          </p:cNvSpPr>
          <p:nvPr>
            <p:ph type="sldImg"/>
          </p:nvPr>
        </p:nvSpPr>
        <p:spPr>
          <a:xfrm>
            <a:off x="-1873250" y="1196975"/>
            <a:ext cx="10587038" cy="7942263"/>
          </a:xfrm>
          <a:ln/>
        </p:spPr>
      </p:sp>
      <p:sp>
        <p:nvSpPr>
          <p:cNvPr id="285699" name="Rectangle 3"/>
          <p:cNvSpPr>
            <a:spLocks noGrp="1" noChangeArrowheads="1"/>
          </p:cNvSpPr>
          <p:nvPr>
            <p:ph type="body" idx="1"/>
          </p:nvPr>
        </p:nvSpPr>
        <p:spPr>
          <a:xfrm>
            <a:off x="824384" y="347386"/>
            <a:ext cx="5861788" cy="293587"/>
          </a:xfrm>
          <a:noFill/>
          <a:ln/>
        </p:spPr>
        <p:txBody>
          <a:bodyPr lIns="92438" tIns="46219" rIns="92438" bIns="46219"/>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5038">
              <a:defRPr sz="2400" b="1">
                <a:solidFill>
                  <a:schemeClr val="tx1"/>
                </a:solidFill>
                <a:latin typeface="Arial" charset="0"/>
              </a:defRPr>
            </a:lvl1pPr>
            <a:lvl2pPr marL="742950" indent="-285750" defTabSz="935038">
              <a:defRPr sz="2400" b="1">
                <a:solidFill>
                  <a:schemeClr val="tx1"/>
                </a:solidFill>
                <a:latin typeface="Arial" charset="0"/>
              </a:defRPr>
            </a:lvl2pPr>
            <a:lvl3pPr marL="1143000" indent="-228600" defTabSz="935038">
              <a:defRPr sz="2400" b="1">
                <a:solidFill>
                  <a:schemeClr val="tx1"/>
                </a:solidFill>
                <a:latin typeface="Arial" charset="0"/>
              </a:defRPr>
            </a:lvl3pPr>
            <a:lvl4pPr marL="1600200" indent="-228600" defTabSz="935038">
              <a:defRPr sz="2400" b="1">
                <a:solidFill>
                  <a:schemeClr val="tx1"/>
                </a:solidFill>
                <a:latin typeface="Arial" charset="0"/>
              </a:defRPr>
            </a:lvl4pPr>
            <a:lvl5pPr marL="2057400" indent="-228600" defTabSz="935038">
              <a:defRPr sz="2400" b="1">
                <a:solidFill>
                  <a:schemeClr val="tx1"/>
                </a:solidFill>
                <a:latin typeface="Arial" charset="0"/>
              </a:defRPr>
            </a:lvl5pPr>
            <a:lvl6pPr marL="2514600" indent="-228600" defTabSz="935038" eaLnBrk="0" fontAlgn="base" hangingPunct="0">
              <a:spcBef>
                <a:spcPct val="0"/>
              </a:spcBef>
              <a:spcAft>
                <a:spcPct val="0"/>
              </a:spcAft>
              <a:defRPr sz="2400" b="1">
                <a:solidFill>
                  <a:schemeClr val="tx1"/>
                </a:solidFill>
                <a:latin typeface="Arial" charset="0"/>
              </a:defRPr>
            </a:lvl6pPr>
            <a:lvl7pPr marL="2971800" indent="-228600" defTabSz="935038" eaLnBrk="0" fontAlgn="base" hangingPunct="0">
              <a:spcBef>
                <a:spcPct val="0"/>
              </a:spcBef>
              <a:spcAft>
                <a:spcPct val="0"/>
              </a:spcAft>
              <a:defRPr sz="2400" b="1">
                <a:solidFill>
                  <a:schemeClr val="tx1"/>
                </a:solidFill>
                <a:latin typeface="Arial" charset="0"/>
              </a:defRPr>
            </a:lvl7pPr>
            <a:lvl8pPr marL="3429000" indent="-228600" defTabSz="935038" eaLnBrk="0" fontAlgn="base" hangingPunct="0">
              <a:spcBef>
                <a:spcPct val="0"/>
              </a:spcBef>
              <a:spcAft>
                <a:spcPct val="0"/>
              </a:spcAft>
              <a:defRPr sz="2400" b="1">
                <a:solidFill>
                  <a:schemeClr val="tx1"/>
                </a:solidFill>
                <a:latin typeface="Arial" charset="0"/>
              </a:defRPr>
            </a:lvl8pPr>
            <a:lvl9pPr marL="3886200" indent="-228600" defTabSz="935038" eaLnBrk="0" fontAlgn="base" hangingPunct="0">
              <a:spcBef>
                <a:spcPct val="0"/>
              </a:spcBef>
              <a:spcAft>
                <a:spcPct val="0"/>
              </a:spcAft>
              <a:defRPr sz="2400" b="1">
                <a:solidFill>
                  <a:schemeClr val="tx1"/>
                </a:solidFill>
                <a:latin typeface="Arial" charset="0"/>
              </a:defRPr>
            </a:lvl9pPr>
          </a:lstStyle>
          <a:p>
            <a:fld id="{71BEE36A-21F1-4100-9819-72EC6CBBCF04}" type="slidenum">
              <a:rPr lang="en-GB" sz="1200" b="0" smtClean="0">
                <a:latin typeface="Times" pitchFamily="18" charset="0"/>
              </a:rPr>
              <a:pPr/>
              <a:t>11</a:t>
            </a:fld>
            <a:endParaRPr lang="en-GB" sz="1200" b="0" smtClean="0">
              <a:latin typeface="Times"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3766"/>
          </a:xfrm>
          <a:prstGeom prst="rect">
            <a:avLst/>
          </a:prstGeom>
        </p:spPr>
        <p:txBody>
          <a:bodyPr/>
          <a:lstStyle>
            <a:lvl1pPr algn="l">
              <a:defRPr sz="28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lgn="l">
              <a:defRPr sz="2400">
                <a:latin typeface="+mj-lt"/>
              </a:defRPr>
            </a:lvl1pPr>
            <a:lvl2pPr algn="l">
              <a:defRPr sz="2400">
                <a:latin typeface="+mj-lt"/>
              </a:defRPr>
            </a:lvl2pPr>
            <a:lvl3pPr algn="l">
              <a:defRPr sz="2400">
                <a:latin typeface="+mj-lt"/>
              </a:defRPr>
            </a:lvl3pPr>
            <a:lvl4pPr algn="l">
              <a:defRPr sz="2400">
                <a:latin typeface="+mj-lt"/>
              </a:defRPr>
            </a:lvl4pPr>
            <a:lvl5pPr algn="l">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2"/>
          </p:nvPr>
        </p:nvSpPr>
        <p:spPr>
          <a:xfrm>
            <a:off x="5943600" y="6324600"/>
            <a:ext cx="2133600" cy="476250"/>
          </a:xfrm>
          <a:prstGeom prst="rect">
            <a:avLst/>
          </a:prstGeom>
          <a:ln/>
        </p:spPr>
        <p:txBody>
          <a:bodyPr/>
          <a:lstStyle>
            <a:lvl1pPr>
              <a:defRPr/>
            </a:lvl1pPr>
          </a:lstStyle>
          <a:p>
            <a:pPr>
              <a:defRPr/>
            </a:pPr>
            <a:fld id="{55083F53-240A-460E-A332-767E788642C1}" type="slidenum">
              <a:rPr lang="en-US"/>
              <a:pPr>
                <a:defRPr/>
              </a:pPr>
              <a:t>‹#›</a:t>
            </a:fld>
            <a:endParaRPr lang="en-US"/>
          </a:p>
        </p:txBody>
      </p:sp>
    </p:spTree>
    <p:extLst>
      <p:ext uri="{BB962C8B-B14F-4D97-AF65-F5344CB8AC3E}">
        <p14:creationId xmlns:p14="http://schemas.microsoft.com/office/powerpoint/2010/main" xmlns="" val="2000777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793766"/>
          </a:xfrm>
          <a:prstGeom prst="rect">
            <a:avLst/>
          </a:prstGeom>
        </p:spPr>
        <p:txBody>
          <a:bodyPr/>
          <a:lstStyle>
            <a:lvl1pPr algn="l">
              <a:defRPr sz="2800" b="1">
                <a:latin typeface="+mj-lt"/>
              </a:defRPr>
            </a:lvl1pPr>
          </a:lstStyle>
          <a:p>
            <a:r>
              <a:rPr lang="en-US" dirty="0" smtClean="0"/>
              <a:t>Click to edit Master title style</a:t>
            </a:r>
            <a:endParaRPr lang="en-US" dirty="0"/>
          </a:p>
        </p:txBody>
      </p:sp>
      <p:sp>
        <p:nvSpPr>
          <p:cNvPr id="5" name="Content Placeholder 2"/>
          <p:cNvSpPr>
            <a:spLocks noGrp="1"/>
          </p:cNvSpPr>
          <p:nvPr>
            <p:ph idx="1"/>
          </p:nvPr>
        </p:nvSpPr>
        <p:spPr>
          <a:xfrm>
            <a:off x="457200" y="1600200"/>
            <a:ext cx="8229600" cy="4525963"/>
          </a:xfrm>
          <a:prstGeom prst="rect">
            <a:avLst/>
          </a:prstGeom>
        </p:spPr>
        <p:txBody>
          <a:bodyPr/>
          <a:lstStyle>
            <a:lvl1pPr algn="l">
              <a:defRPr sz="2400">
                <a:latin typeface="+mj-lt"/>
              </a:defRPr>
            </a:lvl1pPr>
            <a:lvl2pPr algn="l">
              <a:defRPr sz="2400">
                <a:latin typeface="+mj-lt"/>
              </a:defRPr>
            </a:lvl2pPr>
            <a:lvl3pPr algn="l">
              <a:defRPr sz="2400">
                <a:latin typeface="+mj-lt"/>
              </a:defRPr>
            </a:lvl3pPr>
            <a:lvl4pPr algn="l">
              <a:defRPr sz="2400">
                <a:latin typeface="+mj-lt"/>
              </a:defRPr>
            </a:lvl4pPr>
            <a:lvl5pPr algn="l">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sldNum" sz="quarter" idx="12"/>
          </p:nvPr>
        </p:nvSpPr>
        <p:spPr>
          <a:xfrm>
            <a:off x="5943600" y="6324600"/>
            <a:ext cx="2133600" cy="476250"/>
          </a:xfrm>
          <a:prstGeom prst="rect">
            <a:avLst/>
          </a:prstGeom>
          <a:ln/>
        </p:spPr>
        <p:txBody>
          <a:bodyPr/>
          <a:lstStyle>
            <a:lvl1pPr>
              <a:defRPr/>
            </a:lvl1pPr>
          </a:lstStyle>
          <a:p>
            <a:pPr>
              <a:defRPr/>
            </a:pPr>
            <a:fld id="{55083F53-240A-460E-A332-767E788642C1}" type="slidenum">
              <a:rPr lang="en-US"/>
              <a:pPr>
                <a:defRPr/>
              </a:pPr>
              <a:t>‹#›</a:t>
            </a:fld>
            <a:endParaRPr lang="en-US"/>
          </a:p>
        </p:txBody>
      </p:sp>
    </p:spTree>
    <p:extLst>
      <p:ext uri="{BB962C8B-B14F-4D97-AF65-F5344CB8AC3E}">
        <p14:creationId xmlns:p14="http://schemas.microsoft.com/office/powerpoint/2010/main" xmlns="" val="28889192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3D82D4C-B824-4EEB-B450-AD75F967354E}" type="slidenum">
              <a:rPr lang="en-US"/>
              <a:pPr/>
              <a:t>‹#›</a:t>
            </a:fld>
            <a:endParaRPr lang="en-US"/>
          </a:p>
        </p:txBody>
      </p:sp>
    </p:spTree>
    <p:extLst>
      <p:ext uri="{BB962C8B-B14F-4D97-AF65-F5344CB8AC3E}">
        <p14:creationId xmlns:p14="http://schemas.microsoft.com/office/powerpoint/2010/main" xmlns="" val="6199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82095"/>
          </a:xfrm>
          <a:prstGeom prst="rect">
            <a:avLst/>
          </a:prstGeom>
        </p:spPr>
        <p:txBody>
          <a:bodyPr/>
          <a:lstStyle>
            <a:lvl1pPr algn="l">
              <a:defRPr sz="3200">
                <a:latin typeface="Arial" pitchFamily="34" charset="0"/>
                <a:cs typeface="Arial" pitchFamily="34" charset="0"/>
              </a:defRPr>
            </a:lvl1pPr>
          </a:lstStyle>
          <a:p>
            <a:r>
              <a:rPr lang="en-US" smtClean="0"/>
              <a:t>Click to edit Master title style</a:t>
            </a:r>
            <a:endParaRPr lang="en-US"/>
          </a:p>
        </p:txBody>
      </p:sp>
      <p:sp>
        <p:nvSpPr>
          <p:cNvPr id="5" name="Content Placeholder 2"/>
          <p:cNvSpPr>
            <a:spLocks noGrp="1"/>
          </p:cNvSpPr>
          <p:nvPr>
            <p:ph idx="1"/>
          </p:nvPr>
        </p:nvSpPr>
        <p:spPr>
          <a:xfrm>
            <a:off x="457200" y="1092200"/>
            <a:ext cx="8229600" cy="5033963"/>
          </a:xfrm>
          <a:prstGeom prst="rect">
            <a:avLst/>
          </a:prstGeom>
        </p:spPr>
        <p:txBody>
          <a:bodyPr/>
          <a:lstStyle>
            <a:lvl1pPr algn="l">
              <a:defRPr sz="2400">
                <a:latin typeface="Arial" pitchFamily="34" charset="0"/>
                <a:cs typeface="Arial" pitchFamily="34" charset="0"/>
              </a:defRPr>
            </a:lvl1pPr>
            <a:lvl2pPr algn="l">
              <a:defRPr sz="2400">
                <a:latin typeface="Arial" pitchFamily="34" charset="0"/>
                <a:cs typeface="Arial" pitchFamily="34" charset="0"/>
              </a:defRPr>
            </a:lvl2pPr>
            <a:lvl3pPr algn="l">
              <a:defRPr sz="2400">
                <a:latin typeface="Arial" pitchFamily="34" charset="0"/>
                <a:cs typeface="Arial" pitchFamily="34" charset="0"/>
              </a:defRPr>
            </a:lvl3pPr>
            <a:lvl4pPr algn="l">
              <a:defRPr sz="2400">
                <a:latin typeface="Arial" pitchFamily="34" charset="0"/>
                <a:cs typeface="Arial" pitchFamily="34" charset="0"/>
              </a:defRPr>
            </a:lvl4pPr>
            <a:lvl5pPr algn="l">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sldNum" sz="quarter" idx="12"/>
          </p:nvPr>
        </p:nvSpPr>
        <p:spPr>
          <a:xfrm>
            <a:off x="6553200" y="6248400"/>
            <a:ext cx="1905000" cy="457200"/>
          </a:xfrm>
          <a:prstGeom prst="rect">
            <a:avLst/>
          </a:prstGeom>
          <a:ln/>
        </p:spPr>
        <p:txBody>
          <a:bodyPr/>
          <a:lstStyle>
            <a:lvl1pPr algn="l">
              <a:defRPr sz="1400">
                <a:latin typeface="Arial" pitchFamily="34" charset="0"/>
                <a:cs typeface="Arial" pitchFamily="34" charset="0"/>
              </a:defRPr>
            </a:lvl1pPr>
          </a:lstStyle>
          <a:p>
            <a:pPr>
              <a:defRPr/>
            </a:pPr>
            <a:fld id="{A9A40E58-51A6-4264-8E68-72594B637E5E}" type="slidenum">
              <a:rPr lang="en-US" altLang="en-GB" smtClean="0"/>
              <a:pPr>
                <a:defRPr/>
              </a:pPr>
              <a:t>‹#›</a:t>
            </a:fld>
            <a:endParaRPr lang="en-US" altLang="en-GB"/>
          </a:p>
        </p:txBody>
      </p:sp>
    </p:spTree>
    <p:extLst>
      <p:ext uri="{BB962C8B-B14F-4D97-AF65-F5344CB8AC3E}">
        <p14:creationId xmlns:p14="http://schemas.microsoft.com/office/powerpoint/2010/main" xmlns="" val="9097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1FF06B7-0DB7-4353-A894-D39CB931C131}" type="datetimeFigureOut">
              <a:rPr lang="en-US" smtClean="0"/>
              <a:pPr/>
              <a:t>1/12/2012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A19CA2-804F-4B99-AAC7-0DF8AECA1FCB}" type="slidenum">
              <a:rPr lang="en-US" smtClean="0"/>
              <a:pPr/>
              <a:t>‹#›</a:t>
            </a:fld>
            <a:endParaRPr lang="en-US"/>
          </a:p>
        </p:txBody>
      </p:sp>
    </p:spTree>
    <p:extLst>
      <p:ext uri="{BB962C8B-B14F-4D97-AF65-F5344CB8AC3E}">
        <p14:creationId xmlns:p14="http://schemas.microsoft.com/office/powerpoint/2010/main" xmlns="" val="5634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0813" y="569913"/>
            <a:ext cx="8612187" cy="5426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272463" y="19050"/>
            <a:ext cx="871537" cy="457200"/>
          </a:xfrm>
          <a:prstGeom prst="rect">
            <a:avLst/>
          </a:prstGeom>
        </p:spPr>
        <p:txBody>
          <a:bodyPr/>
          <a:lstStyle>
            <a:lvl1pPr>
              <a:defRPr/>
            </a:lvl1pPr>
          </a:lstStyle>
          <a:p>
            <a:fld id="{09CF866C-6048-4287-BF23-6333C5B534A7}" type="slidenum">
              <a:rPr lang="es-ES_tradnl"/>
              <a:pPr/>
              <a:t>‹#›</a:t>
            </a:fld>
            <a:endParaRPr lang="es-ES_tradnl"/>
          </a:p>
        </p:txBody>
      </p:sp>
    </p:spTree>
    <p:extLst>
      <p:ext uri="{BB962C8B-B14F-4D97-AF65-F5344CB8AC3E}">
        <p14:creationId xmlns:p14="http://schemas.microsoft.com/office/powerpoint/2010/main" xmlns="" val="330472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82095"/>
          </a:xfrm>
          <a:prstGeom prst="rect">
            <a:avLst/>
          </a:prstGeom>
        </p:spPr>
        <p:txBody>
          <a:bodyPr/>
          <a:lstStyle>
            <a:lvl1pPr algn="l">
              <a:defRPr sz="3200">
                <a:latin typeface="Arial" pitchFamily="34" charset="0"/>
                <a:cs typeface="Arial" pitchFamily="34" charset="0"/>
              </a:defRPr>
            </a:lvl1pPr>
          </a:lstStyle>
          <a:p>
            <a:r>
              <a:rPr lang="en-US" smtClean="0"/>
              <a:t>Click to edit Master title style</a:t>
            </a:r>
            <a:endParaRPr lang="en-US"/>
          </a:p>
        </p:txBody>
      </p:sp>
      <p:sp>
        <p:nvSpPr>
          <p:cNvPr id="7" name="Content Placeholder 2"/>
          <p:cNvSpPr>
            <a:spLocks noGrp="1"/>
          </p:cNvSpPr>
          <p:nvPr>
            <p:ph idx="1"/>
          </p:nvPr>
        </p:nvSpPr>
        <p:spPr>
          <a:xfrm>
            <a:off x="457200" y="1092200"/>
            <a:ext cx="8229600" cy="5033963"/>
          </a:xfrm>
          <a:prstGeom prst="rect">
            <a:avLst/>
          </a:prstGeom>
        </p:spPr>
        <p:txBody>
          <a:bodyPr/>
          <a:lstStyle>
            <a:lvl1pPr algn="l">
              <a:defRPr sz="2400">
                <a:latin typeface="Arial" pitchFamily="34" charset="0"/>
                <a:cs typeface="Arial" pitchFamily="34" charset="0"/>
              </a:defRPr>
            </a:lvl1pPr>
            <a:lvl2pPr algn="l">
              <a:defRPr sz="2400">
                <a:latin typeface="Arial" pitchFamily="34" charset="0"/>
                <a:cs typeface="Arial" pitchFamily="34" charset="0"/>
              </a:defRPr>
            </a:lvl2pPr>
            <a:lvl3pPr algn="l">
              <a:defRPr sz="2400">
                <a:latin typeface="Arial" pitchFamily="34" charset="0"/>
                <a:cs typeface="Arial" pitchFamily="34" charset="0"/>
              </a:defRPr>
            </a:lvl3pPr>
            <a:lvl4pPr algn="l">
              <a:defRPr sz="2400">
                <a:latin typeface="Arial" pitchFamily="34" charset="0"/>
                <a:cs typeface="Arial" pitchFamily="34" charset="0"/>
              </a:defRPr>
            </a:lvl4pPr>
            <a:lvl5pPr algn="l">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4"/>
          <p:cNvSpPr>
            <a:spLocks noGrp="1" noChangeArrowheads="1"/>
          </p:cNvSpPr>
          <p:nvPr>
            <p:ph type="sldNum" sz="quarter" idx="12"/>
          </p:nvPr>
        </p:nvSpPr>
        <p:spPr>
          <a:xfrm>
            <a:off x="6553200" y="6248400"/>
            <a:ext cx="1905000" cy="457200"/>
          </a:xfrm>
          <a:prstGeom prst="rect">
            <a:avLst/>
          </a:prstGeom>
          <a:ln/>
        </p:spPr>
        <p:txBody>
          <a:bodyPr/>
          <a:lstStyle>
            <a:lvl1pPr algn="l">
              <a:defRPr sz="1400">
                <a:latin typeface="Arial" pitchFamily="34" charset="0"/>
                <a:cs typeface="Arial" pitchFamily="34" charset="0"/>
              </a:defRPr>
            </a:lvl1pPr>
          </a:lstStyle>
          <a:p>
            <a:pPr>
              <a:defRPr/>
            </a:pPr>
            <a:fld id="{A9A40E58-51A6-4264-8E68-72594B637E5E}" type="slidenum">
              <a:rPr lang="en-US" altLang="en-GB" smtClean="0"/>
              <a:pPr>
                <a:defRPr/>
              </a:pPr>
              <a:t>‹#›</a:t>
            </a:fld>
            <a:endParaRPr lang="en-US" altLang="en-GB"/>
          </a:p>
        </p:txBody>
      </p:sp>
    </p:spTree>
    <p:extLst>
      <p:ext uri="{BB962C8B-B14F-4D97-AF65-F5344CB8AC3E}">
        <p14:creationId xmlns="" xmlns:p14="http://schemas.microsoft.com/office/powerpoint/2010/main" val="159838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9" name="Picture 10" descr="stanford-logo"/>
          <p:cNvPicPr>
            <a:picLocks noChangeAspect="1" noChangeArrowheads="1"/>
          </p:cNvPicPr>
          <p:nvPr userDrawn="1"/>
        </p:nvPicPr>
        <p:blipFill>
          <a:blip r:embed="rId10" cstate="print">
            <a:extLst>
              <a:ext uri="{28A0092B-C50C-407E-A947-70E740481C1C}">
                <a14:useLocalDpi xmlns:a14="http://schemas.microsoft.com/office/drawing/2010/main" xmlns="" val="0"/>
              </a:ext>
            </a:extLst>
          </a:blip>
          <a:srcRect/>
          <a:stretch>
            <a:fillRect/>
          </a:stretch>
        </p:blipFill>
        <p:spPr bwMode="auto">
          <a:xfrm>
            <a:off x="8077200" y="6181725"/>
            <a:ext cx="600075"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9" name="Text Box 11"/>
          <p:cNvSpPr txBox="1">
            <a:spLocks noChangeArrowheads="1"/>
          </p:cNvSpPr>
          <p:nvPr userDrawn="1"/>
        </p:nvSpPr>
        <p:spPr bwMode="auto">
          <a:xfrm>
            <a:off x="441325" y="6330950"/>
            <a:ext cx="3434658" cy="276999"/>
          </a:xfrm>
          <a:prstGeom prst="rect">
            <a:avLst/>
          </a:prstGeom>
          <a:noFill/>
          <a:ln w="9525">
            <a:noFill/>
            <a:miter lim="800000"/>
            <a:headEnd/>
            <a:tailEnd/>
          </a:ln>
          <a:effectLst/>
        </p:spPr>
        <p:txBody>
          <a:bodyPr wrap="none">
            <a:spAutoFit/>
          </a:bodyPr>
          <a:lstStyle/>
          <a:p>
            <a:pPr eaLnBrk="1" hangingPunct="1">
              <a:defRPr/>
            </a:pPr>
            <a:r>
              <a:rPr lang="en-US" sz="1200" dirty="0">
                <a:solidFill>
                  <a:srgbClr val="990033"/>
                </a:solidFill>
              </a:rPr>
              <a:t>Nick </a:t>
            </a:r>
            <a:r>
              <a:rPr lang="en-US" sz="1200" dirty="0" smtClean="0">
                <a:solidFill>
                  <a:srgbClr val="990033"/>
                </a:solidFill>
              </a:rPr>
              <a:t>Bloom and John</a:t>
            </a:r>
            <a:r>
              <a:rPr lang="en-US" sz="1200" baseline="0" dirty="0" smtClean="0">
                <a:solidFill>
                  <a:srgbClr val="990033"/>
                </a:solidFill>
              </a:rPr>
              <a:t> Van Reenen</a:t>
            </a:r>
            <a:r>
              <a:rPr lang="en-US" sz="1200" dirty="0" smtClean="0">
                <a:solidFill>
                  <a:srgbClr val="990033"/>
                </a:solidFill>
              </a:rPr>
              <a:t>, 591</a:t>
            </a:r>
            <a:r>
              <a:rPr lang="en-US" sz="1200" smtClean="0">
                <a:solidFill>
                  <a:srgbClr val="990033"/>
                </a:solidFill>
              </a:rPr>
              <a:t>, 2012</a:t>
            </a:r>
            <a:endParaRPr lang="en-US" sz="1200" dirty="0">
              <a:solidFill>
                <a:srgbClr val="990033"/>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iming>
    <p:tnLst>
      <p:par>
        <p:cTn id="1" dur="indefinite" restart="never" nodeType="tmRoot"/>
      </p:par>
    </p:tnLst>
  </p:timing>
  <p:hf hdr="0" ftr="0" dt="0"/>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xml"/><Relationship Id="rId7" Type="http://schemas.microsoft.com/office/2007/relationships/media" Target="../media/media1.mp3"/><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audio" Target="../media/media1.mp3"/></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8.xml"/><Relationship Id="rId7" Type="http://schemas.microsoft.com/office/2007/relationships/media" Target="../media/media1.mp3"/><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2.xml"/><Relationship Id="rId4" Type="http://schemas.openxmlformats.org/officeDocument/2006/relationships/audio" Target="../media/media1.mp3"/></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2.xml"/><Relationship Id="rId7" Type="http://schemas.microsoft.com/office/2007/relationships/media" Target="../media/media1.mp3"/><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2.xml"/><Relationship Id="rId4" Type="http://schemas.openxmlformats.org/officeDocument/2006/relationships/audio" Target="../media/media1.mp3"/></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6.xml"/><Relationship Id="rId7" Type="http://schemas.microsoft.com/office/2007/relationships/media" Target="../media/media1.mp3"/><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2.xml"/><Relationship Id="rId4" Type="http://schemas.openxmlformats.org/officeDocument/2006/relationships/audio" Target="../media/media1.mp3"/></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7.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4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8.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204788" y="207963"/>
            <a:ext cx="8604250" cy="1470025"/>
          </a:xfrm>
          <a:prstGeom prst="rect">
            <a:avLst/>
          </a:prstGeom>
        </p:spPr>
        <p:txBody>
          <a:bodyPr/>
          <a:lstStyle/>
          <a:p>
            <a:pPr eaLnBrk="1" hangingPunct="1"/>
            <a:r>
              <a:rPr lang="en-US" sz="4000" b="1" dirty="0" smtClean="0"/>
              <a:t>Management Practices in Europe, the US and Emerging Markets</a:t>
            </a:r>
          </a:p>
        </p:txBody>
      </p:sp>
      <p:sp>
        <p:nvSpPr>
          <p:cNvPr id="6148" name="Rectangle 3"/>
          <p:cNvSpPr>
            <a:spLocks noGrp="1" noChangeArrowheads="1"/>
          </p:cNvSpPr>
          <p:nvPr>
            <p:ph type="subTitle" idx="4294967295"/>
          </p:nvPr>
        </p:nvSpPr>
        <p:spPr>
          <a:xfrm>
            <a:off x="204788" y="1565275"/>
            <a:ext cx="8051800" cy="1752600"/>
          </a:xfrm>
          <a:prstGeom prst="rect">
            <a:avLst/>
          </a:prstGeom>
        </p:spPr>
        <p:txBody>
          <a:bodyPr/>
          <a:lstStyle/>
          <a:p>
            <a:pPr marL="0" indent="0" eaLnBrk="1" hangingPunct="1">
              <a:lnSpc>
                <a:spcPct val="80000"/>
              </a:lnSpc>
              <a:buNone/>
            </a:pPr>
            <a:r>
              <a:rPr lang="en-US" sz="2800" dirty="0" smtClean="0">
                <a:latin typeface="Arial" pitchFamily="34" charset="0"/>
                <a:cs typeface="Arial" pitchFamily="34" charset="0"/>
              </a:rPr>
              <a:t>Nick Bloom (Stanford Economics and GSB)</a:t>
            </a:r>
          </a:p>
          <a:p>
            <a:pPr marL="0" indent="0" eaLnBrk="1" hangingPunct="1">
              <a:lnSpc>
                <a:spcPct val="80000"/>
              </a:lnSpc>
              <a:buNone/>
            </a:pPr>
            <a:r>
              <a:rPr lang="en-US" sz="2800" dirty="0" smtClean="0">
                <a:latin typeface="Arial" pitchFamily="34" charset="0"/>
                <a:cs typeface="Arial" pitchFamily="34" charset="0"/>
              </a:rPr>
              <a:t>John Van Reenen (LSE and Stanford GSB)</a:t>
            </a:r>
          </a:p>
          <a:p>
            <a:pPr marL="0" indent="0" eaLnBrk="1" hangingPunct="1">
              <a:lnSpc>
                <a:spcPct val="80000"/>
              </a:lnSpc>
              <a:buNone/>
            </a:pPr>
            <a:r>
              <a:rPr lang="en-US" sz="2800" b="1" dirty="0" smtClean="0">
                <a:latin typeface="Arial" pitchFamily="34" charset="0"/>
                <a:cs typeface="Arial" pitchFamily="34" charset="0"/>
              </a:rPr>
              <a:t>Lecture 2: Management and firm Performance</a:t>
            </a:r>
          </a:p>
        </p:txBody>
      </p:sp>
      <p:sp>
        <p:nvSpPr>
          <p:cNvPr id="6146" name="Slide Number Placeholder 5"/>
          <p:cNvSpPr>
            <a:spLocks noGrp="1"/>
          </p:cNvSpPr>
          <p:nvPr>
            <p:ph type="sldNum" sz="quarter" idx="12"/>
          </p:nvPr>
        </p:nvSpPr>
        <p:spPr>
          <a:xfrm>
            <a:off x="7010400" y="6324600"/>
            <a:ext cx="2133600" cy="4762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8BDC1831-6A9F-4DF8-BFF8-27C1A8F18124}" type="slidenum">
              <a:rPr lang="en-US" sz="1400" b="0" smtClean="0"/>
              <a:pPr/>
              <a:t>1</a:t>
            </a:fld>
            <a:endParaRPr lang="en-US" sz="1400" b="0" smtClean="0"/>
          </a:p>
        </p:txBody>
      </p:sp>
      <p:pic>
        <p:nvPicPr>
          <p:cNvPr id="3074" name="Picture 2" descr="http://t0.gstatic.com/images?q=tbn:ANd9GcTBqXN6iHc5reVoIzcFGK8pB4S3krEl1fGZQqUMGd-Vr5gmY5v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000" y="3015550"/>
            <a:ext cx="2781300" cy="38297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t0.gstatic.com/images?q=tbn:ANd9GcRExbYGnZJmlOaCCTByxcq7-xgZfM4zFh3Q7XrmmDk-XzcXlbBAA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874" y="2969983"/>
            <a:ext cx="2905126" cy="38784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t1.gstatic.com/images?q=tbn:ANd9GcQatASlNZBv6HAbzl3hA3OBDYxdf_7_v0X94iQv8EO2olkDl0JXWw"/>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40074" y="3482860"/>
            <a:ext cx="3055937" cy="305593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1952751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6" name="AutoShape 4"/>
          <p:cNvSpPr>
            <a:spLocks noChangeArrowheads="1"/>
          </p:cNvSpPr>
          <p:nvPr/>
        </p:nvSpPr>
        <p:spPr bwMode="auto">
          <a:xfrm>
            <a:off x="111125" y="1206500"/>
            <a:ext cx="8574088" cy="1612900"/>
          </a:xfrm>
          <a:prstGeom prst="wedgeRectCallout">
            <a:avLst>
              <a:gd name="adj1" fmla="val 39185"/>
              <a:gd name="adj2" fmla="val -81398"/>
            </a:avLst>
          </a:prstGeom>
          <a:solidFill>
            <a:srgbClr val="FFCC99"/>
          </a:solidFill>
          <a:ln w="9525">
            <a:solidFill>
              <a:schemeClr val="tx1"/>
            </a:solidFill>
            <a:miter lim="800000"/>
            <a:headEnd/>
            <a:tailEnd/>
          </a:ln>
        </p:spPr>
        <p:txBody>
          <a:bodyPr lIns="71948" tIns="71948" rIns="71948" bIns="71948" anchor="ctr">
            <a:spAutoFit/>
          </a:bodyPr>
          <a:lstStyle/>
          <a:p>
            <a:pPr defTabSz="912813" eaLnBrk="0" hangingPunct="0"/>
            <a:r>
              <a:rPr lang="en-GB" b="0" i="1"/>
              <a:t>Interviewer: </a:t>
            </a:r>
            <a:r>
              <a:rPr lang="en-GB" b="0"/>
              <a:t>“Would you mind if I asked how much your bonus is as a manager?”</a:t>
            </a:r>
          </a:p>
          <a:p>
            <a:pPr defTabSz="912813" eaLnBrk="0" hangingPunct="0"/>
            <a:r>
              <a:rPr lang="en-US" b="0" i="1"/>
              <a:t>Manager</a:t>
            </a:r>
            <a:r>
              <a:rPr lang="en-GB" b="0"/>
              <a:t>: “I don't even tell my wife how much my bonus is!”</a:t>
            </a:r>
          </a:p>
          <a:p>
            <a:pPr defTabSz="912813" eaLnBrk="0" hangingPunct="0"/>
            <a:r>
              <a:rPr lang="en-GB" b="0" i="1"/>
              <a:t>Interviewer</a:t>
            </a:r>
            <a:r>
              <a:rPr lang="en-GB" b="0"/>
              <a:t>: “Frankly, that’s probably the right decision...”</a:t>
            </a:r>
          </a:p>
        </p:txBody>
      </p:sp>
      <p:sp>
        <p:nvSpPr>
          <p:cNvPr id="284674" name="Text Box 5"/>
          <p:cNvSpPr txBox="1">
            <a:spLocks noChangeArrowheads="1"/>
          </p:cNvSpPr>
          <p:nvPr/>
        </p:nvSpPr>
        <p:spPr bwMode="auto">
          <a:xfrm>
            <a:off x="111125" y="109538"/>
            <a:ext cx="9217025" cy="584757"/>
          </a:xfrm>
          <a:prstGeom prst="rect">
            <a:avLst/>
          </a:prstGeom>
          <a:noFill/>
          <a:ln w="9525">
            <a:noFill/>
            <a:miter lim="800000"/>
            <a:headEnd/>
            <a:tailEnd/>
          </a:ln>
        </p:spPr>
        <p:txBody>
          <a:bodyPr lIns="0" tIns="45711" rIns="91420" bIns="45711">
            <a:spAutoFit/>
          </a:bodyPr>
          <a:lstStyle/>
          <a:p>
            <a:pPr marL="4763" indent="-4763" defTabSz="912813">
              <a:spcBef>
                <a:spcPct val="50000"/>
              </a:spcBef>
            </a:pPr>
            <a:r>
              <a:rPr lang="en-GB" sz="3200" dirty="0" smtClean="0"/>
              <a:t>Some firms seemed to be too truthful</a:t>
            </a:r>
            <a:endParaRPr lang="en-GB" sz="3200" dirty="0"/>
          </a:p>
        </p:txBody>
      </p:sp>
      <p:sp>
        <p:nvSpPr>
          <p:cNvPr id="322570" name="AutoShape 3"/>
          <p:cNvSpPr>
            <a:spLocks noChangeArrowheads="1"/>
          </p:cNvSpPr>
          <p:nvPr/>
        </p:nvSpPr>
        <p:spPr bwMode="auto">
          <a:xfrm>
            <a:off x="111125" y="3489325"/>
            <a:ext cx="8829675" cy="879475"/>
          </a:xfrm>
          <a:prstGeom prst="wedgeRectCallout">
            <a:avLst>
              <a:gd name="adj1" fmla="val 42681"/>
              <a:gd name="adj2" fmla="val 107653"/>
            </a:avLst>
          </a:prstGeom>
          <a:solidFill>
            <a:srgbClr val="FFCC99"/>
          </a:solidFill>
          <a:ln w="9525">
            <a:solidFill>
              <a:schemeClr val="tx1"/>
            </a:solidFill>
            <a:miter lim="800000"/>
            <a:headEnd/>
            <a:tailEnd/>
          </a:ln>
        </p:spPr>
        <p:txBody>
          <a:bodyPr lIns="70569" tIns="70569" rIns="70569" bIns="70569" anchor="ctr">
            <a:spAutoFit/>
          </a:bodyPr>
          <a:lstStyle/>
          <a:p>
            <a:pPr algn="just">
              <a:buSzPct val="120000"/>
            </a:pPr>
            <a:r>
              <a:rPr lang="en-US" b="0" i="1"/>
              <a:t>Manager: </a:t>
            </a:r>
            <a:r>
              <a:rPr lang="en-US" b="0"/>
              <a:t>“I spend most of my time walking around cuddling and encouraging people - my staff tell me that I give great hugs”</a:t>
            </a:r>
          </a:p>
        </p:txBody>
      </p:sp>
      <p:sp>
        <p:nvSpPr>
          <p:cNvPr id="322571" name="Text Box 4"/>
          <p:cNvSpPr txBox="1">
            <a:spLocks noChangeArrowheads="1"/>
          </p:cNvSpPr>
          <p:nvPr/>
        </p:nvSpPr>
        <p:spPr bwMode="auto">
          <a:xfrm>
            <a:off x="111125" y="2998788"/>
            <a:ext cx="9032875" cy="454025"/>
          </a:xfrm>
          <a:prstGeom prst="rect">
            <a:avLst/>
          </a:prstGeom>
          <a:noFill/>
          <a:ln w="9525">
            <a:noFill/>
            <a:miter lim="800000"/>
            <a:headEnd/>
            <a:tailEnd/>
          </a:ln>
        </p:spPr>
        <p:txBody>
          <a:bodyPr lIns="0" tIns="44806" rIns="89611" bIns="44806">
            <a:spAutoFit/>
          </a:bodyPr>
          <a:lstStyle/>
          <a:p>
            <a:pPr marL="4763" indent="-4763" defTabSz="895350">
              <a:spcBef>
                <a:spcPct val="50000"/>
              </a:spcBef>
            </a:pPr>
            <a:r>
              <a:rPr lang="en-GB"/>
              <a:t>Staff retention the American way</a:t>
            </a:r>
          </a:p>
        </p:txBody>
      </p:sp>
      <p:sp>
        <p:nvSpPr>
          <p:cNvPr id="284677" name="Text Box 4"/>
          <p:cNvSpPr txBox="1">
            <a:spLocks noChangeArrowheads="1"/>
          </p:cNvSpPr>
          <p:nvPr/>
        </p:nvSpPr>
        <p:spPr bwMode="auto">
          <a:xfrm>
            <a:off x="111125" y="674688"/>
            <a:ext cx="9032875" cy="454025"/>
          </a:xfrm>
          <a:prstGeom prst="rect">
            <a:avLst/>
          </a:prstGeom>
          <a:noFill/>
          <a:ln w="9525">
            <a:noFill/>
            <a:miter lim="800000"/>
            <a:headEnd/>
            <a:tailEnd/>
          </a:ln>
        </p:spPr>
        <p:txBody>
          <a:bodyPr lIns="0" tIns="44806" rIns="89611" bIns="44806">
            <a:spAutoFit/>
          </a:bodyPr>
          <a:lstStyle/>
          <a:p>
            <a:pPr marL="4763" indent="-4763" defTabSz="895350">
              <a:spcBef>
                <a:spcPct val="50000"/>
              </a:spcBef>
            </a:pPr>
            <a:r>
              <a:rPr lang="en-GB"/>
              <a:t>Who rules the home in Ireland</a:t>
            </a:r>
          </a:p>
        </p:txBody>
      </p:sp>
      <p:sp>
        <p:nvSpPr>
          <p:cNvPr id="1563651" name="AutoShape 3"/>
          <p:cNvSpPr>
            <a:spLocks noChangeArrowheads="1"/>
          </p:cNvSpPr>
          <p:nvPr/>
        </p:nvSpPr>
        <p:spPr bwMode="auto">
          <a:xfrm>
            <a:off x="111125" y="5389563"/>
            <a:ext cx="8728075" cy="879475"/>
          </a:xfrm>
          <a:prstGeom prst="wedgeRectCallout">
            <a:avLst>
              <a:gd name="adj1" fmla="val 14662"/>
              <a:gd name="adj2" fmla="val -105958"/>
            </a:avLst>
          </a:prstGeom>
          <a:solidFill>
            <a:srgbClr val="FFCC99"/>
          </a:solidFill>
          <a:ln w="9525">
            <a:solidFill>
              <a:schemeClr val="tx1"/>
            </a:solidFill>
            <a:miter lim="800000"/>
            <a:headEnd/>
            <a:tailEnd/>
          </a:ln>
        </p:spPr>
        <p:txBody>
          <a:bodyPr lIns="70562" tIns="70562" rIns="70562" bIns="70562" anchor="ctr">
            <a:spAutoFit/>
          </a:bodyPr>
          <a:lstStyle/>
          <a:p>
            <a:pPr algn="just">
              <a:buSzPct val="120000"/>
            </a:pPr>
            <a:r>
              <a:rPr lang="en-US" b="0" i="1"/>
              <a:t>French secretary: </a:t>
            </a:r>
            <a:r>
              <a:rPr lang="en-US" b="0"/>
              <a:t>“</a:t>
            </a:r>
            <a:r>
              <a:rPr lang="en-GB" b="0"/>
              <a:t>You want to talk to the plant manager? There are legal proceedings against him, so hurry up!!</a:t>
            </a:r>
            <a:r>
              <a:rPr lang="en-US" b="0"/>
              <a:t>”</a:t>
            </a:r>
          </a:p>
        </p:txBody>
      </p:sp>
      <p:sp>
        <p:nvSpPr>
          <p:cNvPr id="322574" name="Text Box 4"/>
          <p:cNvSpPr txBox="1">
            <a:spLocks noChangeArrowheads="1"/>
          </p:cNvSpPr>
          <p:nvPr/>
        </p:nvSpPr>
        <p:spPr bwMode="auto">
          <a:xfrm>
            <a:off x="111125" y="4740275"/>
            <a:ext cx="9032875" cy="454025"/>
          </a:xfrm>
          <a:prstGeom prst="rect">
            <a:avLst/>
          </a:prstGeom>
          <a:noFill/>
          <a:ln w="9525">
            <a:noFill/>
            <a:miter lim="800000"/>
            <a:headEnd/>
            <a:tailEnd/>
          </a:ln>
        </p:spPr>
        <p:txBody>
          <a:bodyPr lIns="0" tIns="44806" rIns="89611" bIns="44806">
            <a:spAutoFit/>
          </a:bodyPr>
          <a:lstStyle/>
          <a:p>
            <a:pPr marL="4763" indent="-4763" defTabSz="895350">
              <a:spcBef>
                <a:spcPct val="50000"/>
              </a:spcBef>
            </a:pPr>
            <a:r>
              <a:rPr lang="en-GB"/>
              <a:t>The trusted Secretary</a:t>
            </a:r>
          </a:p>
        </p:txBody>
      </p:sp>
    </p:spTree>
    <p:custDataLst>
      <p:tags r:id="rId1"/>
    </p:custDataLst>
    <p:extLst>
      <p:ext uri="{BB962C8B-B14F-4D97-AF65-F5344CB8AC3E}">
        <p14:creationId xmlns:p14="http://schemas.microsoft.com/office/powerpoint/2010/main" xmlns="" val="2223791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2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5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5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3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6" grpId="0" animBg="1"/>
      <p:bldP spid="322570" grpId="0" animBg="1"/>
      <p:bldP spid="322571" grpId="0"/>
      <p:bldP spid="1563651" grpId="0" animBg="1"/>
      <p:bldP spid="3225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11</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smtClean="0"/>
              <a:t>Measuring management</a:t>
            </a:r>
          </a:p>
          <a:p>
            <a:pPr eaLnBrk="1" hangingPunct="1">
              <a:lnSpc>
                <a:spcPct val="120000"/>
              </a:lnSpc>
              <a:spcBef>
                <a:spcPct val="50000"/>
              </a:spcBef>
            </a:pPr>
            <a:r>
              <a:rPr lang="en-GB" sz="2800" dirty="0" smtClean="0"/>
              <a:t>Danaher</a:t>
            </a:r>
          </a:p>
          <a:p>
            <a:pPr eaLnBrk="1" hangingPunct="1">
              <a:lnSpc>
                <a:spcPct val="120000"/>
              </a:lnSpc>
              <a:spcBef>
                <a:spcPct val="50000"/>
              </a:spcBef>
            </a:pPr>
            <a:r>
              <a:rPr lang="en-GB" sz="2800" b="0" dirty="0" smtClean="0"/>
              <a:t>Monitoring management practices</a:t>
            </a:r>
          </a:p>
          <a:p>
            <a:pPr eaLnBrk="1" hangingPunct="1">
              <a:lnSpc>
                <a:spcPct val="120000"/>
              </a:lnSpc>
              <a:spcBef>
                <a:spcPct val="50000"/>
              </a:spcBef>
            </a:pPr>
            <a:r>
              <a:rPr lang="en-GB" sz="2800" b="0" dirty="0" smtClean="0"/>
              <a:t>Drivers of good management</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2353270"/>
            <a:ext cx="8509000" cy="7794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 xmlns:p14="http://schemas.microsoft.com/office/powerpoint/2010/main" val="8543652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r>
              <a:rPr lang="en-GB" sz="2800" b="1" u="sng" dirty="0" smtClean="0"/>
              <a:t>Q1 </a:t>
            </a:r>
            <a:r>
              <a:rPr lang="en-GB" sz="2800" i="1" dirty="0" smtClean="0"/>
              <a:t>Why has Danaher been successful as a multi-business conglomerate over the past two decades? What do you see as the core attributes of its corporate strategy that have allowed it to sustain superior performance during this period?</a:t>
            </a:r>
            <a:endParaRPr lang="en-GB" sz="2800" dirty="0" smtClean="0"/>
          </a:p>
          <a:p>
            <a:endParaRPr lang="en-GB" dirty="0" smtClean="0"/>
          </a:p>
          <a:p>
            <a:r>
              <a:rPr lang="en-GB" sz="2800" i="1" dirty="0" smtClean="0"/>
              <a:t>Operations</a:t>
            </a:r>
          </a:p>
          <a:p>
            <a:endParaRPr lang="en-GB" sz="2800" i="1" dirty="0" smtClean="0"/>
          </a:p>
          <a:p>
            <a:r>
              <a:rPr lang="en-GB" sz="2800" i="1" dirty="0" smtClean="0"/>
              <a:t>Corporate strategy</a:t>
            </a:r>
            <a:endParaRPr lang="en-GB" sz="2800" i="1"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endParaRPr lang="en-GB" i="1" dirty="0" smtClean="0"/>
          </a:p>
          <a:p>
            <a:pPr>
              <a:buNone/>
            </a:pPr>
            <a:endParaRPr lang="en-GB" i="1" dirty="0" smtClean="0"/>
          </a:p>
          <a:p>
            <a:pPr>
              <a:buNone/>
            </a:pPr>
            <a:endParaRPr lang="en-GB" i="1" dirty="0" smtClean="0"/>
          </a:p>
          <a:p>
            <a:pPr>
              <a:buNone/>
            </a:pPr>
            <a:endParaRPr lang="en-GB" i="1" dirty="0" smtClean="0"/>
          </a:p>
          <a:p>
            <a:pPr>
              <a:buNone/>
            </a:pPr>
            <a:r>
              <a:rPr lang="en-GB" sz="3600" i="1" dirty="0" smtClean="0"/>
              <a:t>How </a:t>
            </a:r>
            <a:r>
              <a:rPr lang="en-GB" sz="3600" i="1" dirty="0" smtClean="0"/>
              <a:t>easy or difficult is it for other companies to mimic or emulate what Danaher does? Why?</a:t>
            </a:r>
          </a:p>
          <a:p>
            <a:pPr>
              <a:buNone/>
            </a:pPr>
            <a:endParaRPr lang="en-GB" i="1" dirty="0" smtClean="0"/>
          </a:p>
          <a:p>
            <a:pPr>
              <a:buNone/>
            </a:pPr>
            <a:endParaRPr lang="en-GB" i="1" dirty="0" smtClean="0"/>
          </a:p>
          <a:p>
            <a:pPr>
              <a:buNone/>
            </a:pPr>
            <a:endParaRPr lang="en-GB" i="1" dirty="0" smtClean="0"/>
          </a:p>
          <a:p>
            <a:pPr>
              <a:buNone/>
            </a:pPr>
            <a:endParaRPr lang="en-GB" dirty="0" smtClean="0"/>
          </a:p>
          <a:p>
            <a:endParaRPr lang="en-GB" dirty="0" smtClean="0"/>
          </a:p>
          <a:p>
            <a:pPr>
              <a:buNone/>
            </a:pPr>
            <a:endParaRPr lang="en-GB" i="1" dirty="0" smtClean="0"/>
          </a:p>
          <a:p>
            <a:pPr>
              <a:buNone/>
            </a:pPr>
            <a:endParaRPr lang="en-GB" i="1" dirty="0" smtClean="0"/>
          </a:p>
          <a:p>
            <a:pPr>
              <a:buNone/>
            </a:pPr>
            <a:endParaRPr lang="en-GB" i="1" dirty="0" smtClean="0"/>
          </a:p>
          <a:p>
            <a:pPr>
              <a:buNone/>
            </a:pPr>
            <a:endParaRPr lang="en-GB" dirty="0" smtClean="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endParaRPr lang="en-GB" i="1" dirty="0" smtClean="0"/>
          </a:p>
          <a:p>
            <a:pPr>
              <a:buNone/>
            </a:pPr>
            <a:endParaRPr lang="en-GB" i="1" dirty="0" smtClean="0"/>
          </a:p>
          <a:p>
            <a:pPr>
              <a:buNone/>
            </a:pPr>
            <a:endParaRPr lang="en-GB" i="1" dirty="0" smtClean="0"/>
          </a:p>
          <a:p>
            <a:pPr>
              <a:buNone/>
            </a:pPr>
            <a:r>
              <a:rPr lang="en-GB" sz="3600" i="1" dirty="0" smtClean="0"/>
              <a:t>Are there any salient trade-offs that the DBS system creates for the organization? </a:t>
            </a:r>
            <a:endParaRPr lang="en-GB" sz="3600" dirty="0" smtClean="0"/>
          </a:p>
          <a:p>
            <a:pPr>
              <a:buNone/>
            </a:pPr>
            <a:endParaRPr lang="en-GB" dirty="0" smtClean="0"/>
          </a:p>
          <a:p>
            <a:endParaRPr lang="en-GB" dirty="0" smtClean="0"/>
          </a:p>
          <a:p>
            <a:pPr>
              <a:buNone/>
            </a:pPr>
            <a:endParaRPr lang="en-GB" i="1" dirty="0" smtClean="0"/>
          </a:p>
          <a:p>
            <a:pPr>
              <a:buNone/>
            </a:pPr>
            <a:endParaRPr lang="en-GB" i="1" dirty="0" smtClean="0"/>
          </a:p>
          <a:p>
            <a:pPr>
              <a:buNone/>
            </a:pPr>
            <a:endParaRPr lang="en-GB" i="1" dirty="0" smtClean="0"/>
          </a:p>
          <a:p>
            <a:pPr>
              <a:buNone/>
            </a:pPr>
            <a:endParaRPr lang="en-GB" dirty="0" smtClean="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372"/>
            <a:ext cx="8229600" cy="5240792"/>
          </a:xfrm>
        </p:spPr>
        <p:txBody>
          <a:bodyPr/>
          <a:lstStyle/>
          <a:p>
            <a:pPr>
              <a:buNone/>
            </a:pPr>
            <a:endParaRPr lang="en-GB" i="1" dirty="0" smtClean="0"/>
          </a:p>
          <a:p>
            <a:endParaRPr lang="en-GB" i="1" dirty="0" smtClean="0"/>
          </a:p>
          <a:p>
            <a:endParaRPr lang="en-GB" i="1" dirty="0" smtClean="0"/>
          </a:p>
          <a:p>
            <a:pPr>
              <a:buNone/>
            </a:pPr>
            <a:r>
              <a:rPr lang="en-GB" sz="3600" i="1" dirty="0" smtClean="0"/>
              <a:t>What do you consider to be the biggest challenges that Danaher is likely to confront during the next 10-15 years? What can Larry Culp do to prepare the organization for these challenges</a:t>
            </a:r>
            <a:r>
              <a:rPr lang="en-GB" sz="3600" i="1" dirty="0" smtClean="0"/>
              <a:t>?</a:t>
            </a:r>
          </a:p>
          <a:p>
            <a:pPr>
              <a:buNone/>
            </a:pPr>
            <a:endParaRPr lang="en-GB" sz="3600" dirty="0" smtClean="0"/>
          </a:p>
          <a:p>
            <a:endParaRPr lang="en-GB" dirty="0" smtClean="0"/>
          </a:p>
          <a:p>
            <a:endParaRPr lang="en-GB" dirty="0" smtClean="0"/>
          </a:p>
          <a:p>
            <a:pPr>
              <a:buNone/>
            </a:pPr>
            <a:endParaRPr lang="en-GB" dirty="0" smtClean="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16</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smtClean="0"/>
              <a:t>Measuring management</a:t>
            </a:r>
          </a:p>
          <a:p>
            <a:pPr eaLnBrk="1" hangingPunct="1">
              <a:lnSpc>
                <a:spcPct val="120000"/>
              </a:lnSpc>
              <a:spcBef>
                <a:spcPct val="50000"/>
              </a:spcBef>
            </a:pPr>
            <a:r>
              <a:rPr lang="en-GB" sz="2800" b="0" dirty="0" smtClean="0"/>
              <a:t>Danaher</a:t>
            </a:r>
          </a:p>
          <a:p>
            <a:pPr eaLnBrk="1" hangingPunct="1">
              <a:lnSpc>
                <a:spcPct val="120000"/>
              </a:lnSpc>
              <a:spcBef>
                <a:spcPct val="50000"/>
              </a:spcBef>
            </a:pPr>
            <a:r>
              <a:rPr lang="en-GB" sz="2800" dirty="0" smtClean="0"/>
              <a:t>Monitoring management practices</a:t>
            </a:r>
          </a:p>
          <a:p>
            <a:pPr eaLnBrk="1" hangingPunct="1">
              <a:lnSpc>
                <a:spcPct val="120000"/>
              </a:lnSpc>
              <a:spcBef>
                <a:spcPct val="50000"/>
              </a:spcBef>
            </a:pPr>
            <a:r>
              <a:rPr lang="en-GB" sz="2800" b="0" dirty="0" smtClean="0"/>
              <a:t>Drivers of good management</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3078970"/>
            <a:ext cx="8509000" cy="7794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 xmlns:p14="http://schemas.microsoft.com/office/powerpoint/2010/main" val="8543652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0CFF1158-B48A-46A0-955F-FE60B74097E1}" type="slidenum">
              <a:rPr lang="en-US" sz="1400"/>
              <a:pPr algn="r" eaLnBrk="1" hangingPunct="1"/>
              <a:t>17</a:t>
            </a:fld>
            <a:endParaRPr lang="en-US" sz="1400"/>
          </a:p>
        </p:txBody>
      </p:sp>
      <p:sp>
        <p:nvSpPr>
          <p:cNvPr id="14339" name="Text Box 2"/>
          <p:cNvSpPr txBox="1">
            <a:spLocks noChangeArrowheads="1"/>
          </p:cNvSpPr>
          <p:nvPr/>
        </p:nvSpPr>
        <p:spPr bwMode="auto">
          <a:xfrm>
            <a:off x="98425" y="44450"/>
            <a:ext cx="9112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smtClean="0"/>
              <a:t>Monitoring/Performance </a:t>
            </a:r>
            <a:r>
              <a:rPr lang="en-GB" sz="2800" dirty="0"/>
              <a:t>management</a:t>
            </a:r>
          </a:p>
        </p:txBody>
      </p:sp>
      <p:sp>
        <p:nvSpPr>
          <p:cNvPr id="14340" name="Text Box 3"/>
          <p:cNvSpPr txBox="1">
            <a:spLocks noChangeArrowheads="1"/>
          </p:cNvSpPr>
          <p:nvPr/>
        </p:nvSpPr>
        <p:spPr bwMode="auto">
          <a:xfrm>
            <a:off x="98425" y="669925"/>
            <a:ext cx="9045575" cy="34163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25000"/>
              </a:spcBef>
            </a:pPr>
            <a:r>
              <a:rPr lang="en-GB" b="0" dirty="0">
                <a:solidFill>
                  <a:srgbClr val="000000"/>
                </a:solidFill>
              </a:rPr>
              <a:t>Today we will run through 5 dimensions on </a:t>
            </a:r>
            <a:r>
              <a:rPr lang="en-GB" b="0" dirty="0" smtClean="0">
                <a:solidFill>
                  <a:srgbClr val="000000"/>
                </a:solidFill>
              </a:rPr>
              <a:t>monitoring management </a:t>
            </a:r>
            <a:r>
              <a:rPr lang="en-GB" b="0" dirty="0">
                <a:solidFill>
                  <a:srgbClr val="000000"/>
                </a:solidFill>
              </a:rPr>
              <a:t>(questions </a:t>
            </a:r>
            <a:r>
              <a:rPr lang="en-GB" b="0" dirty="0" smtClean="0">
                <a:solidFill>
                  <a:srgbClr val="000000"/>
                </a:solidFill>
              </a:rPr>
              <a:t>1 to 6</a:t>
            </a:r>
            <a:r>
              <a:rPr lang="en-GB" b="0" dirty="0">
                <a:solidFill>
                  <a:srgbClr val="000000"/>
                </a:solidFill>
              </a:rPr>
              <a:t>)</a:t>
            </a:r>
          </a:p>
          <a:p>
            <a:pPr>
              <a:spcBef>
                <a:spcPct val="25000"/>
              </a:spcBef>
            </a:pPr>
            <a:endParaRPr lang="en-GB" b="0" dirty="0">
              <a:solidFill>
                <a:srgbClr val="000000"/>
              </a:solidFill>
            </a:endParaRPr>
          </a:p>
          <a:p>
            <a:pPr>
              <a:spcBef>
                <a:spcPct val="25000"/>
              </a:spcBef>
            </a:pPr>
            <a:r>
              <a:rPr lang="en-GB" b="0" dirty="0">
                <a:solidFill>
                  <a:srgbClr val="000000"/>
                </a:solidFill>
              </a:rPr>
              <a:t>The </a:t>
            </a:r>
            <a:r>
              <a:rPr lang="en-GB" b="0" dirty="0" smtClean="0">
                <a:solidFill>
                  <a:srgbClr val="000000"/>
                </a:solidFill>
              </a:rPr>
              <a:t>concept </a:t>
            </a:r>
            <a:r>
              <a:rPr lang="en-GB" b="0" dirty="0">
                <a:solidFill>
                  <a:srgbClr val="000000"/>
                </a:solidFill>
              </a:rPr>
              <a:t>is around the collection and use of </a:t>
            </a:r>
            <a:r>
              <a:rPr lang="en-GB" b="0" dirty="0" smtClean="0">
                <a:solidFill>
                  <a:srgbClr val="000000"/>
                </a:solidFill>
              </a:rPr>
              <a:t>information. </a:t>
            </a:r>
            <a:endParaRPr lang="en-GB" b="0" dirty="0">
              <a:solidFill>
                <a:srgbClr val="000000"/>
              </a:solidFill>
            </a:endParaRPr>
          </a:p>
          <a:p>
            <a:pPr>
              <a:spcBef>
                <a:spcPct val="25000"/>
              </a:spcBef>
            </a:pPr>
            <a:endParaRPr lang="en-GB" b="0" dirty="0">
              <a:solidFill>
                <a:srgbClr val="000000"/>
              </a:solidFill>
            </a:endParaRPr>
          </a:p>
          <a:p>
            <a:pPr>
              <a:spcBef>
                <a:spcPct val="25000"/>
              </a:spcBef>
            </a:pPr>
            <a:r>
              <a:rPr lang="en-GB" b="0" dirty="0">
                <a:solidFill>
                  <a:srgbClr val="000000"/>
                </a:solidFill>
              </a:rPr>
              <a:t>While the data we have shown is for manufacturing, these questions have been used in retail, hospitals, schools, </a:t>
            </a:r>
            <a:r>
              <a:rPr lang="en-GB" b="0" dirty="0" smtClean="0">
                <a:solidFill>
                  <a:srgbClr val="000000"/>
                </a:solidFill>
              </a:rPr>
              <a:t>healthcare clinics</a:t>
            </a:r>
            <a:r>
              <a:rPr lang="en-GB" b="0" dirty="0">
                <a:solidFill>
                  <a:srgbClr val="000000"/>
                </a:solidFill>
              </a:rPr>
              <a:t>, tax collection agencies, </a:t>
            </a:r>
            <a:r>
              <a:rPr lang="en-GB" b="0" dirty="0" smtClean="0">
                <a:solidFill>
                  <a:srgbClr val="000000"/>
                </a:solidFill>
              </a:rPr>
              <a:t>nursing homes and </a:t>
            </a:r>
            <a:r>
              <a:rPr lang="en-GB" b="0" dirty="0">
                <a:solidFill>
                  <a:srgbClr val="000000"/>
                </a:solidFill>
              </a:rPr>
              <a:t>law firms</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AF22E194-A7D7-4CFF-A0CE-CF8E82352A0A}" type="slidenum">
              <a:rPr lang="en-US" sz="1400"/>
              <a:pPr algn="r" eaLnBrk="1" hangingPunct="1"/>
              <a:t>18</a:t>
            </a:fld>
            <a:endParaRPr lang="en-US" sz="1400"/>
          </a:p>
        </p:txBody>
      </p:sp>
      <p:graphicFrame>
        <p:nvGraphicFramePr>
          <p:cNvPr id="759810" name="Group 2"/>
          <p:cNvGraphicFramePr>
            <a:graphicFrameLocks noGrp="1"/>
          </p:cNvGraphicFramePr>
          <p:nvPr>
            <p:ph idx="4294967295"/>
            <p:extLst>
              <p:ext uri="{D42A27DB-BD31-4B8C-83A1-F6EECF244321}">
                <p14:modId xmlns:p14="http://schemas.microsoft.com/office/powerpoint/2010/main" xmlns="" val="2519453602"/>
              </p:ext>
            </p:extLst>
          </p:nvPr>
        </p:nvGraphicFramePr>
        <p:xfrm>
          <a:off x="47625" y="999914"/>
          <a:ext cx="8999538" cy="3514044"/>
        </p:xfrm>
        <a:graphic>
          <a:graphicData uri="http://schemas.openxmlformats.org/drawingml/2006/table">
            <a:tbl>
              <a:tblPr/>
              <a:tblGrid>
                <a:gridCol w="1011238"/>
                <a:gridCol w="2105251"/>
                <a:gridCol w="2481943"/>
                <a:gridCol w="3401106"/>
              </a:tblGrid>
              <a:tr h="3514044">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05" marB="45705"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a:t>
                      </a:r>
                      <a:r>
                        <a:rPr kumimoji="0" lang="en-US" sz="2400" b="0" i="0" u="none" strike="noStrike" cap="none" normalizeH="0" baseline="0" dirty="0" smtClean="0">
                          <a:ln>
                            <a:noFill/>
                          </a:ln>
                          <a:solidFill>
                            <a:schemeClr val="tx1"/>
                          </a:solidFill>
                          <a:effectLst/>
                          <a:latin typeface="Arial" charset="0"/>
                        </a:rPr>
                        <a:t>No, process improvements are made when problems occur. </a:t>
                      </a:r>
                      <a:endParaRPr kumimoji="0" lang="en-GB" sz="24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(3): </a:t>
                      </a:r>
                      <a:r>
                        <a:rPr kumimoji="0" lang="en-US" sz="2400" b="0" i="0" u="none" strike="noStrike" cap="none" normalizeH="0" baseline="0" dirty="0" smtClean="0">
                          <a:ln>
                            <a:noFill/>
                          </a:ln>
                          <a:solidFill>
                            <a:schemeClr val="tx1"/>
                          </a:solidFill>
                          <a:effectLst/>
                          <a:latin typeface="Arial" charset="0"/>
                        </a:rPr>
                        <a:t>Improvements are made in one week workshops involving all staff, to improve performance in their area of the plant</a:t>
                      </a:r>
                      <a:endParaRPr kumimoji="0" lang="en-GB" sz="24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Exposing problems in a structured way is integral to individuals’ responsibilities and resolution occurs as a part of normal business processes rather than by extraordinary effort/teams</a:t>
                      </a:r>
                    </a:p>
                  </a:txBody>
                  <a:tcPr marL="91420" marR="91420" marT="45705" marB="45705"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70"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dirty="0"/>
              <a:t>(3) Process problem documentation </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563563"/>
          </a:xfrm>
        </p:spPr>
        <p:txBody>
          <a:bodyPr/>
          <a:lstStyle/>
          <a:p>
            <a:pPr algn="l"/>
            <a:r>
              <a:rPr lang="en-US" sz="3200" b="1" dirty="0"/>
              <a:t>Setting up your clicker</a:t>
            </a:r>
          </a:p>
        </p:txBody>
      </p:sp>
      <p:sp>
        <p:nvSpPr>
          <p:cNvPr id="15363" name="Rectangle 3"/>
          <p:cNvSpPr>
            <a:spLocks noGrp="1" noChangeArrowheads="1"/>
          </p:cNvSpPr>
          <p:nvPr>
            <p:ph type="body" idx="1"/>
          </p:nvPr>
        </p:nvSpPr>
        <p:spPr>
          <a:xfrm>
            <a:off x="457200" y="685800"/>
            <a:ext cx="8229600" cy="4906963"/>
          </a:xfrm>
          <a:noFill/>
        </p:spPr>
        <p:txBody>
          <a:bodyPr wrap="square"/>
          <a:lstStyle/>
          <a:p>
            <a:r>
              <a:rPr lang="en-US" sz="2400" dirty="0"/>
              <a:t>Press “GO”</a:t>
            </a:r>
            <a:r>
              <a:rPr lang="en-US" sz="2400" dirty="0">
                <a:cs typeface="Arial" charset="0"/>
              </a:rPr>
              <a:t/>
            </a:r>
            <a:br>
              <a:rPr lang="en-US" sz="2400" dirty="0">
                <a:cs typeface="Arial" charset="0"/>
              </a:rPr>
            </a:br>
            <a:endParaRPr lang="en-US" sz="2400" dirty="0">
              <a:cs typeface="Arial" charset="0"/>
            </a:endParaRPr>
          </a:p>
          <a:p>
            <a:r>
              <a:rPr lang="en-US" sz="2400" dirty="0">
                <a:cs typeface="Arial" charset="0"/>
              </a:rPr>
              <a:t>Then slowly press </a:t>
            </a:r>
            <a:r>
              <a:rPr lang="en-US" sz="2400" dirty="0" smtClean="0">
                <a:cs typeface="Arial" charset="0"/>
              </a:rPr>
              <a:t>“0” </a:t>
            </a:r>
            <a:r>
              <a:rPr lang="en-US" sz="2400" dirty="0">
                <a:cs typeface="Arial" charset="0"/>
              </a:rPr>
              <a:t>and then </a:t>
            </a:r>
            <a:r>
              <a:rPr lang="en-US" sz="2400" dirty="0" smtClean="0">
                <a:cs typeface="Arial" charset="0"/>
              </a:rPr>
              <a:t>“5” (channel is “05”)</a:t>
            </a:r>
            <a:r>
              <a:rPr lang="en-US" sz="2400" dirty="0">
                <a:cs typeface="Arial" charset="0"/>
              </a:rPr>
              <a:t/>
            </a:r>
            <a:br>
              <a:rPr lang="en-US" sz="2400" dirty="0">
                <a:cs typeface="Arial" charset="0"/>
              </a:rPr>
            </a:br>
            <a:endParaRPr lang="en-US" sz="2400" dirty="0">
              <a:cs typeface="Arial" charset="0"/>
            </a:endParaRPr>
          </a:p>
          <a:p>
            <a:r>
              <a:rPr lang="en-US" sz="2400" dirty="0">
                <a:cs typeface="Arial" charset="0"/>
              </a:rPr>
              <a:t>Then slowly press “GO” again</a:t>
            </a:r>
            <a:br>
              <a:rPr lang="en-US" sz="2400" dirty="0">
                <a:cs typeface="Arial" charset="0"/>
              </a:rPr>
            </a:br>
            <a:endParaRPr lang="en-US" sz="2400" dirty="0">
              <a:cs typeface="Arial" charset="0"/>
            </a:endParaRPr>
          </a:p>
          <a:p>
            <a:r>
              <a:rPr lang="en-US" sz="2400" dirty="0">
                <a:cs typeface="Arial" charset="0"/>
              </a:rPr>
              <a:t>A green light should appear signaling the clicker worked</a:t>
            </a:r>
          </a:p>
        </p:txBody>
      </p:sp>
      <p:pic>
        <p:nvPicPr>
          <p:cNvPr id="15366" name="Picture 6" descr="ANd9GcQOjavE0yU7wtcedxX2wvHcqwGeq_GUqFd9DdEQbUR5Rzjaa_w&amp;t=1&amp;usg=__60-6aNHVZMM6N6sospCa_2g0af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288" y="3797300"/>
            <a:ext cx="4244975" cy="279876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91148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2</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dirty="0" smtClean="0"/>
              <a:t>Measuring management</a:t>
            </a:r>
          </a:p>
          <a:p>
            <a:pPr eaLnBrk="1" hangingPunct="1">
              <a:lnSpc>
                <a:spcPct val="120000"/>
              </a:lnSpc>
              <a:spcBef>
                <a:spcPct val="50000"/>
              </a:spcBef>
            </a:pPr>
            <a:r>
              <a:rPr lang="en-GB" sz="2800" b="0" dirty="0" smtClean="0"/>
              <a:t>Danaher</a:t>
            </a:r>
          </a:p>
          <a:p>
            <a:pPr eaLnBrk="1" hangingPunct="1">
              <a:lnSpc>
                <a:spcPct val="120000"/>
              </a:lnSpc>
              <a:spcBef>
                <a:spcPct val="50000"/>
              </a:spcBef>
            </a:pPr>
            <a:r>
              <a:rPr lang="en-GB" sz="2800" b="0" dirty="0" smtClean="0"/>
              <a:t>Monitoring management practices</a:t>
            </a:r>
          </a:p>
          <a:p>
            <a:pPr eaLnBrk="1" hangingPunct="1">
              <a:lnSpc>
                <a:spcPct val="120000"/>
              </a:lnSpc>
              <a:spcBef>
                <a:spcPct val="50000"/>
              </a:spcBef>
            </a:pPr>
            <a:r>
              <a:rPr lang="en-GB" sz="2800" b="0" dirty="0" smtClean="0"/>
              <a:t>Drivers of good management</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1685626"/>
            <a:ext cx="8509000" cy="7794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 xmlns:p14="http://schemas.microsoft.com/office/powerpoint/2010/main" val="8543652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p14="http://schemas.microsoft.com/office/powerpoint/2010/main" xmlns="" val="1586099554"/>
              </p:ext>
            </p:extLst>
          </p:nvPr>
        </p:nvGraphicFramePr>
        <p:xfrm>
          <a:off x="1770742" y="2481943"/>
          <a:ext cx="5920030" cy="4448627"/>
        </p:xfrm>
        <a:graphic>
          <a:graphicData uri="http://schemas.openxmlformats.org/presentationml/2006/ole">
            <p:oleObj spid="_x0000_s1124"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(3) Process problem documentation</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p14="http://schemas.microsoft.com/office/powerpoint/2010/main" xmlns="" val="3936115226"/>
              </p:ext>
            </p:extLst>
          </p:nvPr>
        </p:nvGraphicFramePr>
        <p:xfrm>
          <a:off x="47624" y="462896"/>
          <a:ext cx="9096375" cy="2106133"/>
        </p:xfrm>
        <a:graphic>
          <a:graphicData uri="http://schemas.openxmlformats.org/drawingml/2006/table">
            <a:tbl>
              <a:tblPr/>
              <a:tblGrid>
                <a:gridCol w="2129519"/>
                <a:gridCol w="2931886"/>
                <a:gridCol w="4034970"/>
              </a:tblGrid>
              <a:tr h="210613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smtClean="0">
                          <a:ln>
                            <a:noFill/>
                          </a:ln>
                          <a:solidFill>
                            <a:schemeClr val="tx1"/>
                          </a:solidFill>
                          <a:effectLst/>
                          <a:latin typeface="Arial" charset="0"/>
                        </a:rPr>
                        <a:t>No, process improvements are made when problems occur. </a:t>
                      </a:r>
                      <a:endParaRPr kumimoji="0" lang="en-GB" sz="20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a:t>
                      </a:r>
                      <a:r>
                        <a:rPr kumimoji="0" lang="en-US" sz="2000" b="0" i="0" u="none" strike="noStrike" cap="none" normalizeH="0" baseline="0" dirty="0" smtClean="0">
                          <a:ln>
                            <a:noFill/>
                          </a:ln>
                          <a:solidFill>
                            <a:schemeClr val="tx1"/>
                          </a:solidFill>
                          <a:effectLst/>
                          <a:latin typeface="Arial" charset="0"/>
                        </a:rPr>
                        <a:t>Improvements are made in one week workshops involving all staff, to improve performance in their area of the plant</a:t>
                      </a:r>
                      <a:endParaRPr kumimoji="0" lang="en-GB" sz="2000" b="0" i="0" u="none" strike="noStrike" cap="none" normalizeH="0" baseline="0" dirty="0" smtClean="0">
                        <a:ln>
                          <a:noFill/>
                        </a:ln>
                        <a:solidFill>
                          <a:schemeClr val="tx1"/>
                        </a:solidFill>
                        <a:effectLst/>
                        <a:latin typeface="Arial" charset="0"/>
                      </a:endParaRPr>
                    </a:p>
                  </a:txBody>
                  <a:tcPr marL="91420" marR="91420" marT="45705" marB="45705"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Exposing problems in a structured way is integral to individuals’ responsibilities and resolution occurs as a part of normal business processes rather than by extraordinary effort/teams</a:t>
                      </a:r>
                    </a:p>
                  </a:txBody>
                  <a:tcPr marL="91420" marR="91420" marT="45705" marB="45705"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p14="http://schemas.microsoft.com/office/powerpoint/2010/main" xmlns=""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p14="http://schemas.microsoft.com/office/powerpoint/2010/main" xmlns="" val="34462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21</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3486" y="1059543"/>
            <a:ext cx="6604224" cy="4833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9840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3.13</a:t>
            </a:r>
            <a:endParaRPr lang="en-US" sz="2400" b="0" dirty="0"/>
          </a:p>
        </p:txBody>
      </p:sp>
    </p:spTree>
    <p:custDataLst>
      <p:tags r:id="rId1"/>
    </p:custDataLst>
    <p:extLst>
      <p:ext uri="{BB962C8B-B14F-4D97-AF65-F5344CB8AC3E}">
        <p14:creationId xmlns:p14="http://schemas.microsoft.com/office/powerpoint/2010/main" xmlns="" val="3507940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1109" y="1117600"/>
            <a:ext cx="6778974" cy="4961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22</a:t>
            </a:fld>
            <a:endParaRPr lang="en-US"/>
          </a:p>
        </p:txBody>
      </p:sp>
      <p:sp>
        <p:nvSpPr>
          <p:cNvPr id="9" name="Title 1"/>
          <p:cNvSpPr txBox="1">
            <a:spLocks/>
          </p:cNvSpPr>
          <p:nvPr/>
        </p:nvSpPr>
        <p:spPr>
          <a:xfrm>
            <a:off x="457200" y="6078747"/>
            <a:ext cx="8229600"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US, manufacturing firms (100 to 5000 employees),</a:t>
            </a:r>
            <a:br>
              <a:rPr lang="en-US" sz="2400" b="0" dirty="0" smtClean="0"/>
            </a:br>
            <a:r>
              <a:rPr lang="en-US" sz="2400" b="0" dirty="0" smtClean="0"/>
              <a:t>1298 observations</a:t>
            </a:r>
            <a:endParaRPr lang="en-US" sz="2400" b="0" dirty="0"/>
          </a:p>
        </p:txBody>
      </p:sp>
      <p:sp>
        <p:nvSpPr>
          <p:cNvPr id="10" name="Title 1"/>
          <p:cNvSpPr txBox="1">
            <a:spLocks/>
          </p:cNvSpPr>
          <p:nvPr/>
        </p:nvSpPr>
        <p:spPr>
          <a:xfrm>
            <a:off x="5827486" y="103277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3.42</a:t>
            </a:r>
            <a:endParaRPr lang="en-US" sz="2400" b="0" dirty="0"/>
          </a:p>
        </p:txBody>
      </p:sp>
      <p:sp>
        <p:nvSpPr>
          <p:cNvPr id="11" name="Title 1"/>
          <p:cNvSpPr txBox="1">
            <a:spLocks/>
          </p:cNvSpPr>
          <p:nvPr/>
        </p:nvSpPr>
        <p:spPr>
          <a:xfrm>
            <a:off x="174170" y="56928"/>
            <a:ext cx="8969829" cy="793766"/>
          </a:xfrm>
          <a:prstGeom prst="rect">
            <a:avLst/>
          </a:prstGeom>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dirty="0" smtClean="0"/>
              <a:t>The survey scores to question (3), process problem documentation – </a:t>
            </a:r>
            <a:r>
              <a:rPr lang="en-US" u="sng" dirty="0" smtClean="0"/>
              <a:t>US, manufacturing</a:t>
            </a:r>
            <a:endParaRPr lang="en-US" u="sng" dirty="0"/>
          </a:p>
        </p:txBody>
      </p:sp>
    </p:spTree>
    <p:custDataLst>
      <p:tags r:id="rId1"/>
    </p:custDataLst>
    <p:extLst>
      <p:ext uri="{BB962C8B-B14F-4D97-AF65-F5344CB8AC3E}">
        <p14:creationId xmlns:p14="http://schemas.microsoft.com/office/powerpoint/2010/main" xmlns="" val="3740121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94" y="1032779"/>
            <a:ext cx="6894872" cy="5045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23</a:t>
            </a:fld>
            <a:endParaRPr lang="en-US"/>
          </a:p>
        </p:txBody>
      </p:sp>
      <p:sp>
        <p:nvSpPr>
          <p:cNvPr id="9" name="Title 1"/>
          <p:cNvSpPr txBox="1">
            <a:spLocks/>
          </p:cNvSpPr>
          <p:nvPr/>
        </p:nvSpPr>
        <p:spPr>
          <a:xfrm>
            <a:off x="457200" y="6078747"/>
            <a:ext cx="8229600"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India, manufacturing firms (100 to 5000 employees),</a:t>
            </a:r>
            <a:br>
              <a:rPr lang="en-US" sz="2400" b="0" dirty="0" smtClean="0"/>
            </a:br>
            <a:r>
              <a:rPr lang="en-US" sz="2400" b="0" dirty="0" smtClean="0"/>
              <a:t>1137 observations</a:t>
            </a:r>
            <a:endParaRPr lang="en-US" sz="2400" b="0" dirty="0"/>
          </a:p>
        </p:txBody>
      </p:sp>
      <p:sp>
        <p:nvSpPr>
          <p:cNvPr id="10" name="Title 1"/>
          <p:cNvSpPr txBox="1">
            <a:spLocks/>
          </p:cNvSpPr>
          <p:nvPr/>
        </p:nvSpPr>
        <p:spPr>
          <a:xfrm>
            <a:off x="5827486" y="103277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2.64</a:t>
            </a:r>
            <a:endParaRPr lang="en-US" sz="2400" b="0" dirty="0"/>
          </a:p>
        </p:txBody>
      </p:sp>
      <p:sp>
        <p:nvSpPr>
          <p:cNvPr id="11" name="Title 1"/>
          <p:cNvSpPr txBox="1">
            <a:spLocks/>
          </p:cNvSpPr>
          <p:nvPr/>
        </p:nvSpPr>
        <p:spPr>
          <a:xfrm>
            <a:off x="174170" y="56928"/>
            <a:ext cx="8969829" cy="793766"/>
          </a:xfrm>
          <a:prstGeom prst="rect">
            <a:avLst/>
          </a:prstGeom>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dirty="0" smtClean="0"/>
              <a:t>The survey scores to question (3), process problem documentation – </a:t>
            </a:r>
            <a:r>
              <a:rPr lang="en-US" u="sng" dirty="0" smtClean="0"/>
              <a:t>India, manufacturing</a:t>
            </a:r>
            <a:endParaRPr lang="en-US" u="sng" dirty="0"/>
          </a:p>
        </p:txBody>
      </p:sp>
    </p:spTree>
    <p:custDataLst>
      <p:tags r:id="rId1"/>
    </p:custDataLst>
    <p:extLst>
      <p:ext uri="{BB962C8B-B14F-4D97-AF65-F5344CB8AC3E}">
        <p14:creationId xmlns:p14="http://schemas.microsoft.com/office/powerpoint/2010/main" xmlns="" val="165615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0481" y="1047701"/>
            <a:ext cx="6926262" cy="5068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US, Canada and UK, retail</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24</a:t>
            </a:fld>
            <a:endParaRPr lang="en-US"/>
          </a:p>
        </p:txBody>
      </p:sp>
      <p:sp>
        <p:nvSpPr>
          <p:cNvPr id="9" name="Title 1"/>
          <p:cNvSpPr txBox="1">
            <a:spLocks/>
          </p:cNvSpPr>
          <p:nvPr/>
        </p:nvSpPr>
        <p:spPr>
          <a:xfrm>
            <a:off x="457200" y="6078747"/>
            <a:ext cx="8229600"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retail firms (100 to 5000 employees)</a:t>
            </a:r>
            <a:br>
              <a:rPr lang="en-US" sz="2400" b="0" dirty="0" smtClean="0"/>
            </a:br>
            <a:r>
              <a:rPr lang="en-US" sz="2400" b="0" dirty="0" smtClean="0"/>
              <a:t>661 observations</a:t>
            </a:r>
            <a:br>
              <a:rPr lang="en-US" sz="2400" b="0" dirty="0" smtClean="0"/>
            </a:b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3.07</a:t>
            </a:r>
            <a:endParaRPr lang="en-US" sz="2400" b="0" dirty="0"/>
          </a:p>
        </p:txBody>
      </p:sp>
    </p:spTree>
    <p:custDataLst>
      <p:tags r:id="rId1"/>
    </p:custDataLst>
    <p:extLst>
      <p:ext uri="{BB962C8B-B14F-4D97-AF65-F5344CB8AC3E}">
        <p14:creationId xmlns:p14="http://schemas.microsoft.com/office/powerpoint/2010/main" xmlns="" val="320133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5030" y="1117600"/>
            <a:ext cx="6689636" cy="4895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developed countries, hospitals</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25</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Hospitals, Canada, France, Germany, Italy, Sweden, UK, US, 1183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3.04</a:t>
            </a:r>
            <a:endParaRPr lang="en-US" sz="2400" b="0" dirty="0"/>
          </a:p>
        </p:txBody>
      </p:sp>
    </p:spTree>
    <p:custDataLst>
      <p:tags r:id="rId1"/>
    </p:custDataLst>
    <p:extLst>
      <p:ext uri="{BB962C8B-B14F-4D97-AF65-F5344CB8AC3E}">
        <p14:creationId xmlns:p14="http://schemas.microsoft.com/office/powerpoint/2010/main" xmlns="" val="24665058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9271AB02-C525-4A14-B1B5-AD2449D8A6C6}" type="slidenum">
              <a:rPr lang="en-US" sz="1400"/>
              <a:pPr algn="r" eaLnBrk="1" hangingPunct="1"/>
              <a:t>26</a:t>
            </a:fld>
            <a:endParaRPr lang="en-US" sz="1400"/>
          </a:p>
        </p:txBody>
      </p:sp>
      <p:graphicFrame>
        <p:nvGraphicFramePr>
          <p:cNvPr id="761858" name="Group 2"/>
          <p:cNvGraphicFramePr>
            <a:graphicFrameLocks noGrp="1"/>
          </p:cNvGraphicFramePr>
          <p:nvPr>
            <p:ph idx="4294967295"/>
          </p:nvPr>
        </p:nvGraphicFramePr>
        <p:xfrm>
          <a:off x="47625" y="1420813"/>
          <a:ext cx="8999538" cy="3760787"/>
        </p:xfrm>
        <a:graphic>
          <a:graphicData uri="http://schemas.openxmlformats.org/drawingml/2006/table">
            <a:tbl>
              <a:tblPr/>
              <a:tblGrid>
                <a:gridCol w="1039813"/>
                <a:gridCol w="2916237"/>
                <a:gridCol w="2205038"/>
                <a:gridCol w="2838450"/>
              </a:tblGrid>
              <a:tr h="3760787">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 </a:t>
                      </a:r>
                      <a:r>
                        <a:rPr kumimoji="0" lang="en-US" sz="2400" b="0" i="0" u="none" strike="noStrike" cap="none" normalizeH="0" baseline="0" smtClean="0">
                          <a:ln>
                            <a:noFill/>
                          </a:ln>
                          <a:solidFill>
                            <a:schemeClr val="tx1"/>
                          </a:solidFill>
                          <a:effectLst/>
                          <a:latin typeface="Arial" charset="0"/>
                        </a:rPr>
                        <a:t>Measures tracked do not indicate directly if overall business objectives are being met. Tracking is an ad-hoc process (certain processes aren’t tracked at all)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(3): Most key performance indicators are tracked formally. Tracking is overseen by senior management.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t>
                      </a:r>
                      <a:r>
                        <a:rPr kumimoji="0" lang="en-US" sz="2400" b="0" i="0" u="none" strike="noStrike" cap="none" normalizeH="0" baseline="0" dirty="0" smtClean="0">
                          <a:ln>
                            <a:noFill/>
                          </a:ln>
                          <a:solidFill>
                            <a:schemeClr val="tx1"/>
                          </a:solidFill>
                          <a:effectLst/>
                          <a:latin typeface="Arial" charset="0"/>
                        </a:rPr>
                        <a:t>Performance is continuously tracked and communicated, both formally and informally, to all staff using a range of visual management tools.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394"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dirty="0"/>
              <a:t>(4) Performance tracking </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_DATA\India\photos\Iphone\Thanksgiving_2009 1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4000" y="1515537"/>
            <a:ext cx="5486397" cy="411479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Examples of performance metrics - Heathrow</a:t>
            </a:r>
            <a:endParaRPr lang="en-US"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27</a:t>
            </a:fld>
            <a:endParaRPr lang="en-US"/>
          </a:p>
        </p:txBody>
      </p:sp>
      <p:pic>
        <p:nvPicPr>
          <p:cNvPr id="8194" name="Picture 2" descr="C:\_DATA\India\photos\Iphone\Heathrow_Metric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250" y="927704"/>
            <a:ext cx="3979636" cy="5306181"/>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656527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performance metrics – Toyota</a:t>
            </a:r>
            <a:endParaRPr lang="en-US"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28</a:t>
            </a:fld>
            <a:endParaRPr lang="en-US"/>
          </a:p>
        </p:txBody>
      </p:sp>
      <p:pic>
        <p:nvPicPr>
          <p:cNvPr id="8194" name="Picture 2" descr="C:\_DATA\Management\data\2008Survey\Toyota2_Thailand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332" y="886505"/>
            <a:ext cx="7806670" cy="531109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320509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p14="http://schemas.microsoft.com/office/powerpoint/2010/main" xmlns="" val="2161083179"/>
              </p:ext>
            </p:extLst>
          </p:nvPr>
        </p:nvGraphicFramePr>
        <p:xfrm>
          <a:off x="1770742" y="2578752"/>
          <a:ext cx="5791201" cy="4351819"/>
        </p:xfrm>
        <a:graphic>
          <a:graphicData uri="http://schemas.openxmlformats.org/presentationml/2006/ole">
            <p:oleObj spid="_x0000_s3155"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(4) Performance tracking</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p14="http://schemas.microsoft.com/office/powerpoint/2010/main" xmlns="" val="2418452760"/>
              </p:ext>
            </p:extLst>
          </p:nvPr>
        </p:nvGraphicFramePr>
        <p:xfrm>
          <a:off x="47624" y="462896"/>
          <a:ext cx="9096375" cy="2309333"/>
        </p:xfrm>
        <a:graphic>
          <a:graphicData uri="http://schemas.openxmlformats.org/drawingml/2006/table">
            <a:tbl>
              <a:tblPr/>
              <a:tblGrid>
                <a:gridCol w="3377747"/>
                <a:gridCol w="2598058"/>
                <a:gridCol w="3120570"/>
              </a:tblGrid>
              <a:tr h="230933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smtClean="0">
                          <a:ln>
                            <a:noFill/>
                          </a:ln>
                          <a:solidFill>
                            <a:schemeClr val="tx1"/>
                          </a:solidFill>
                          <a:effectLst/>
                          <a:latin typeface="Arial" charset="0"/>
                        </a:rPr>
                        <a:t>Measures tracked do not indicate directly if overall business objectives are being met. Tracking is an ad-hoc process (certain processes aren’t tracked at all)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Most key performance indicators are tracked formally. Tracking is overseen by senior management.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rPr>
                        <a:t>Performance is continuously tracked and communicated, both formally and informally, to all staff using a range of visual management tools.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p14="http://schemas.microsoft.com/office/powerpoint/2010/main" xmlns=""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p14="http://schemas.microsoft.com/office/powerpoint/2010/main" xmlns="" val="22405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A4B987E7-7059-4C36-9E59-1068E1243628}" type="slidenum">
              <a:rPr lang="en-US" sz="1400" b="0"/>
              <a:pPr algn="r" eaLnBrk="1" hangingPunct="1"/>
              <a:t>3</a:t>
            </a:fld>
            <a:endParaRPr lang="en-US" sz="1400" b="0"/>
          </a:p>
        </p:txBody>
      </p:sp>
      <p:sp>
        <p:nvSpPr>
          <p:cNvPr id="6147" name="Text Box 2"/>
          <p:cNvSpPr txBox="1">
            <a:spLocks noChangeArrowheads="1"/>
          </p:cNvSpPr>
          <p:nvPr/>
        </p:nvSpPr>
        <p:spPr bwMode="auto">
          <a:xfrm>
            <a:off x="123825" y="533400"/>
            <a:ext cx="9172575" cy="545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marL="173038" indent="-173038" defTabSz="912813">
              <a:defRPr sz="2400" b="1">
                <a:solidFill>
                  <a:schemeClr val="tx1"/>
                </a:solidFill>
                <a:latin typeface="Arial" charset="0"/>
              </a:defRPr>
            </a:lvl1pPr>
            <a:lvl2pPr marL="292100" indent="1206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25000"/>
              </a:spcBef>
            </a:pPr>
            <a:r>
              <a:rPr lang="en-GB" b="0" dirty="0">
                <a:ea typeface="ＭＳ Ｐゴシック" pitchFamily="-112" charset="-128"/>
              </a:rPr>
              <a:t>1) Developing management questions</a:t>
            </a:r>
          </a:p>
          <a:p>
            <a:pPr lvl="1">
              <a:spcBef>
                <a:spcPct val="25000"/>
              </a:spcBef>
              <a:buFontTx/>
              <a:buChar char="•"/>
            </a:pPr>
            <a:r>
              <a:rPr lang="en-GB" b="0" dirty="0">
                <a:solidFill>
                  <a:srgbClr val="000000"/>
                </a:solidFill>
              </a:rPr>
              <a:t>Scorecard for 18 monitoring, targets and incentives practices</a:t>
            </a:r>
            <a:endParaRPr lang="en-GB" b="0" i="1" dirty="0"/>
          </a:p>
          <a:p>
            <a:pPr lvl="1">
              <a:spcBef>
                <a:spcPct val="25000"/>
              </a:spcBef>
              <a:buFontTx/>
              <a:buChar char="•"/>
            </a:pPr>
            <a:r>
              <a:rPr lang="en-GB" b="0" dirty="0">
                <a:ea typeface="ＭＳ Ｐゴシック" pitchFamily="-112" charset="-128"/>
                <a:cs typeface="Arial" charset="0"/>
              </a:rPr>
              <a:t>≈</a:t>
            </a:r>
            <a:r>
              <a:rPr lang="en-GB" b="0" dirty="0">
                <a:ea typeface="ＭＳ Ｐゴシック" pitchFamily="-112" charset="-128"/>
              </a:rPr>
              <a:t>45 minute phone interview of manufacturing plant managers </a:t>
            </a:r>
          </a:p>
          <a:p>
            <a:pPr>
              <a:spcBef>
                <a:spcPct val="25000"/>
              </a:spcBef>
              <a:buFontTx/>
              <a:buChar char="•"/>
            </a:pPr>
            <a:endParaRPr lang="en-GB" sz="1600" b="0" dirty="0">
              <a:ea typeface="ＭＳ Ｐゴシック" pitchFamily="-112" charset="-128"/>
            </a:endParaRPr>
          </a:p>
          <a:p>
            <a:pPr>
              <a:lnSpc>
                <a:spcPct val="50000"/>
              </a:lnSpc>
              <a:spcBef>
                <a:spcPct val="25000"/>
              </a:spcBef>
            </a:pPr>
            <a:r>
              <a:rPr lang="en-GB" b="0" dirty="0">
                <a:ea typeface="ＭＳ Ｐゴシック" pitchFamily="-112" charset="-128"/>
              </a:rPr>
              <a:t>2) Obtaining unbiased comparable responses (</a:t>
            </a:r>
            <a:r>
              <a:rPr lang="en-GB" b="0" u="sng" dirty="0">
                <a:ea typeface="ＭＳ Ｐゴシック" pitchFamily="-112" charset="-128"/>
              </a:rPr>
              <a:t>“Double-blind”</a:t>
            </a:r>
            <a:r>
              <a:rPr lang="en-GB" b="0" dirty="0">
                <a:ea typeface="ＭＳ Ｐゴシック" pitchFamily="-112" charset="-128"/>
              </a:rPr>
              <a:t>)</a:t>
            </a:r>
          </a:p>
          <a:p>
            <a:pPr lvl="1">
              <a:spcBef>
                <a:spcPct val="25000"/>
              </a:spcBef>
              <a:buFontTx/>
              <a:buChar char="•"/>
            </a:pPr>
            <a:r>
              <a:rPr lang="en-GB" b="0" dirty="0">
                <a:ea typeface="ＭＳ Ｐゴシック" pitchFamily="-112" charset="-128"/>
              </a:rPr>
              <a:t>Interviewers do not know the company’s performance</a:t>
            </a:r>
          </a:p>
          <a:p>
            <a:pPr lvl="1">
              <a:spcBef>
                <a:spcPct val="25000"/>
              </a:spcBef>
              <a:buFontTx/>
              <a:buChar char="•"/>
            </a:pPr>
            <a:r>
              <a:rPr lang="en-GB" b="0" dirty="0">
                <a:ea typeface="ＭＳ Ｐゴシック" pitchFamily="-112" charset="-128"/>
              </a:rPr>
              <a:t>Managers are not informed (in advance) they are scored</a:t>
            </a:r>
          </a:p>
          <a:p>
            <a:pPr lvl="1">
              <a:spcBef>
                <a:spcPct val="25000"/>
              </a:spcBef>
              <a:buFontTx/>
              <a:buChar char="•"/>
            </a:pPr>
            <a:r>
              <a:rPr lang="en-GB" b="0" dirty="0">
                <a:ea typeface="ＭＳ Ｐゴシック" pitchFamily="-112" charset="-128"/>
              </a:rPr>
              <a:t>Run from London, with same training and country rotation</a:t>
            </a:r>
          </a:p>
          <a:p>
            <a:pPr>
              <a:spcBef>
                <a:spcPct val="25000"/>
              </a:spcBef>
              <a:buFontTx/>
              <a:buChar char="•"/>
            </a:pPr>
            <a:endParaRPr lang="en-GB" sz="1600" b="0" dirty="0">
              <a:ea typeface="ＭＳ Ｐゴシック" pitchFamily="-112" charset="-128"/>
            </a:endParaRPr>
          </a:p>
          <a:p>
            <a:pPr>
              <a:spcBef>
                <a:spcPct val="25000"/>
              </a:spcBef>
            </a:pPr>
            <a:r>
              <a:rPr lang="en-GB" b="0" dirty="0">
                <a:ea typeface="ＭＳ Ｐゴシック" pitchFamily="-112" charset="-128"/>
              </a:rPr>
              <a:t>3) Getting firms to participate in the interview</a:t>
            </a:r>
          </a:p>
          <a:p>
            <a:pPr lvl="1">
              <a:spcBef>
                <a:spcPct val="25000"/>
              </a:spcBef>
              <a:buFontTx/>
              <a:buChar char="•"/>
            </a:pPr>
            <a:r>
              <a:rPr lang="en-GB" b="0" dirty="0">
                <a:ea typeface="ＭＳ Ｐゴシック" pitchFamily="-112" charset="-128"/>
              </a:rPr>
              <a:t>Introduced as “Lean-manufacturing” interview, no financials</a:t>
            </a:r>
          </a:p>
          <a:p>
            <a:pPr lvl="1">
              <a:spcBef>
                <a:spcPct val="25000"/>
              </a:spcBef>
              <a:buFontTx/>
              <a:buChar char="•"/>
            </a:pPr>
            <a:r>
              <a:rPr lang="en-GB" b="0" dirty="0">
                <a:ea typeface="ＭＳ Ｐゴシック" pitchFamily="-112" charset="-128"/>
              </a:rPr>
              <a:t>Official Endorsement: </a:t>
            </a:r>
            <a:r>
              <a:rPr lang="en-GB" b="0" dirty="0" err="1">
                <a:ea typeface="ＭＳ Ｐゴシック" pitchFamily="-112" charset="-128"/>
              </a:rPr>
              <a:t>Bundesbank</a:t>
            </a:r>
            <a:r>
              <a:rPr lang="en-GB" b="0" dirty="0">
                <a:ea typeface="ＭＳ Ｐゴシック" pitchFamily="-112" charset="-128"/>
              </a:rPr>
              <a:t>, PBC, CII &amp; RBI, etc. </a:t>
            </a:r>
          </a:p>
          <a:p>
            <a:pPr lvl="1">
              <a:spcBef>
                <a:spcPct val="25000"/>
              </a:spcBef>
              <a:buFontTx/>
              <a:buChar char="•"/>
            </a:pPr>
            <a:r>
              <a:rPr lang="en-GB" b="0" dirty="0">
                <a:ea typeface="ＭＳ Ｐゴシック" pitchFamily="-112" charset="-128"/>
              </a:rPr>
              <a:t>Run by </a:t>
            </a:r>
            <a:r>
              <a:rPr lang="en-GB" b="0" dirty="0" smtClean="0">
                <a:ea typeface="ＭＳ Ｐゴシック" pitchFamily="-112" charset="-128"/>
              </a:rPr>
              <a:t>100+ </a:t>
            </a:r>
            <a:r>
              <a:rPr lang="en-GB" b="0" dirty="0">
                <a:ea typeface="ＭＳ Ｐゴシック" pitchFamily="-112" charset="-128"/>
              </a:rPr>
              <a:t>MBAs </a:t>
            </a:r>
            <a:r>
              <a:rPr lang="en-GB" b="0" dirty="0" smtClean="0">
                <a:ea typeface="ＭＳ Ｐゴシック" pitchFamily="-112" charset="-128"/>
              </a:rPr>
              <a:t>(credible with </a:t>
            </a:r>
            <a:r>
              <a:rPr lang="en-GB" b="0" dirty="0">
                <a:ea typeface="ＭＳ Ｐゴシック" pitchFamily="-112" charset="-128"/>
              </a:rPr>
              <a:t>business experience)</a:t>
            </a:r>
          </a:p>
        </p:txBody>
      </p:sp>
      <p:sp>
        <p:nvSpPr>
          <p:cNvPr id="775171" name="Rectangle 3"/>
          <p:cNvSpPr>
            <a:spLocks noChangeArrowheads="1"/>
          </p:cNvSpPr>
          <p:nvPr/>
        </p:nvSpPr>
        <p:spPr bwMode="auto">
          <a:xfrm>
            <a:off x="63500" y="4119563"/>
            <a:ext cx="9036050" cy="1962150"/>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75172" name="Rectangle 4"/>
          <p:cNvSpPr>
            <a:spLocks noChangeArrowheads="1"/>
          </p:cNvSpPr>
          <p:nvPr/>
        </p:nvSpPr>
        <p:spPr bwMode="auto">
          <a:xfrm>
            <a:off x="34925" y="2114550"/>
            <a:ext cx="9036050" cy="1751013"/>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75173" name="Rectangle 5"/>
          <p:cNvSpPr>
            <a:spLocks noChangeArrowheads="1"/>
          </p:cNvSpPr>
          <p:nvPr/>
        </p:nvSpPr>
        <p:spPr bwMode="auto">
          <a:xfrm>
            <a:off x="34925" y="533400"/>
            <a:ext cx="9036050" cy="1398588"/>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151" name="Text Box 6"/>
          <p:cNvSpPr txBox="1">
            <a:spLocks noChangeArrowheads="1"/>
          </p:cNvSpPr>
          <p:nvPr/>
        </p:nvSpPr>
        <p:spPr bwMode="auto">
          <a:xfrm>
            <a:off x="-23813" y="76200"/>
            <a:ext cx="924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1420" tIns="45711" rIns="91420" bIns="45711" anchor="ct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r>
              <a:rPr lang="en-GB" sz="2800" dirty="0" smtClean="0">
                <a:solidFill>
                  <a:schemeClr val="tx2"/>
                </a:solidFill>
                <a:ea typeface="ＭＳ Ｐゴシック" pitchFamily="-112" charset="-128"/>
              </a:rPr>
              <a:t>The Survey Methodology</a:t>
            </a:r>
            <a:endParaRPr lang="en-GB" sz="2800" dirty="0">
              <a:solidFill>
                <a:schemeClr val="tx2"/>
              </a:solidFill>
              <a:ea typeface="ＭＳ Ｐゴシック" pitchFamily="-112" charset="-128"/>
            </a:endParaRPr>
          </a:p>
        </p:txBody>
      </p:sp>
    </p:spTree>
    <p:extLst>
      <p:ext uri="{BB962C8B-B14F-4D97-AF65-F5344CB8AC3E}">
        <p14:creationId xmlns="" xmlns:p14="http://schemas.microsoft.com/office/powerpoint/2010/main" val="486769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5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7517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751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7517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75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animBg="1"/>
      <p:bldP spid="775172" grpId="0" animBg="1"/>
      <p:bldP spid="775172" grpId="1" animBg="1"/>
      <p:bldP spid="775173" grpId="0" animBg="1"/>
      <p:bldP spid="77517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881" y="1088571"/>
            <a:ext cx="6818639" cy="4990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Performance tracking (4):</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30</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9838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3.36</a:t>
            </a:r>
            <a:endParaRPr lang="en-US" sz="2400" b="0" dirty="0"/>
          </a:p>
        </p:txBody>
      </p:sp>
    </p:spTree>
    <p:custDataLst>
      <p:tags r:id="rId1"/>
    </p:custDataLst>
    <p:extLst>
      <p:ext uri="{BB962C8B-B14F-4D97-AF65-F5344CB8AC3E}">
        <p14:creationId xmlns:p14="http://schemas.microsoft.com/office/powerpoint/2010/main" xmlns="" val="2350801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C95DE478-FA73-4BF4-BB28-E10AB698D7EC}" type="slidenum">
              <a:rPr lang="en-US" sz="1400"/>
              <a:pPr algn="r" eaLnBrk="1" hangingPunct="1"/>
              <a:t>31</a:t>
            </a:fld>
            <a:endParaRPr lang="en-US" sz="1400"/>
          </a:p>
        </p:txBody>
      </p:sp>
      <p:graphicFrame>
        <p:nvGraphicFramePr>
          <p:cNvPr id="763906" name="Group 2"/>
          <p:cNvGraphicFramePr>
            <a:graphicFrameLocks noGrp="1"/>
          </p:cNvGraphicFramePr>
          <p:nvPr>
            <p:ph idx="4294967295"/>
            <p:extLst>
              <p:ext uri="{D42A27DB-BD31-4B8C-83A1-F6EECF244321}">
                <p14:modId xmlns:p14="http://schemas.microsoft.com/office/powerpoint/2010/main" xmlns="" val="1129082478"/>
              </p:ext>
            </p:extLst>
          </p:nvPr>
        </p:nvGraphicFramePr>
        <p:xfrm>
          <a:off x="47625" y="840253"/>
          <a:ext cx="9018588" cy="4248150"/>
        </p:xfrm>
        <a:graphic>
          <a:graphicData uri="http://schemas.openxmlformats.org/drawingml/2006/table">
            <a:tbl>
              <a:tblPr/>
              <a:tblGrid>
                <a:gridCol w="1049338"/>
                <a:gridCol w="2522537"/>
                <a:gridCol w="2579688"/>
                <a:gridCol w="2867025"/>
              </a:tblGrid>
              <a:tr h="4248150">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P</a:t>
                      </a:r>
                      <a:r>
                        <a:rPr kumimoji="0" lang="en-US" sz="2400" b="0" i="0" u="none" strike="noStrike" cap="none" normalizeH="0" baseline="0" dirty="0" err="1" smtClean="0">
                          <a:ln>
                            <a:noFill/>
                          </a:ln>
                          <a:solidFill>
                            <a:schemeClr val="tx1"/>
                          </a:solidFill>
                          <a:effectLst/>
                          <a:latin typeface="Arial" charset="0"/>
                        </a:rPr>
                        <a:t>erformance</a:t>
                      </a:r>
                      <a:r>
                        <a:rPr kumimoji="0" lang="en-US" sz="2400" b="0" i="0" u="none" strike="noStrike" cap="none" normalizeH="0" baseline="0" dirty="0" smtClean="0">
                          <a:ln>
                            <a:noFill/>
                          </a:ln>
                          <a:solidFill>
                            <a:schemeClr val="tx1"/>
                          </a:solidFill>
                          <a:effectLst/>
                          <a:latin typeface="Arial" charset="0"/>
                        </a:rPr>
                        <a:t> is reviewed infrequently or in an un-meaningful way e.g. only success or failure is noted.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(3): </a:t>
                      </a:r>
                      <a:r>
                        <a:rPr kumimoji="0" lang="en-US" sz="2400" b="0" i="0" u="none" strike="noStrike" cap="none" normalizeH="0" baseline="0" dirty="0" smtClean="0">
                          <a:ln>
                            <a:noFill/>
                          </a:ln>
                          <a:solidFill>
                            <a:schemeClr val="tx1"/>
                          </a:solidFill>
                          <a:effectLst/>
                          <a:latin typeface="Arial" charset="0"/>
                        </a:rPr>
                        <a:t>Performance is reviewed periodically with successes and failures identified.  Results are communicated to senior management. No clear follow-up plan is adopted.</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t>
                      </a:r>
                      <a:r>
                        <a:rPr kumimoji="0" lang="en-US" sz="2400" b="0" i="0" u="none" strike="noStrike" cap="none" normalizeH="0" baseline="0" dirty="0" smtClean="0">
                          <a:ln>
                            <a:noFill/>
                          </a:ln>
                          <a:solidFill>
                            <a:schemeClr val="tx1"/>
                          </a:solidFill>
                          <a:effectLst/>
                          <a:latin typeface="Arial" charset="0"/>
                        </a:rPr>
                        <a:t>Performance is continually reviewed, based on indicators tracked.  All aspects are followed up ensure continuous improvement. Results are communicated to all staff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418"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a:t>(5) Performance review </a:t>
            </a:r>
            <a:endParaRPr lang="en-GB" sz="280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p14="http://schemas.microsoft.com/office/powerpoint/2010/main" xmlns="" val="4136491222"/>
              </p:ext>
            </p:extLst>
          </p:nvPr>
        </p:nvGraphicFramePr>
        <p:xfrm>
          <a:off x="1770742" y="2569029"/>
          <a:ext cx="5966192" cy="4448625"/>
        </p:xfrm>
        <a:graphic>
          <a:graphicData uri="http://schemas.openxmlformats.org/presentationml/2006/ole">
            <p:oleObj spid="_x0000_s4174"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(5) Performance review</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p14="http://schemas.microsoft.com/office/powerpoint/2010/main" xmlns="" val="1567355852"/>
              </p:ext>
            </p:extLst>
          </p:nvPr>
        </p:nvGraphicFramePr>
        <p:xfrm>
          <a:off x="47624" y="462896"/>
          <a:ext cx="9096375" cy="2338361"/>
        </p:xfrm>
        <a:graphic>
          <a:graphicData uri="http://schemas.openxmlformats.org/drawingml/2006/table">
            <a:tbl>
              <a:tblPr/>
              <a:tblGrid>
                <a:gridCol w="2332719"/>
                <a:gridCol w="3149600"/>
                <a:gridCol w="3614056"/>
              </a:tblGrid>
              <a:tr h="2338361">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P</a:t>
                      </a:r>
                      <a:r>
                        <a:rPr kumimoji="0" lang="en-US" sz="2000" b="0" i="0" u="none" strike="noStrike" cap="none" normalizeH="0" baseline="0" dirty="0" err="1" smtClean="0">
                          <a:ln>
                            <a:noFill/>
                          </a:ln>
                          <a:solidFill>
                            <a:schemeClr val="tx1"/>
                          </a:solidFill>
                          <a:effectLst/>
                          <a:latin typeface="Arial" charset="0"/>
                        </a:rPr>
                        <a:t>erformance</a:t>
                      </a:r>
                      <a:r>
                        <a:rPr kumimoji="0" lang="en-US" sz="2000" b="0" i="0" u="none" strike="noStrike" cap="none" normalizeH="0" baseline="0" dirty="0" smtClean="0">
                          <a:ln>
                            <a:noFill/>
                          </a:ln>
                          <a:solidFill>
                            <a:schemeClr val="tx1"/>
                          </a:solidFill>
                          <a:effectLst/>
                          <a:latin typeface="Arial" charset="0"/>
                        </a:rPr>
                        <a:t> is reviewed infrequently or in an un-meaningful way e.g. only success or failure is noted.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 </a:t>
                      </a:r>
                      <a:r>
                        <a:rPr kumimoji="0" lang="en-US" sz="2000" b="0" i="0" u="none" strike="noStrike" cap="none" normalizeH="0" baseline="0" dirty="0" smtClean="0">
                          <a:ln>
                            <a:noFill/>
                          </a:ln>
                          <a:solidFill>
                            <a:schemeClr val="tx1"/>
                          </a:solidFill>
                          <a:effectLst/>
                          <a:latin typeface="Arial" charset="0"/>
                        </a:rPr>
                        <a:t>Performance is reviewed periodically with successes and failures identified.  Results are communicated to senior management. No clear follow-up plan is adopted.</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rPr>
                        <a:t>Performance is continually reviewed, based on indicators tracked.  All aspects are followed up ensure continuous improvement. Results are communicated to all staff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p14="http://schemas.microsoft.com/office/powerpoint/2010/main" xmlns=""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p14="http://schemas.microsoft.com/office/powerpoint/2010/main" xmlns="" val="42120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561" y="1119863"/>
            <a:ext cx="6926819" cy="5069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Performance review (5):</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33</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9827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3.33</a:t>
            </a:r>
            <a:endParaRPr lang="en-US" sz="2400" b="0" dirty="0"/>
          </a:p>
        </p:txBody>
      </p:sp>
    </p:spTree>
    <p:custDataLst>
      <p:tags r:id="rId1"/>
    </p:custDataLst>
    <p:extLst>
      <p:ext uri="{BB962C8B-B14F-4D97-AF65-F5344CB8AC3E}">
        <p14:creationId xmlns:p14="http://schemas.microsoft.com/office/powerpoint/2010/main" xmlns="" val="1314729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6E0A54F5-363C-45D1-84C3-197B1EDDD142}" type="slidenum">
              <a:rPr lang="en-US" sz="1400"/>
              <a:pPr algn="r" eaLnBrk="1" hangingPunct="1"/>
              <a:t>34</a:t>
            </a:fld>
            <a:endParaRPr lang="en-US" sz="1400"/>
          </a:p>
        </p:txBody>
      </p:sp>
      <p:graphicFrame>
        <p:nvGraphicFramePr>
          <p:cNvPr id="765954" name="Group 2"/>
          <p:cNvGraphicFramePr>
            <a:graphicFrameLocks noGrp="1"/>
          </p:cNvGraphicFramePr>
          <p:nvPr>
            <p:ph idx="4294967295"/>
          </p:nvPr>
        </p:nvGraphicFramePr>
        <p:xfrm>
          <a:off x="47625" y="544513"/>
          <a:ext cx="9096375" cy="5734050"/>
        </p:xfrm>
        <a:graphic>
          <a:graphicData uri="http://schemas.openxmlformats.org/drawingml/2006/table">
            <a:tbl>
              <a:tblPr/>
              <a:tblGrid>
                <a:gridCol w="1020763"/>
                <a:gridCol w="2463800"/>
                <a:gridCol w="3041650"/>
                <a:gridCol w="2570162"/>
              </a:tblGrid>
              <a:tr h="5734050">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a:t>
                      </a:r>
                      <a:r>
                        <a:rPr kumimoji="0" lang="en-US" sz="2400" b="0" i="0" u="none" strike="noStrike" cap="none" normalizeH="0" baseline="0" dirty="0" smtClean="0">
                          <a:ln>
                            <a:noFill/>
                          </a:ln>
                          <a:solidFill>
                            <a:schemeClr val="tx1"/>
                          </a:solidFill>
                          <a:effectLst/>
                          <a:latin typeface="Arial" charset="0"/>
                        </a:rPr>
                        <a:t>The right data or information for a constructive discussion is often not present or conversations overly focus on data that is not meaningful. Clear agenda is not known and purpose is not stated explicitly</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(3): </a:t>
                      </a:r>
                      <a:r>
                        <a:rPr kumimoji="0" lang="en-US" sz="2400" b="0" i="0" u="none" strike="noStrike" cap="none" normalizeH="0" baseline="0" smtClean="0">
                          <a:ln>
                            <a:noFill/>
                          </a:ln>
                          <a:solidFill>
                            <a:schemeClr val="tx1"/>
                          </a:solidFill>
                          <a:effectLst/>
                          <a:latin typeface="Arial" charset="0"/>
                        </a:rPr>
                        <a:t>Review conversations are held with the appropriate data and information present. Objectives of meetings are clear to all participating and a clear agenda is present. Conversations do not, as a matter of course, drive to the root causes of the problems.</a:t>
                      </a:r>
                      <a:endParaRPr kumimoji="0" lang="en-GB" sz="2400" b="0"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t>
                      </a:r>
                      <a:r>
                        <a:rPr kumimoji="0" lang="en-US" sz="2400" b="0" i="0" u="none" strike="noStrike" cap="none" normalizeH="0" baseline="0" dirty="0" smtClean="0">
                          <a:ln>
                            <a:noFill/>
                          </a:ln>
                          <a:solidFill>
                            <a:schemeClr val="tx1"/>
                          </a:solidFill>
                          <a:effectLst/>
                          <a:latin typeface="Arial" charset="0"/>
                        </a:rPr>
                        <a:t>Regular review/performance conversations focus on problem solving and addressing root causes. Purpose, agenda and follow-up steps are clear to all. Meetings are an opportunity for constructive feedback and coaching.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42"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a:t>(6) Performance dialogue </a:t>
            </a:r>
            <a:endParaRPr lang="en-GB" sz="280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PChart"/>
          <p:cNvGraphicFramePr>
            <a:graphicFrameLocks noChangeAspect="1"/>
          </p:cNvGraphicFramePr>
          <p:nvPr>
            <p:extLst>
              <p:ext uri="{D42A27DB-BD31-4B8C-83A1-F6EECF244321}">
                <p14:modId xmlns:p14="http://schemas.microsoft.com/office/powerpoint/2010/main" xmlns="" val="3922167126"/>
              </p:ext>
            </p:extLst>
          </p:nvPr>
        </p:nvGraphicFramePr>
        <p:xfrm>
          <a:off x="1770743" y="3309257"/>
          <a:ext cx="4992914" cy="3693883"/>
        </p:xfrm>
        <a:graphic>
          <a:graphicData uri="http://schemas.openxmlformats.org/presentationml/2006/ole">
            <p:oleObj spid="_x0000_s5198" name="Chart" r:id="rId6" imgW="4572000" imgH="5143500" progId="MSGraph.Chart.8">
              <p:embed followColorScheme="full"/>
            </p:oleObj>
          </a:graphicData>
        </a:graphic>
      </p:graphicFrame>
      <p:sp>
        <p:nvSpPr>
          <p:cNvPr id="7" name="TPQuestion"/>
          <p:cNvSpPr>
            <a:spLocks noGrp="1"/>
          </p:cNvSpPr>
          <p:nvPr>
            <p:ph type="title"/>
          </p:nvPr>
        </p:nvSpPr>
        <p:spPr>
          <a:xfrm>
            <a:off x="159657" y="-58053"/>
            <a:ext cx="8229600" cy="1143000"/>
          </a:xfrm>
          <a:prstGeom prst="rect">
            <a:avLst/>
          </a:prstGeom>
        </p:spPr>
        <p:txBody>
          <a:bodyPr/>
          <a:lstStyle/>
          <a:p>
            <a:pPr algn="l"/>
            <a:r>
              <a:rPr lang="en-US" sz="2800" b="1" dirty="0" smtClean="0"/>
              <a:t>(6) Performance dialogue</a:t>
            </a:r>
            <a:endParaRPr lang="en-US" sz="2800" b="1" dirty="0"/>
          </a:p>
        </p:txBody>
      </p:sp>
      <p:sp>
        <p:nvSpPr>
          <p:cNvPr id="3" name="TPAnswers"/>
          <p:cNvSpPr>
            <a:spLocks noGrp="1"/>
          </p:cNvSpPr>
          <p:nvPr>
            <p:ph type="body" idx="4294967295"/>
            <p:custDataLst>
              <p:tags r:id="rId3"/>
            </p:custDataLst>
          </p:nvPr>
        </p:nvSpPr>
        <p:spPr>
          <a:xfrm>
            <a:off x="-950686" y="845469"/>
            <a:ext cx="4869543" cy="4525963"/>
          </a:xfrm>
          <a:prstGeom prst="rect">
            <a:avLst/>
          </a:prstGeom>
        </p:spPr>
        <p:txBody>
          <a:bodyPr>
            <a:noAutofit/>
          </a:bodyPr>
          <a:lstStyle/>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smtClean="0"/>
              <a:t> </a:t>
            </a:r>
          </a:p>
          <a:p>
            <a:pPr marL="514350" indent="-514350">
              <a:spcAft>
                <a:spcPts val="0"/>
              </a:spcAft>
              <a:buAutoNum type="arabicPeriod"/>
            </a:pPr>
            <a:r>
              <a:rPr lang="en-US" sz="2200" dirty="0"/>
              <a:t> </a:t>
            </a:r>
          </a:p>
        </p:txBody>
      </p:sp>
      <p:graphicFrame>
        <p:nvGraphicFramePr>
          <p:cNvPr id="12" name="Group 2"/>
          <p:cNvGraphicFramePr>
            <a:graphicFrameLocks/>
          </p:cNvGraphicFramePr>
          <p:nvPr>
            <p:extLst>
              <p:ext uri="{D42A27DB-BD31-4B8C-83A1-F6EECF244321}">
                <p14:modId xmlns:p14="http://schemas.microsoft.com/office/powerpoint/2010/main" xmlns="" val="2390496166"/>
              </p:ext>
            </p:extLst>
          </p:nvPr>
        </p:nvGraphicFramePr>
        <p:xfrm>
          <a:off x="47624" y="462896"/>
          <a:ext cx="9096375" cy="3444222"/>
        </p:xfrm>
        <a:graphic>
          <a:graphicData uri="http://schemas.openxmlformats.org/drawingml/2006/table">
            <a:tbl>
              <a:tblPr/>
              <a:tblGrid>
                <a:gridCol w="2608490"/>
                <a:gridCol w="3265715"/>
                <a:gridCol w="3222170"/>
              </a:tblGrid>
              <a:tr h="2773795">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 </a:t>
                      </a:r>
                      <a:r>
                        <a:rPr kumimoji="0" lang="en-US" sz="2000" b="0" i="0" u="none" strike="noStrike" cap="none" normalizeH="0" baseline="0" dirty="0" smtClean="0">
                          <a:ln>
                            <a:noFill/>
                          </a:ln>
                          <a:solidFill>
                            <a:schemeClr val="tx1"/>
                          </a:solidFill>
                          <a:effectLst/>
                          <a:latin typeface="Arial" charset="0"/>
                        </a:rPr>
                        <a:t>The right data or information for a constructive discussion is often not present or conversations overly focus on data that is not meaningful. Clear agenda is not known and purpose is not stated explicitly</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(3): </a:t>
                      </a:r>
                      <a:r>
                        <a:rPr kumimoji="0" lang="en-US" sz="2000" b="0" i="0" u="none" strike="noStrike" cap="none" normalizeH="0" baseline="0" smtClean="0">
                          <a:ln>
                            <a:noFill/>
                          </a:ln>
                          <a:solidFill>
                            <a:schemeClr val="tx1"/>
                          </a:solidFill>
                          <a:effectLst/>
                          <a:latin typeface="Arial" charset="0"/>
                        </a:rPr>
                        <a:t>Review conversations are held with the appropriate data and information present. Objectives of meetings are clear to all participating and a clear agenda is present. Conversations do not, as a matter of course, drive to the root causes of the problems.</a:t>
                      </a:r>
                      <a:endParaRPr kumimoji="0" lang="en-GB" sz="2000" b="0"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 </a:t>
                      </a:r>
                      <a:r>
                        <a:rPr kumimoji="0" lang="en-US" sz="2000" b="0" i="0" u="none" strike="noStrike" cap="none" normalizeH="0" baseline="0" dirty="0" smtClean="0">
                          <a:ln>
                            <a:noFill/>
                          </a:ln>
                          <a:solidFill>
                            <a:schemeClr val="tx1"/>
                          </a:solidFill>
                          <a:effectLst/>
                          <a:latin typeface="Arial" charset="0"/>
                        </a:rPr>
                        <a:t>Regular review/performance conversations focus on problem solving and addressing root causes. Purpose, agenda and follow-up steps are clear to all. Meetings are an opportunity for constructive feedback and coaching. </a:t>
                      </a:r>
                      <a:endParaRPr kumimoji="0" lang="en-GB" sz="20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 name="snd_drum62_free-loops.com.mp3">
            <a:hlinkClick r:id="" action="ppaction://media"/>
          </p:cNvPr>
          <p:cNvPicPr>
            <a:picLocks noChangeAspect="1"/>
          </p:cNvPicPr>
          <p:nvPr>
            <a:audioFile r:link="rId4"/>
            <p:extLst>
              <p:ext uri="{DAA4B4D4-6D71-4841-9C94-3DE7FCFB9230}">
                <p14:media xmlns:p14="http://schemas.microsoft.com/office/powerpoint/2010/main" xmlns="" r:embed="rId7"/>
              </p:ext>
            </p:extLst>
          </p:nvPr>
        </p:nvPicPr>
        <p:blipFill>
          <a:blip r:embed="rId8" cstate="print"/>
          <a:stretch>
            <a:fillRect/>
          </a:stretch>
        </p:blipFill>
        <p:spPr>
          <a:xfrm>
            <a:off x="-609600" y="3922486"/>
            <a:ext cx="609600" cy="609600"/>
          </a:xfrm>
          <a:prstGeom prst="rect">
            <a:avLst/>
          </a:prstGeom>
        </p:spPr>
      </p:pic>
    </p:spTree>
    <p:custDataLst>
      <p:tags r:id="rId2"/>
    </p:custDataLst>
    <p:extLst>
      <p:ext uri="{BB962C8B-B14F-4D97-AF65-F5344CB8AC3E}">
        <p14:creationId xmlns:p14="http://schemas.microsoft.com/office/powerpoint/2010/main" xmlns="" val="2568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repeatDur="0" restart="never" fill="hold" nodeType="clickEffect">
                                  <p:stCondLst>
                                    <p:cond delay="0"/>
                                  </p:stCondLst>
                                  <p:childTnLst>
                                    <p:cmd type="call" cmd="playFrom(0.0)">
                                      <p:cBhvr>
                                        <p:cTn id="6" dur="656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cond evt="onNext" delay="0">
                      <p:tgtEl>
                        <p:sldTgt/>
                      </p:tgtEl>
                    </p:cond>
                  </p:endCondLst>
                </p:cTn>
                <p:tgtEl>
                  <p:spTgt spid="11"/>
                </p:tgtEl>
              </p:cMediaNode>
            </p:audio>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93" y="986972"/>
            <a:ext cx="6957465" cy="5091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Performance dialogue (6):</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36</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9794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3.19</a:t>
            </a:r>
            <a:endParaRPr lang="en-US" sz="2400" b="0" dirty="0"/>
          </a:p>
        </p:txBody>
      </p:sp>
    </p:spTree>
    <p:custDataLst>
      <p:tags r:id="rId1"/>
    </p:custDataLst>
    <p:extLst>
      <p:ext uri="{BB962C8B-B14F-4D97-AF65-F5344CB8AC3E}">
        <p14:creationId xmlns:p14="http://schemas.microsoft.com/office/powerpoint/2010/main" xmlns="" val="3940433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BD9E453D-C4CB-4C18-AD5E-77D0BDE2B411}" type="slidenum">
              <a:rPr lang="en-US" sz="1400"/>
              <a:pPr algn="r" eaLnBrk="1" hangingPunct="1"/>
              <a:t>37</a:t>
            </a:fld>
            <a:endParaRPr lang="en-US" sz="1400"/>
          </a:p>
        </p:txBody>
      </p:sp>
      <p:graphicFrame>
        <p:nvGraphicFramePr>
          <p:cNvPr id="754690" name="Group 2"/>
          <p:cNvGraphicFramePr>
            <a:graphicFrameLocks noGrp="1"/>
          </p:cNvGraphicFramePr>
          <p:nvPr>
            <p:ph idx="4294967295"/>
          </p:nvPr>
        </p:nvGraphicFramePr>
        <p:xfrm>
          <a:off x="47625" y="1420813"/>
          <a:ext cx="9096375" cy="4297362"/>
        </p:xfrm>
        <a:graphic>
          <a:graphicData uri="http://schemas.openxmlformats.org/drawingml/2006/table">
            <a:tbl>
              <a:tblPr/>
              <a:tblGrid>
                <a:gridCol w="1001713"/>
                <a:gridCol w="2589212"/>
                <a:gridCol w="2406650"/>
                <a:gridCol w="3098800"/>
              </a:tblGrid>
              <a:tr h="4297362">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(1): Other than JIT delivery from suppliers few modern manufacturing techniques have been introduced, (or have been introduced in an ad-hoc manner)</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(3): </a:t>
                      </a:r>
                      <a:r>
                        <a:rPr kumimoji="0" lang="en-US" sz="2400" b="0" i="0" u="none" strike="noStrike" cap="none" normalizeH="0" baseline="0" smtClean="0">
                          <a:ln>
                            <a:noFill/>
                          </a:ln>
                          <a:solidFill>
                            <a:schemeClr val="tx1"/>
                          </a:solidFill>
                          <a:effectLst/>
                          <a:latin typeface="Arial" charset="0"/>
                        </a:rPr>
                        <a:t>Some aspects of modern manufacturing techniques have been introduced, through informal/isolated change programs </a:t>
                      </a:r>
                      <a:endParaRPr kumimoji="0" lang="en-GB" sz="2400" b="0"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All major aspects of modern manufacturing have been introduced (Just-in-time, </a:t>
                      </a:r>
                      <a:r>
                        <a:rPr kumimoji="0" lang="en-GB" sz="2400" b="0" i="0" u="none" strike="noStrike" cap="none" normalizeH="0" baseline="0" dirty="0" err="1" smtClean="0">
                          <a:ln>
                            <a:noFill/>
                          </a:ln>
                          <a:solidFill>
                            <a:schemeClr val="tx1"/>
                          </a:solidFill>
                          <a:effectLst/>
                          <a:latin typeface="Arial" charset="0"/>
                        </a:rPr>
                        <a:t>autonomation</a:t>
                      </a:r>
                      <a:r>
                        <a:rPr kumimoji="0" lang="en-GB" sz="2400" b="0" i="0" u="none" strike="noStrike" cap="none" normalizeH="0" baseline="0" dirty="0" smtClean="0">
                          <a:ln>
                            <a:noFill/>
                          </a:ln>
                          <a:solidFill>
                            <a:schemeClr val="tx1"/>
                          </a:solidFill>
                          <a:effectLst/>
                          <a:latin typeface="Arial" charset="0"/>
                        </a:rPr>
                        <a:t>, flexible manpower, support systems, attitudes and behaviour) in a formal way</a:t>
                      </a:r>
                      <a:r>
                        <a:rPr kumimoji="0" lang="en-US" sz="2400" b="0" i="0" u="none" strike="noStrike" cap="none" normalizeH="0" baseline="0" dirty="0" smtClean="0">
                          <a:ln>
                            <a:noFill/>
                          </a:ln>
                          <a:solidFill>
                            <a:schemeClr val="tx1"/>
                          </a:solidFill>
                          <a:effectLst/>
                          <a:latin typeface="Arial" charset="0"/>
                        </a:rPr>
                        <a:t>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66" name="Text Box 11"/>
          <p:cNvSpPr txBox="1">
            <a:spLocks noChangeArrowheads="1"/>
          </p:cNvSpPr>
          <p:nvPr/>
        </p:nvSpPr>
        <p:spPr bwMode="auto">
          <a:xfrm>
            <a:off x="42863" y="17463"/>
            <a:ext cx="93027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a:t>(1)  Modern manufacturing, introduction</a:t>
            </a:r>
            <a:r>
              <a:rPr lang="en-US" sz="2800" dirty="0"/>
              <a:t> </a:t>
            </a:r>
            <a:endParaRPr lang="en-GB" sz="2800" dirty="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93" y="1119862"/>
            <a:ext cx="6775881" cy="4958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Modern manufacturing (1):</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38</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9830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2.77</a:t>
            </a:r>
            <a:endParaRPr lang="en-US" sz="2400" b="0" dirty="0"/>
          </a:p>
        </p:txBody>
      </p:sp>
    </p:spTree>
    <p:custDataLst>
      <p:tags r:id="rId1"/>
    </p:custDataLst>
    <p:extLst>
      <p:ext uri="{BB962C8B-B14F-4D97-AF65-F5344CB8AC3E}">
        <p14:creationId xmlns:p14="http://schemas.microsoft.com/office/powerpoint/2010/main" xmlns="" val="1204701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Number Placeholder 5"/>
          <p:cNvSpPr>
            <a:spLocks noGrp="1"/>
          </p:cNvSpPr>
          <p:nvPr>
            <p:ph type="sldNum" sz="quarter" idx="12"/>
          </p:nvPr>
        </p:nvSpPr>
        <p:spPr>
          <a:noFill/>
        </p:spPr>
        <p:txBody>
          <a:bodyPr/>
          <a:lstStyle/>
          <a:p>
            <a:fld id="{F650FA82-D5BF-4118-A271-6DC3A5153095}" type="slidenum">
              <a:rPr lang="en-US" smtClean="0"/>
              <a:pPr/>
              <a:t>39</a:t>
            </a:fld>
            <a:endParaRPr lang="en-US" smtClean="0"/>
          </a:p>
        </p:txBody>
      </p:sp>
      <p:sp>
        <p:nvSpPr>
          <p:cNvPr id="156674" name="Rectangle 2"/>
          <p:cNvSpPr>
            <a:spLocks noChangeArrowheads="1"/>
          </p:cNvSpPr>
          <p:nvPr/>
        </p:nvSpPr>
        <p:spPr bwMode="gray">
          <a:xfrm>
            <a:off x="204788" y="86646"/>
            <a:ext cx="8932862" cy="430887"/>
          </a:xfrm>
          <a:prstGeom prst="rect">
            <a:avLst/>
          </a:prstGeom>
          <a:noFill/>
          <a:ln w="9525">
            <a:noFill/>
            <a:miter lim="800000"/>
            <a:headEnd/>
            <a:tailEnd/>
          </a:ln>
        </p:spPr>
        <p:txBody>
          <a:bodyPr lIns="0" tIns="0" rIns="0" bIns="0" anchor="b">
            <a:spAutoFit/>
          </a:bodyPr>
          <a:lstStyle/>
          <a:p>
            <a:pPr defTabSz="912813"/>
            <a:r>
              <a:rPr lang="en-US" sz="2800" dirty="0" smtClean="0">
                <a:solidFill>
                  <a:schemeClr val="tx2"/>
                </a:solidFill>
              </a:rPr>
              <a:t>Marking out a factory floor</a:t>
            </a:r>
            <a:endParaRPr lang="en-US" sz="2800" dirty="0">
              <a:solidFill>
                <a:schemeClr val="tx2"/>
              </a:solidFill>
            </a:endParaRPr>
          </a:p>
        </p:txBody>
      </p:sp>
      <p:pic>
        <p:nvPicPr>
          <p:cNvPr id="156675" name="Picture 4"/>
          <p:cNvPicPr>
            <a:picLocks noChangeAspect="1" noChangeArrowheads="1"/>
          </p:cNvPicPr>
          <p:nvPr/>
        </p:nvPicPr>
        <p:blipFill>
          <a:blip r:embed="rId3" cstate="print"/>
          <a:srcRect/>
          <a:stretch>
            <a:fillRect/>
          </a:stretch>
        </p:blipFill>
        <p:spPr bwMode="auto">
          <a:xfrm>
            <a:off x="376302" y="641350"/>
            <a:ext cx="8329685" cy="5657850"/>
          </a:xfrm>
          <a:prstGeom prst="rect">
            <a:avLst/>
          </a:prstGeom>
          <a:noFill/>
          <a:ln w="12700">
            <a:noFill/>
            <a:miter lim="800000"/>
            <a:headEnd type="none" w="sm" len="sm"/>
            <a:tailEnd type="none" w="sm" len="sm"/>
          </a:ln>
        </p:spPr>
      </p:pic>
    </p:spTree>
    <p:custDataLst>
      <p:tags r:id="rId1"/>
    </p:custDataLst>
    <p:extLst>
      <p:ext uri="{BB962C8B-B14F-4D97-AF65-F5344CB8AC3E}">
        <p14:creationId xmlns:p14="http://schemas.microsoft.com/office/powerpoint/2010/main" xmlns="" val="1748300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61459FF1-52BE-46BC-ACEF-E27AF8294D0D}" type="slidenum">
              <a:rPr lang="en-US" sz="1400" b="0"/>
              <a:pPr algn="r" eaLnBrk="1" hangingPunct="1"/>
              <a:t>4</a:t>
            </a:fld>
            <a:endParaRPr lang="en-US" sz="1400" b="0"/>
          </a:p>
        </p:txBody>
      </p:sp>
      <p:graphicFrame>
        <p:nvGraphicFramePr>
          <p:cNvPr id="777218" name="Group 2"/>
          <p:cNvGraphicFramePr>
            <a:graphicFrameLocks noGrp="1"/>
          </p:cNvGraphicFramePr>
          <p:nvPr>
            <p:ph idx="4294967295"/>
          </p:nvPr>
        </p:nvGraphicFramePr>
        <p:xfrm>
          <a:off x="47625" y="1420813"/>
          <a:ext cx="9096375" cy="3760787"/>
        </p:xfrm>
        <a:graphic>
          <a:graphicData uri="http://schemas.openxmlformats.org/drawingml/2006/table">
            <a:tbl>
              <a:tblPr/>
              <a:tblGrid>
                <a:gridCol w="1143000"/>
                <a:gridCol w="2641600"/>
                <a:gridCol w="2157413"/>
                <a:gridCol w="3154362"/>
              </a:tblGrid>
              <a:tr h="3760787">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(1): Measures tracked do not indicate directly if overall business objectives are being met. Certain processes aren’t tracked at all</a:t>
                      </a:r>
                      <a:r>
                        <a:rPr kumimoji="0" lang="en-US" sz="2400" b="1" i="0" u="none" strike="noStrike" cap="none" normalizeH="0" baseline="0" smtClean="0">
                          <a:ln>
                            <a:noFill/>
                          </a:ln>
                          <a:solidFill>
                            <a:schemeClr val="tx1"/>
                          </a:solidFill>
                          <a:effectLst/>
                          <a:latin typeface="Arial" charset="0"/>
                        </a:rPr>
                        <a:t> </a:t>
                      </a:r>
                      <a:endParaRPr kumimoji="0" lang="en-GB" sz="2400" b="1"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(3): Most key performance indicators are tracked formally. Tracking is overseen by senior management </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(5): Performance is continuously tracked and communicated, both formally and informally, to all staff using a range of visual management tools</a:t>
                      </a:r>
                      <a:r>
                        <a:rPr kumimoji="0" lang="en-US" sz="2400" b="1" i="0" u="none" strike="noStrike" cap="none" normalizeH="0" baseline="0" smtClean="0">
                          <a:ln>
                            <a:noFill/>
                          </a:ln>
                          <a:solidFill>
                            <a:schemeClr val="tx1"/>
                          </a:solidFill>
                          <a:effectLst/>
                          <a:latin typeface="Arial" charset="0"/>
                        </a:rPr>
                        <a:t> </a:t>
                      </a:r>
                      <a:endParaRPr kumimoji="0" lang="en-GB" sz="2400" b="1" i="0" u="none" strike="noStrike" cap="none" normalizeH="0" baseline="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178" name="Text Box 11"/>
          <p:cNvSpPr txBox="1">
            <a:spLocks noChangeArrowheads="1"/>
          </p:cNvSpPr>
          <p:nvPr/>
        </p:nvSpPr>
        <p:spPr bwMode="auto">
          <a:xfrm>
            <a:off x="42863" y="17463"/>
            <a:ext cx="9302750" cy="523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smtClean="0"/>
              <a:t>Example question: “how is performance tracked?”</a:t>
            </a:r>
            <a:endParaRPr lang="en-GB" sz="2800" dirty="0"/>
          </a:p>
        </p:txBody>
      </p:sp>
      <p:sp>
        <p:nvSpPr>
          <p:cNvPr id="777228" name="Rectangle 12"/>
          <p:cNvSpPr>
            <a:spLocks noChangeArrowheads="1"/>
          </p:cNvSpPr>
          <p:nvPr/>
        </p:nvSpPr>
        <p:spPr bwMode="auto">
          <a:xfrm>
            <a:off x="1216025" y="1204913"/>
            <a:ext cx="2667000" cy="4192587"/>
          </a:xfrm>
          <a:prstGeom prst="rect">
            <a:avLst/>
          </a:prstGeom>
          <a:noFill/>
          <a:ln w="28575">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77229" name="Rectangle 13"/>
          <p:cNvSpPr>
            <a:spLocks noChangeArrowheads="1"/>
          </p:cNvSpPr>
          <p:nvPr/>
        </p:nvSpPr>
        <p:spPr bwMode="auto">
          <a:xfrm>
            <a:off x="5964238" y="1255713"/>
            <a:ext cx="3005137" cy="4117975"/>
          </a:xfrm>
          <a:prstGeom prst="rect">
            <a:avLst/>
          </a:prstGeom>
          <a:noFill/>
          <a:ln w="28575">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 xmlns:p14="http://schemas.microsoft.com/office/powerpoint/2010/main" val="382780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7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772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77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28" grpId="0" animBg="1"/>
      <p:bldP spid="777228" grpId="1" animBg="1"/>
      <p:bldP spid="7772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9075" y="-64488"/>
            <a:ext cx="8229600" cy="820738"/>
          </a:xfrm>
          <a:prstGeom prst="rect">
            <a:avLst/>
          </a:prstGeom>
        </p:spPr>
        <p:txBody>
          <a:bodyPr lIns="91440" tIns="45720" rIns="91440" bIns="45720"/>
          <a:lstStyle/>
          <a:p>
            <a:pPr algn="l" eaLnBrk="1" hangingPunct="1"/>
            <a:r>
              <a:rPr lang="en-US" sz="3200" b="1" dirty="0" smtClean="0">
                <a:solidFill>
                  <a:schemeClr val="tx1"/>
                </a:solidFill>
              </a:rPr>
              <a:t>Why Lean is not always good….</a:t>
            </a:r>
          </a:p>
        </p:txBody>
      </p:sp>
      <p:pic>
        <p:nvPicPr>
          <p:cNvPr id="21507" name="Picture 4" descr="London Times Lean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925" y="646113"/>
            <a:ext cx="51943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3" descr="Rectangle: Click to edit Master text styles&#10;Second level&#10;Third level&#10;Fourth level&#10;Fifth level"/>
          <p:cNvSpPr>
            <a:spLocks noGrp="1" noChangeArrowheads="1"/>
          </p:cNvSpPr>
          <p:nvPr>
            <p:ph sz="half" idx="4294967295"/>
          </p:nvPr>
        </p:nvSpPr>
        <p:spPr>
          <a:xfrm>
            <a:off x="5418138" y="693738"/>
            <a:ext cx="3629025" cy="4114800"/>
          </a:xfrm>
          <a:prstGeom prst="rect">
            <a:avLst/>
          </a:prstGeom>
          <a:solidFill>
            <a:schemeClr val="bg1"/>
          </a:solidFill>
        </p:spPr>
        <p:txBody>
          <a:bodyPr lIns="91440" tIns="45720" rIns="91440" bIns="45720"/>
          <a:lstStyle/>
          <a:p>
            <a:pPr marL="0" indent="0" defTabSz="914400" eaLnBrk="1" hangingPunct="1">
              <a:lnSpc>
                <a:spcPct val="80000"/>
              </a:lnSpc>
              <a:buFontTx/>
              <a:buNone/>
            </a:pPr>
            <a:r>
              <a:rPr lang="en-US" sz="1800" b="1" smtClean="0"/>
              <a:t>The £7 million guide to a tidy desk, </a:t>
            </a:r>
            <a:r>
              <a:rPr lang="en-US" sz="1800" smtClean="0"/>
              <a:t>London Times, January 5, 2007</a:t>
            </a:r>
          </a:p>
          <a:p>
            <a:pPr marL="0" indent="0" defTabSz="914400" eaLnBrk="1" hangingPunct="1">
              <a:lnSpc>
                <a:spcPct val="80000"/>
              </a:lnSpc>
              <a:buFontTx/>
              <a:buNone/>
            </a:pPr>
            <a:endParaRPr lang="en-US" sz="1800" smtClean="0"/>
          </a:p>
          <a:p>
            <a:pPr marL="0" indent="0" defTabSz="914400" eaLnBrk="1" hangingPunct="1">
              <a:lnSpc>
                <a:spcPct val="80000"/>
              </a:lnSpc>
              <a:buFontTx/>
              <a:buNone/>
            </a:pPr>
            <a:r>
              <a:rPr lang="en-US" sz="1800" smtClean="0"/>
              <a:t>Red tape has given way to black marker tape for thousands of bemused civil servants as part of a £7 million paperclip revolution aimed at ensuring that they keep the tools of their trade in the right place. Office workers have been given the tape to mark out where they should put their pens and pencils, their computer keyboards and to indicate where to place their phones. </a:t>
            </a:r>
          </a:p>
          <a:p>
            <a:pPr marL="0" indent="0" defTabSz="914400" eaLnBrk="1" hangingPunct="1">
              <a:lnSpc>
                <a:spcPct val="80000"/>
              </a:lnSpc>
              <a:buFontTx/>
              <a:buNone/>
            </a:pPr>
            <a:endParaRPr lang="en-US" sz="1800" smtClean="0"/>
          </a:p>
          <a:p>
            <a:pPr marL="0" indent="0" defTabSz="914400" eaLnBrk="1" hangingPunct="1">
              <a:lnSpc>
                <a:spcPct val="80000"/>
              </a:lnSpc>
              <a:buFontTx/>
              <a:buNone/>
            </a:pPr>
            <a:r>
              <a:rPr lang="en-US" sz="1800" smtClean="0"/>
              <a:t>National Insurance staff have been chosen as guinea-pigs for the latest phase of the “Lean” programme brought in by the logistics consultants Unipart. The programme prohibits workers from keeping personal items on their desks. </a:t>
            </a:r>
          </a:p>
        </p:txBody>
      </p:sp>
    </p:spTree>
    <p:custDataLst>
      <p:tags r:id="rId1"/>
    </p:custDataLst>
    <p:extLst>
      <p:ext uri="{BB962C8B-B14F-4D97-AF65-F5344CB8AC3E}">
        <p14:creationId xmlns:p14="http://schemas.microsoft.com/office/powerpoint/2010/main" xmlns="" val="1132068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xfrm>
            <a:off x="6553200" y="6248400"/>
            <a:ext cx="19050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3D1FDFF6-C08E-4531-AB16-80A48315FFC1}" type="slidenum">
              <a:rPr lang="en-US" sz="1400" b="0" smtClean="0"/>
              <a:pPr/>
              <a:t>41</a:t>
            </a:fld>
            <a:endParaRPr lang="en-US" sz="1400" b="0" smtClean="0"/>
          </a:p>
        </p:txBody>
      </p:sp>
      <p:sp>
        <p:nvSpPr>
          <p:cNvPr id="14339" name="Text Box 2"/>
          <p:cNvSpPr txBox="1">
            <a:spLocks noChangeArrowheads="1"/>
          </p:cNvSpPr>
          <p:nvPr/>
        </p:nvSpPr>
        <p:spPr bwMode="auto">
          <a:xfrm>
            <a:off x="660400" y="1760538"/>
            <a:ext cx="9112250" cy="353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lnSpc>
                <a:spcPct val="120000"/>
              </a:lnSpc>
              <a:spcBef>
                <a:spcPct val="50000"/>
              </a:spcBef>
            </a:pPr>
            <a:r>
              <a:rPr lang="en-GB" sz="2800" b="0" dirty="0" smtClean="0"/>
              <a:t>Measuring management</a:t>
            </a:r>
          </a:p>
          <a:p>
            <a:pPr eaLnBrk="1" hangingPunct="1">
              <a:lnSpc>
                <a:spcPct val="120000"/>
              </a:lnSpc>
              <a:spcBef>
                <a:spcPct val="50000"/>
              </a:spcBef>
            </a:pPr>
            <a:r>
              <a:rPr lang="en-GB" sz="2800" b="0" dirty="0" smtClean="0"/>
              <a:t>Danaher</a:t>
            </a:r>
          </a:p>
          <a:p>
            <a:pPr eaLnBrk="1" hangingPunct="1">
              <a:lnSpc>
                <a:spcPct val="120000"/>
              </a:lnSpc>
              <a:spcBef>
                <a:spcPct val="50000"/>
              </a:spcBef>
            </a:pPr>
            <a:r>
              <a:rPr lang="en-GB" sz="2800" b="0" dirty="0" smtClean="0"/>
              <a:t>Monitoring management practices</a:t>
            </a:r>
          </a:p>
          <a:p>
            <a:pPr eaLnBrk="1" hangingPunct="1">
              <a:lnSpc>
                <a:spcPct val="120000"/>
              </a:lnSpc>
              <a:spcBef>
                <a:spcPct val="50000"/>
              </a:spcBef>
            </a:pPr>
            <a:r>
              <a:rPr lang="en-GB" sz="2800" dirty="0" smtClean="0"/>
              <a:t>Drivers of good management</a:t>
            </a:r>
          </a:p>
          <a:p>
            <a:pPr eaLnBrk="1" hangingPunct="1">
              <a:lnSpc>
                <a:spcPct val="120000"/>
              </a:lnSpc>
              <a:spcBef>
                <a:spcPct val="50000"/>
              </a:spcBef>
            </a:pPr>
            <a:endParaRPr lang="en-GB" sz="2800" dirty="0"/>
          </a:p>
        </p:txBody>
      </p:sp>
      <p:sp>
        <p:nvSpPr>
          <p:cNvPr id="14340" name="Rectangle 4"/>
          <p:cNvSpPr>
            <a:spLocks noChangeArrowheads="1"/>
          </p:cNvSpPr>
          <p:nvPr/>
        </p:nvSpPr>
        <p:spPr bwMode="auto">
          <a:xfrm>
            <a:off x="423863" y="3906268"/>
            <a:ext cx="8509000" cy="7794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 xmlns:p14="http://schemas.microsoft.com/office/powerpoint/2010/main" val="8543652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84150" y="44450"/>
            <a:ext cx="8893175" cy="523202"/>
          </a:xfrm>
          <a:prstGeom prst="rect">
            <a:avLst/>
          </a:prstGeom>
          <a:noFill/>
          <a:ln w="9525">
            <a:noFill/>
            <a:miter lim="800000"/>
            <a:headEnd/>
            <a:tailEnd/>
          </a:ln>
        </p:spPr>
        <p:txBody>
          <a:bodyPr lIns="0" tIns="45711" rIns="91420" bIns="45711">
            <a:spAutoFit/>
          </a:bodyPr>
          <a:lstStyle/>
          <a:p>
            <a:pPr defTabSz="912813">
              <a:spcBef>
                <a:spcPct val="50000"/>
              </a:spcBef>
            </a:pPr>
            <a:r>
              <a:rPr lang="en-GB" sz="2800" b="1" baseline="0" dirty="0"/>
              <a:t>COMPETITION &amp; MODELS OF MANAGEMENT</a:t>
            </a:r>
          </a:p>
        </p:txBody>
      </p:sp>
      <p:sp>
        <p:nvSpPr>
          <p:cNvPr id="54275" name="Text Box 3"/>
          <p:cNvSpPr txBox="1">
            <a:spLocks noChangeArrowheads="1"/>
          </p:cNvSpPr>
          <p:nvPr/>
        </p:nvSpPr>
        <p:spPr bwMode="auto">
          <a:xfrm>
            <a:off x="184150" y="1195388"/>
            <a:ext cx="8770938" cy="2678112"/>
          </a:xfrm>
          <a:prstGeom prst="rect">
            <a:avLst/>
          </a:prstGeom>
          <a:noFill/>
          <a:ln w="9525">
            <a:noFill/>
            <a:miter lim="800000"/>
            <a:headEnd/>
            <a:tailEnd/>
          </a:ln>
        </p:spPr>
        <p:txBody>
          <a:bodyPr lIns="0" tIns="45711" rIns="91420" bIns="45711">
            <a:spAutoFit/>
          </a:bodyPr>
          <a:lstStyle/>
          <a:p>
            <a:pPr defTabSz="912813" eaLnBrk="0" hangingPunct="0">
              <a:spcBef>
                <a:spcPct val="25000"/>
              </a:spcBef>
            </a:pPr>
            <a:r>
              <a:rPr lang="en-GB" b="0" baseline="0" dirty="0">
                <a:solidFill>
                  <a:srgbClr val="000000"/>
                </a:solidFill>
              </a:rPr>
              <a:t>Various ways that competition may influence management</a:t>
            </a:r>
          </a:p>
          <a:p>
            <a:pPr marL="635000" lvl="1" indent="258763" defTabSz="912813" eaLnBrk="0" hangingPunct="0">
              <a:spcBef>
                <a:spcPct val="25000"/>
              </a:spcBef>
              <a:buFontTx/>
              <a:buChar char="•"/>
            </a:pPr>
            <a:r>
              <a:rPr lang="en-GB" b="0" u="sng" baseline="0" dirty="0">
                <a:solidFill>
                  <a:srgbClr val="000000"/>
                </a:solidFill>
              </a:rPr>
              <a:t>Selection</a:t>
            </a:r>
            <a:r>
              <a:rPr lang="en-GB" b="0" baseline="0" dirty="0">
                <a:solidFill>
                  <a:srgbClr val="000000"/>
                </a:solidFill>
              </a:rPr>
              <a:t> – badly run firms morel likely to exit</a:t>
            </a:r>
          </a:p>
          <a:p>
            <a:pPr marL="635000" lvl="1" indent="258763" defTabSz="912813" eaLnBrk="0" hangingPunct="0">
              <a:spcBef>
                <a:spcPct val="25000"/>
              </a:spcBef>
              <a:buFontTx/>
              <a:buChar char="•"/>
            </a:pPr>
            <a:r>
              <a:rPr lang="en-GB" b="0" u="sng" baseline="0" dirty="0">
                <a:solidFill>
                  <a:srgbClr val="000000"/>
                </a:solidFill>
              </a:rPr>
              <a:t>Effort</a:t>
            </a:r>
            <a:r>
              <a:rPr lang="en-GB" b="0" baseline="0" dirty="0">
                <a:solidFill>
                  <a:srgbClr val="000000"/>
                </a:solidFill>
              </a:rPr>
              <a:t> – forces badly run firms to try harder to survive</a:t>
            </a:r>
          </a:p>
          <a:p>
            <a:pPr marL="635000" lvl="1" indent="258763" defTabSz="912813" eaLnBrk="0" hangingPunct="0">
              <a:spcBef>
                <a:spcPct val="25000"/>
              </a:spcBef>
              <a:buFontTx/>
              <a:buChar char="•"/>
            </a:pPr>
            <a:endParaRPr lang="en-GB" b="0" baseline="0" dirty="0">
              <a:solidFill>
                <a:srgbClr val="000000"/>
              </a:solidFill>
            </a:endParaRPr>
          </a:p>
          <a:p>
            <a:pPr defTabSz="912813" eaLnBrk="0" hangingPunct="0">
              <a:spcBef>
                <a:spcPct val="25000"/>
              </a:spcBef>
            </a:pPr>
            <a:r>
              <a:rPr lang="en-GB" b="0" baseline="0" dirty="0">
                <a:solidFill>
                  <a:srgbClr val="000000"/>
                </a:solidFill>
              </a:rPr>
              <a:t>We find competition is strongly linked with better management through a mixture of selection &amp; effort</a:t>
            </a:r>
          </a:p>
        </p:txBody>
      </p:sp>
      <p:sp>
        <p:nvSpPr>
          <p:cNvPr id="542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54277" name="Rectangle 5"/>
          <p:cNvSpPr>
            <a:spLocks noChangeArrowheads="1"/>
          </p:cNvSpPr>
          <p:nvPr/>
        </p:nvSpPr>
        <p:spPr bwMode="auto">
          <a:xfrm>
            <a:off x="0" y="523875"/>
            <a:ext cx="9144000" cy="0"/>
          </a:xfrm>
          <a:prstGeom prst="rect">
            <a:avLst/>
          </a:prstGeom>
          <a:noFill/>
          <a:ln w="9525">
            <a:noFill/>
            <a:miter lim="800000"/>
            <a:headEnd/>
            <a:tailEnd/>
          </a:ln>
        </p:spPr>
        <p:txBody>
          <a:bodyPr wrap="none" anchor="ctr">
            <a:spAutoFit/>
          </a:bodyPr>
          <a:lstStyle/>
          <a:p>
            <a:pPr eaLnBrk="0" hangingPunct="0"/>
            <a:endParaRPr lang="en-US" dirty="0"/>
          </a:p>
        </p:txBody>
      </p:sp>
      <p:sp>
        <p:nvSpPr>
          <p:cNvPr id="54278"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pPr eaLnBrk="0" hangingPunct="0"/>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63513" y="0"/>
            <a:ext cx="8980487" cy="523220"/>
          </a:xfrm>
          <a:prstGeom prst="rect">
            <a:avLst/>
          </a:prstGeom>
          <a:noFill/>
          <a:ln w="9525">
            <a:noFill/>
            <a:miter lim="800000"/>
            <a:headEnd/>
            <a:tailEnd/>
          </a:ln>
        </p:spPr>
        <p:txBody>
          <a:bodyPr lIns="0">
            <a:spAutoFit/>
          </a:bodyPr>
          <a:lstStyle/>
          <a:p>
            <a:r>
              <a:rPr lang="en-US" sz="2800" b="1" cap="all" baseline="0" dirty="0" smtClean="0"/>
              <a:t>Competition IMPROVES Management</a:t>
            </a:r>
            <a:endParaRPr lang="en-US" sz="2800" b="1" cap="all" baseline="0" dirty="0"/>
          </a:p>
        </p:txBody>
      </p:sp>
      <p:sp>
        <p:nvSpPr>
          <p:cNvPr id="11267" name="Text Box 871"/>
          <p:cNvSpPr txBox="1">
            <a:spLocks noChangeArrowheads="1"/>
          </p:cNvSpPr>
          <p:nvPr/>
        </p:nvSpPr>
        <p:spPr bwMode="auto">
          <a:xfrm>
            <a:off x="0" y="6294439"/>
            <a:ext cx="9144000" cy="646331"/>
          </a:xfrm>
          <a:prstGeom prst="rect">
            <a:avLst/>
          </a:prstGeom>
          <a:noFill/>
          <a:ln w="9525">
            <a:noFill/>
            <a:miter lim="800000"/>
            <a:headEnd/>
            <a:tailEnd/>
          </a:ln>
        </p:spPr>
        <p:txBody>
          <a:bodyPr>
            <a:spAutoFit/>
          </a:bodyPr>
          <a:lstStyle/>
          <a:p>
            <a:r>
              <a:rPr lang="en-US" sz="1200" dirty="0"/>
              <a:t>Sample of 9469 manufacturing and 661 retail firms (private sector panel) and 1183 hospitals and 780 schools (public sector panel). Reported competitors defined from the response to the question “How many competitors does your [organization] face?”</a:t>
            </a:r>
          </a:p>
        </p:txBody>
      </p:sp>
      <p:grpSp>
        <p:nvGrpSpPr>
          <p:cNvPr id="2" name="Group 11339"/>
          <p:cNvGrpSpPr>
            <a:grpSpLocks/>
          </p:cNvGrpSpPr>
          <p:nvPr/>
        </p:nvGrpSpPr>
        <p:grpSpPr bwMode="auto">
          <a:xfrm>
            <a:off x="4613275" y="1474788"/>
            <a:ext cx="4337050" cy="4565650"/>
            <a:chOff x="4405313" y="1862138"/>
            <a:chExt cx="4483100" cy="3281362"/>
          </a:xfrm>
        </p:grpSpPr>
        <p:sp>
          <p:nvSpPr>
            <p:cNvPr id="11300" name="AutoShape 74"/>
            <p:cNvSpPr>
              <a:spLocks noChangeAspect="1" noChangeArrowheads="1" noTextEdit="1"/>
            </p:cNvSpPr>
            <p:nvPr/>
          </p:nvSpPr>
          <p:spPr bwMode="auto">
            <a:xfrm>
              <a:off x="4405313" y="1862138"/>
              <a:ext cx="4483100" cy="3281362"/>
            </a:xfrm>
            <a:prstGeom prst="rect">
              <a:avLst/>
            </a:prstGeom>
            <a:noFill/>
            <a:ln w="9525">
              <a:noFill/>
              <a:miter lim="800000"/>
              <a:headEnd/>
              <a:tailEnd/>
            </a:ln>
          </p:spPr>
          <p:txBody>
            <a:bodyPr/>
            <a:lstStyle/>
            <a:p>
              <a:endParaRPr lang="en-GB" dirty="0"/>
            </a:p>
          </p:txBody>
        </p:sp>
        <p:sp>
          <p:nvSpPr>
            <p:cNvPr id="11301" name="Rectangle 78"/>
            <p:cNvSpPr>
              <a:spLocks noChangeArrowheads="1"/>
            </p:cNvSpPr>
            <p:nvPr/>
          </p:nvSpPr>
          <p:spPr bwMode="auto">
            <a:xfrm>
              <a:off x="4879976" y="2014538"/>
              <a:ext cx="3857625" cy="2797175"/>
            </a:xfrm>
            <a:prstGeom prst="rect">
              <a:avLst/>
            </a:prstGeom>
            <a:solidFill>
              <a:srgbClr val="FFFFFF"/>
            </a:solidFill>
            <a:ln w="4">
              <a:solidFill>
                <a:srgbClr val="FFFFFF"/>
              </a:solidFill>
              <a:miter lim="800000"/>
              <a:headEnd/>
              <a:tailEnd/>
            </a:ln>
          </p:spPr>
          <p:txBody>
            <a:bodyPr/>
            <a:lstStyle/>
            <a:p>
              <a:endParaRPr lang="en-US" dirty="0"/>
            </a:p>
          </p:txBody>
        </p:sp>
        <p:sp>
          <p:nvSpPr>
            <p:cNvPr id="11302" name="Line 79"/>
            <p:cNvSpPr>
              <a:spLocks noChangeShapeType="1"/>
            </p:cNvSpPr>
            <p:nvPr/>
          </p:nvSpPr>
          <p:spPr bwMode="auto">
            <a:xfrm>
              <a:off x="4879976" y="4813300"/>
              <a:ext cx="3857625" cy="0"/>
            </a:xfrm>
            <a:prstGeom prst="line">
              <a:avLst/>
            </a:prstGeom>
            <a:noFill/>
            <a:ln w="7">
              <a:solidFill>
                <a:srgbClr val="EAF2F3"/>
              </a:solidFill>
              <a:round/>
              <a:headEnd/>
              <a:tailEnd/>
            </a:ln>
          </p:spPr>
          <p:txBody>
            <a:bodyPr/>
            <a:lstStyle/>
            <a:p>
              <a:endParaRPr lang="en-GB" dirty="0"/>
            </a:p>
          </p:txBody>
        </p:sp>
        <p:sp>
          <p:nvSpPr>
            <p:cNvPr id="11303" name="Line 80"/>
            <p:cNvSpPr>
              <a:spLocks noChangeShapeType="1"/>
            </p:cNvSpPr>
            <p:nvPr/>
          </p:nvSpPr>
          <p:spPr bwMode="auto">
            <a:xfrm>
              <a:off x="4879976" y="4276725"/>
              <a:ext cx="3857625" cy="0"/>
            </a:xfrm>
            <a:prstGeom prst="line">
              <a:avLst/>
            </a:prstGeom>
            <a:noFill/>
            <a:ln w="7">
              <a:solidFill>
                <a:srgbClr val="EAF2F3"/>
              </a:solidFill>
              <a:round/>
              <a:headEnd/>
              <a:tailEnd/>
            </a:ln>
          </p:spPr>
          <p:txBody>
            <a:bodyPr/>
            <a:lstStyle/>
            <a:p>
              <a:endParaRPr lang="en-GB" dirty="0"/>
            </a:p>
          </p:txBody>
        </p:sp>
        <p:sp>
          <p:nvSpPr>
            <p:cNvPr id="11304" name="Line 81"/>
            <p:cNvSpPr>
              <a:spLocks noChangeShapeType="1"/>
            </p:cNvSpPr>
            <p:nvPr/>
          </p:nvSpPr>
          <p:spPr bwMode="auto">
            <a:xfrm>
              <a:off x="4879976" y="3740150"/>
              <a:ext cx="3857625" cy="0"/>
            </a:xfrm>
            <a:prstGeom prst="line">
              <a:avLst/>
            </a:prstGeom>
            <a:noFill/>
            <a:ln w="7">
              <a:solidFill>
                <a:srgbClr val="EAF2F3"/>
              </a:solidFill>
              <a:round/>
              <a:headEnd/>
              <a:tailEnd/>
            </a:ln>
          </p:spPr>
          <p:txBody>
            <a:bodyPr/>
            <a:lstStyle/>
            <a:p>
              <a:endParaRPr lang="en-GB" dirty="0"/>
            </a:p>
          </p:txBody>
        </p:sp>
        <p:sp>
          <p:nvSpPr>
            <p:cNvPr id="11305" name="Line 82"/>
            <p:cNvSpPr>
              <a:spLocks noChangeShapeType="1"/>
            </p:cNvSpPr>
            <p:nvPr/>
          </p:nvSpPr>
          <p:spPr bwMode="auto">
            <a:xfrm>
              <a:off x="4879976" y="3203575"/>
              <a:ext cx="3857625" cy="0"/>
            </a:xfrm>
            <a:prstGeom prst="line">
              <a:avLst/>
            </a:prstGeom>
            <a:noFill/>
            <a:ln w="7">
              <a:solidFill>
                <a:srgbClr val="EAF2F3"/>
              </a:solidFill>
              <a:round/>
              <a:headEnd/>
              <a:tailEnd/>
            </a:ln>
          </p:spPr>
          <p:txBody>
            <a:bodyPr/>
            <a:lstStyle/>
            <a:p>
              <a:endParaRPr lang="en-GB" dirty="0"/>
            </a:p>
          </p:txBody>
        </p:sp>
        <p:sp>
          <p:nvSpPr>
            <p:cNvPr id="11306" name="Line 83"/>
            <p:cNvSpPr>
              <a:spLocks noChangeShapeType="1"/>
            </p:cNvSpPr>
            <p:nvPr/>
          </p:nvSpPr>
          <p:spPr bwMode="auto">
            <a:xfrm>
              <a:off x="4879976" y="2663825"/>
              <a:ext cx="3857625" cy="0"/>
            </a:xfrm>
            <a:prstGeom prst="line">
              <a:avLst/>
            </a:prstGeom>
            <a:noFill/>
            <a:ln w="7">
              <a:solidFill>
                <a:srgbClr val="EAF2F3"/>
              </a:solidFill>
              <a:round/>
              <a:headEnd/>
              <a:tailEnd/>
            </a:ln>
          </p:spPr>
          <p:txBody>
            <a:bodyPr/>
            <a:lstStyle/>
            <a:p>
              <a:endParaRPr lang="en-GB" dirty="0"/>
            </a:p>
          </p:txBody>
        </p:sp>
        <p:sp>
          <p:nvSpPr>
            <p:cNvPr id="11307" name="Line 84"/>
            <p:cNvSpPr>
              <a:spLocks noChangeShapeType="1"/>
            </p:cNvSpPr>
            <p:nvPr/>
          </p:nvSpPr>
          <p:spPr bwMode="auto">
            <a:xfrm>
              <a:off x="4879976" y="2127250"/>
              <a:ext cx="3857625" cy="0"/>
            </a:xfrm>
            <a:prstGeom prst="line">
              <a:avLst/>
            </a:prstGeom>
            <a:noFill/>
            <a:ln w="7">
              <a:solidFill>
                <a:srgbClr val="EAF2F3"/>
              </a:solidFill>
              <a:round/>
              <a:headEnd/>
              <a:tailEnd/>
            </a:ln>
          </p:spPr>
          <p:txBody>
            <a:bodyPr/>
            <a:lstStyle/>
            <a:p>
              <a:endParaRPr lang="en-GB" dirty="0"/>
            </a:p>
          </p:txBody>
        </p:sp>
        <p:sp>
          <p:nvSpPr>
            <p:cNvPr id="11308" name="Rectangle 85"/>
            <p:cNvSpPr>
              <a:spLocks noChangeArrowheads="1"/>
            </p:cNvSpPr>
            <p:nvPr/>
          </p:nvSpPr>
          <p:spPr bwMode="auto">
            <a:xfrm>
              <a:off x="5105401" y="4511675"/>
              <a:ext cx="566738" cy="300037"/>
            </a:xfrm>
            <a:prstGeom prst="rect">
              <a:avLst/>
            </a:prstGeom>
            <a:solidFill>
              <a:srgbClr val="1A476F"/>
            </a:solidFill>
            <a:ln w="0">
              <a:solidFill>
                <a:srgbClr val="1A476F"/>
              </a:solidFill>
              <a:miter lim="800000"/>
              <a:headEnd/>
              <a:tailEnd/>
            </a:ln>
          </p:spPr>
          <p:txBody>
            <a:bodyPr/>
            <a:lstStyle/>
            <a:p>
              <a:endParaRPr lang="en-US" dirty="0"/>
            </a:p>
          </p:txBody>
        </p:sp>
        <p:sp>
          <p:nvSpPr>
            <p:cNvPr id="11309" name="Rectangle 86"/>
            <p:cNvSpPr>
              <a:spLocks noChangeArrowheads="1"/>
            </p:cNvSpPr>
            <p:nvPr/>
          </p:nvSpPr>
          <p:spPr bwMode="auto">
            <a:xfrm>
              <a:off x="6053138" y="3825875"/>
              <a:ext cx="563563" cy="985837"/>
            </a:xfrm>
            <a:prstGeom prst="rect">
              <a:avLst/>
            </a:prstGeom>
            <a:solidFill>
              <a:srgbClr val="1A476F"/>
            </a:solidFill>
            <a:ln w="0">
              <a:solidFill>
                <a:srgbClr val="1A476F"/>
              </a:solidFill>
              <a:miter lim="800000"/>
              <a:headEnd/>
              <a:tailEnd/>
            </a:ln>
          </p:spPr>
          <p:txBody>
            <a:bodyPr/>
            <a:lstStyle/>
            <a:p>
              <a:endParaRPr lang="en-US" dirty="0"/>
            </a:p>
          </p:txBody>
        </p:sp>
        <p:sp>
          <p:nvSpPr>
            <p:cNvPr id="11310" name="Rectangle 87"/>
            <p:cNvSpPr>
              <a:spLocks noChangeArrowheads="1"/>
            </p:cNvSpPr>
            <p:nvPr/>
          </p:nvSpPr>
          <p:spPr bwMode="auto">
            <a:xfrm>
              <a:off x="6999288" y="3094038"/>
              <a:ext cx="565150" cy="1717675"/>
            </a:xfrm>
            <a:prstGeom prst="rect">
              <a:avLst/>
            </a:prstGeom>
            <a:solidFill>
              <a:srgbClr val="1A476F"/>
            </a:solidFill>
            <a:ln w="0">
              <a:solidFill>
                <a:srgbClr val="1A476F"/>
              </a:solidFill>
              <a:miter lim="800000"/>
              <a:headEnd/>
              <a:tailEnd/>
            </a:ln>
          </p:spPr>
          <p:txBody>
            <a:bodyPr/>
            <a:lstStyle/>
            <a:p>
              <a:endParaRPr lang="en-US" dirty="0"/>
            </a:p>
          </p:txBody>
        </p:sp>
        <p:sp>
          <p:nvSpPr>
            <p:cNvPr id="11311" name="Rectangle 88"/>
            <p:cNvSpPr>
              <a:spLocks noChangeArrowheads="1"/>
            </p:cNvSpPr>
            <p:nvPr/>
          </p:nvSpPr>
          <p:spPr bwMode="auto">
            <a:xfrm>
              <a:off x="7943851" y="2346325"/>
              <a:ext cx="569913" cy="2465387"/>
            </a:xfrm>
            <a:prstGeom prst="rect">
              <a:avLst/>
            </a:prstGeom>
            <a:solidFill>
              <a:srgbClr val="1A476F"/>
            </a:solidFill>
            <a:ln w="0">
              <a:solidFill>
                <a:srgbClr val="1A476F"/>
              </a:solidFill>
              <a:miter lim="800000"/>
              <a:headEnd/>
              <a:tailEnd/>
            </a:ln>
          </p:spPr>
          <p:txBody>
            <a:bodyPr/>
            <a:lstStyle/>
            <a:p>
              <a:endParaRPr lang="en-US" dirty="0"/>
            </a:p>
          </p:txBody>
        </p:sp>
        <p:sp>
          <p:nvSpPr>
            <p:cNvPr id="11312" name="Line 89"/>
            <p:cNvSpPr>
              <a:spLocks noChangeShapeType="1"/>
            </p:cNvSpPr>
            <p:nvPr/>
          </p:nvSpPr>
          <p:spPr bwMode="auto">
            <a:xfrm flipV="1">
              <a:off x="4879976" y="2014538"/>
              <a:ext cx="0" cy="2798762"/>
            </a:xfrm>
            <a:prstGeom prst="line">
              <a:avLst/>
            </a:prstGeom>
            <a:noFill/>
            <a:ln w="4">
              <a:solidFill>
                <a:srgbClr val="000000"/>
              </a:solidFill>
              <a:round/>
              <a:headEnd/>
              <a:tailEnd/>
            </a:ln>
          </p:spPr>
          <p:txBody>
            <a:bodyPr/>
            <a:lstStyle/>
            <a:p>
              <a:endParaRPr lang="en-GB" dirty="0"/>
            </a:p>
          </p:txBody>
        </p:sp>
        <p:sp>
          <p:nvSpPr>
            <p:cNvPr id="11313" name="Line 90"/>
            <p:cNvSpPr>
              <a:spLocks noChangeShapeType="1"/>
            </p:cNvSpPr>
            <p:nvPr/>
          </p:nvSpPr>
          <p:spPr bwMode="auto">
            <a:xfrm flipH="1">
              <a:off x="4835526" y="4813300"/>
              <a:ext cx="44450" cy="0"/>
            </a:xfrm>
            <a:prstGeom prst="line">
              <a:avLst/>
            </a:prstGeom>
            <a:noFill/>
            <a:ln w="4">
              <a:solidFill>
                <a:srgbClr val="000000"/>
              </a:solidFill>
              <a:round/>
              <a:headEnd/>
              <a:tailEnd/>
            </a:ln>
          </p:spPr>
          <p:txBody>
            <a:bodyPr/>
            <a:lstStyle/>
            <a:p>
              <a:endParaRPr lang="en-GB" dirty="0"/>
            </a:p>
          </p:txBody>
        </p:sp>
        <p:sp>
          <p:nvSpPr>
            <p:cNvPr id="11314" name="Rectangle 91"/>
            <p:cNvSpPr>
              <a:spLocks noChangeArrowheads="1"/>
            </p:cNvSpPr>
            <p:nvPr/>
          </p:nvSpPr>
          <p:spPr bwMode="auto">
            <a:xfrm rot="-5400000">
              <a:off x="4536492" y="4643051"/>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2.55</a:t>
              </a:r>
              <a:endParaRPr lang="en-US" dirty="0"/>
            </a:p>
          </p:txBody>
        </p:sp>
        <p:sp>
          <p:nvSpPr>
            <p:cNvPr id="11315" name="Line 92"/>
            <p:cNvSpPr>
              <a:spLocks noChangeShapeType="1"/>
            </p:cNvSpPr>
            <p:nvPr/>
          </p:nvSpPr>
          <p:spPr bwMode="auto">
            <a:xfrm flipH="1">
              <a:off x="4835526" y="4276725"/>
              <a:ext cx="44450" cy="0"/>
            </a:xfrm>
            <a:prstGeom prst="line">
              <a:avLst/>
            </a:prstGeom>
            <a:noFill/>
            <a:ln w="4">
              <a:solidFill>
                <a:srgbClr val="000000"/>
              </a:solidFill>
              <a:round/>
              <a:headEnd/>
              <a:tailEnd/>
            </a:ln>
          </p:spPr>
          <p:txBody>
            <a:bodyPr/>
            <a:lstStyle/>
            <a:p>
              <a:endParaRPr lang="en-GB" dirty="0"/>
            </a:p>
          </p:txBody>
        </p:sp>
        <p:sp>
          <p:nvSpPr>
            <p:cNvPr id="11316" name="Rectangle 93"/>
            <p:cNvSpPr>
              <a:spLocks noChangeArrowheads="1"/>
            </p:cNvSpPr>
            <p:nvPr/>
          </p:nvSpPr>
          <p:spPr bwMode="auto">
            <a:xfrm rot="-5400000">
              <a:off x="4599819" y="4109651"/>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2.6</a:t>
              </a:r>
              <a:endParaRPr lang="en-US" dirty="0"/>
            </a:p>
          </p:txBody>
        </p:sp>
        <p:sp>
          <p:nvSpPr>
            <p:cNvPr id="11317" name="Line 94"/>
            <p:cNvSpPr>
              <a:spLocks noChangeShapeType="1"/>
            </p:cNvSpPr>
            <p:nvPr/>
          </p:nvSpPr>
          <p:spPr bwMode="auto">
            <a:xfrm flipH="1">
              <a:off x="4835526" y="3740150"/>
              <a:ext cx="44450" cy="0"/>
            </a:xfrm>
            <a:prstGeom prst="line">
              <a:avLst/>
            </a:prstGeom>
            <a:noFill/>
            <a:ln w="4">
              <a:solidFill>
                <a:srgbClr val="000000"/>
              </a:solidFill>
              <a:round/>
              <a:headEnd/>
              <a:tailEnd/>
            </a:ln>
          </p:spPr>
          <p:txBody>
            <a:bodyPr/>
            <a:lstStyle/>
            <a:p>
              <a:endParaRPr lang="en-GB" dirty="0"/>
            </a:p>
          </p:txBody>
        </p:sp>
        <p:sp>
          <p:nvSpPr>
            <p:cNvPr id="11318" name="Rectangle 95"/>
            <p:cNvSpPr>
              <a:spLocks noChangeArrowheads="1"/>
            </p:cNvSpPr>
            <p:nvPr/>
          </p:nvSpPr>
          <p:spPr bwMode="auto">
            <a:xfrm rot="-5400000">
              <a:off x="4536492" y="3569901"/>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2.65</a:t>
              </a:r>
              <a:endParaRPr lang="en-US" dirty="0"/>
            </a:p>
          </p:txBody>
        </p:sp>
        <p:sp>
          <p:nvSpPr>
            <p:cNvPr id="11319" name="Line 96"/>
            <p:cNvSpPr>
              <a:spLocks noChangeShapeType="1"/>
            </p:cNvSpPr>
            <p:nvPr/>
          </p:nvSpPr>
          <p:spPr bwMode="auto">
            <a:xfrm flipH="1">
              <a:off x="4835526" y="3203575"/>
              <a:ext cx="44450" cy="0"/>
            </a:xfrm>
            <a:prstGeom prst="line">
              <a:avLst/>
            </a:prstGeom>
            <a:noFill/>
            <a:ln w="4">
              <a:solidFill>
                <a:srgbClr val="000000"/>
              </a:solidFill>
              <a:round/>
              <a:headEnd/>
              <a:tailEnd/>
            </a:ln>
          </p:spPr>
          <p:txBody>
            <a:bodyPr/>
            <a:lstStyle/>
            <a:p>
              <a:endParaRPr lang="en-GB" dirty="0"/>
            </a:p>
          </p:txBody>
        </p:sp>
        <p:sp>
          <p:nvSpPr>
            <p:cNvPr id="11320" name="Rectangle 97"/>
            <p:cNvSpPr>
              <a:spLocks noChangeArrowheads="1"/>
            </p:cNvSpPr>
            <p:nvPr/>
          </p:nvSpPr>
          <p:spPr bwMode="auto">
            <a:xfrm rot="-5400000">
              <a:off x="4599819" y="3034914"/>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2.7</a:t>
              </a:r>
              <a:endParaRPr lang="en-US" dirty="0"/>
            </a:p>
          </p:txBody>
        </p:sp>
        <p:sp>
          <p:nvSpPr>
            <p:cNvPr id="11321" name="Line 98"/>
            <p:cNvSpPr>
              <a:spLocks noChangeShapeType="1"/>
            </p:cNvSpPr>
            <p:nvPr/>
          </p:nvSpPr>
          <p:spPr bwMode="auto">
            <a:xfrm flipH="1">
              <a:off x="4835526" y="2663825"/>
              <a:ext cx="44450" cy="0"/>
            </a:xfrm>
            <a:prstGeom prst="line">
              <a:avLst/>
            </a:prstGeom>
            <a:noFill/>
            <a:ln w="4">
              <a:solidFill>
                <a:srgbClr val="000000"/>
              </a:solidFill>
              <a:round/>
              <a:headEnd/>
              <a:tailEnd/>
            </a:ln>
          </p:spPr>
          <p:txBody>
            <a:bodyPr/>
            <a:lstStyle/>
            <a:p>
              <a:endParaRPr lang="en-GB" dirty="0"/>
            </a:p>
          </p:txBody>
        </p:sp>
        <p:sp>
          <p:nvSpPr>
            <p:cNvPr id="11322" name="Rectangle 99"/>
            <p:cNvSpPr>
              <a:spLocks noChangeArrowheads="1"/>
            </p:cNvSpPr>
            <p:nvPr/>
          </p:nvSpPr>
          <p:spPr bwMode="auto">
            <a:xfrm rot="-5400000">
              <a:off x="4536492" y="2493576"/>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2.75</a:t>
              </a:r>
              <a:endParaRPr lang="en-US" dirty="0"/>
            </a:p>
          </p:txBody>
        </p:sp>
        <p:sp>
          <p:nvSpPr>
            <p:cNvPr id="11323" name="Line 100"/>
            <p:cNvSpPr>
              <a:spLocks noChangeShapeType="1"/>
            </p:cNvSpPr>
            <p:nvPr/>
          </p:nvSpPr>
          <p:spPr bwMode="auto">
            <a:xfrm flipH="1">
              <a:off x="4835526" y="2127250"/>
              <a:ext cx="44450" cy="0"/>
            </a:xfrm>
            <a:prstGeom prst="line">
              <a:avLst/>
            </a:prstGeom>
            <a:noFill/>
            <a:ln w="4">
              <a:solidFill>
                <a:srgbClr val="000000"/>
              </a:solidFill>
              <a:round/>
              <a:headEnd/>
              <a:tailEnd/>
            </a:ln>
          </p:spPr>
          <p:txBody>
            <a:bodyPr/>
            <a:lstStyle/>
            <a:p>
              <a:endParaRPr lang="en-GB" dirty="0"/>
            </a:p>
          </p:txBody>
        </p:sp>
        <p:sp>
          <p:nvSpPr>
            <p:cNvPr id="11324" name="Rectangle 101"/>
            <p:cNvSpPr>
              <a:spLocks noChangeArrowheads="1"/>
            </p:cNvSpPr>
            <p:nvPr/>
          </p:nvSpPr>
          <p:spPr bwMode="auto">
            <a:xfrm rot="-5400000">
              <a:off x="4599819" y="1958589"/>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2.8</a:t>
              </a:r>
              <a:endParaRPr lang="en-US" dirty="0"/>
            </a:p>
          </p:txBody>
        </p:sp>
        <p:sp>
          <p:nvSpPr>
            <p:cNvPr id="11325" name="Line 103"/>
            <p:cNvSpPr>
              <a:spLocks noChangeShapeType="1"/>
            </p:cNvSpPr>
            <p:nvPr/>
          </p:nvSpPr>
          <p:spPr bwMode="auto">
            <a:xfrm>
              <a:off x="4879976" y="4813300"/>
              <a:ext cx="3857625" cy="0"/>
            </a:xfrm>
            <a:prstGeom prst="line">
              <a:avLst/>
            </a:prstGeom>
            <a:noFill/>
            <a:ln w="4">
              <a:solidFill>
                <a:srgbClr val="000000"/>
              </a:solidFill>
              <a:round/>
              <a:headEnd/>
              <a:tailEnd/>
            </a:ln>
          </p:spPr>
          <p:txBody>
            <a:bodyPr/>
            <a:lstStyle/>
            <a:p>
              <a:endParaRPr lang="en-GB" dirty="0"/>
            </a:p>
          </p:txBody>
        </p:sp>
        <p:sp>
          <p:nvSpPr>
            <p:cNvPr id="11326" name="Rectangle 104"/>
            <p:cNvSpPr>
              <a:spLocks noChangeArrowheads="1"/>
            </p:cNvSpPr>
            <p:nvPr/>
          </p:nvSpPr>
          <p:spPr bwMode="auto">
            <a:xfrm>
              <a:off x="5359401" y="4859338"/>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0</a:t>
              </a:r>
              <a:endParaRPr lang="en-US" dirty="0"/>
            </a:p>
          </p:txBody>
        </p:sp>
        <p:sp>
          <p:nvSpPr>
            <p:cNvPr id="11327" name="Rectangle 105"/>
            <p:cNvSpPr>
              <a:spLocks noChangeArrowheads="1"/>
            </p:cNvSpPr>
            <p:nvPr/>
          </p:nvSpPr>
          <p:spPr bwMode="auto">
            <a:xfrm>
              <a:off x="6307138" y="4859338"/>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1</a:t>
              </a:r>
              <a:endParaRPr lang="en-US" dirty="0"/>
            </a:p>
          </p:txBody>
        </p:sp>
        <p:sp>
          <p:nvSpPr>
            <p:cNvPr id="11328" name="Rectangle 106"/>
            <p:cNvSpPr>
              <a:spLocks noChangeArrowheads="1"/>
            </p:cNvSpPr>
            <p:nvPr/>
          </p:nvSpPr>
          <p:spPr bwMode="auto">
            <a:xfrm>
              <a:off x="6981213" y="4859338"/>
              <a:ext cx="596439" cy="199049"/>
            </a:xfrm>
            <a:prstGeom prst="rect">
              <a:avLst/>
            </a:prstGeom>
            <a:noFill/>
            <a:ln w="9525">
              <a:noFill/>
              <a:miter lim="800000"/>
              <a:headEnd/>
              <a:tailEnd/>
            </a:ln>
          </p:spPr>
          <p:txBody>
            <a:bodyPr wrap="none" lIns="0" tIns="0" rIns="0" bIns="0">
              <a:spAutoFit/>
            </a:bodyPr>
            <a:lstStyle/>
            <a:p>
              <a:r>
                <a:rPr lang="en-US" dirty="0">
                  <a:solidFill>
                    <a:srgbClr val="000000"/>
                  </a:solidFill>
                </a:rPr>
                <a:t>2 to 4</a:t>
              </a:r>
              <a:endParaRPr lang="en-US" dirty="0"/>
            </a:p>
          </p:txBody>
        </p:sp>
        <p:sp>
          <p:nvSpPr>
            <p:cNvPr id="11329" name="Rectangle 107"/>
            <p:cNvSpPr>
              <a:spLocks noChangeArrowheads="1"/>
            </p:cNvSpPr>
            <p:nvPr/>
          </p:nvSpPr>
          <p:spPr bwMode="auto">
            <a:xfrm>
              <a:off x="8197851" y="4859338"/>
              <a:ext cx="271711" cy="199049"/>
            </a:xfrm>
            <a:prstGeom prst="rect">
              <a:avLst/>
            </a:prstGeom>
            <a:noFill/>
            <a:ln w="9525">
              <a:noFill/>
              <a:miter lim="800000"/>
              <a:headEnd/>
              <a:tailEnd/>
            </a:ln>
          </p:spPr>
          <p:txBody>
            <a:bodyPr wrap="none" lIns="0" tIns="0" rIns="0" bIns="0">
              <a:spAutoFit/>
            </a:bodyPr>
            <a:lstStyle/>
            <a:p>
              <a:r>
                <a:rPr lang="en-US" dirty="0">
                  <a:solidFill>
                    <a:srgbClr val="000000"/>
                  </a:solidFill>
                </a:rPr>
                <a:t>5+</a:t>
              </a:r>
              <a:endParaRPr lang="en-US" dirty="0"/>
            </a:p>
          </p:txBody>
        </p:sp>
      </p:grpSp>
      <p:sp>
        <p:nvSpPr>
          <p:cNvPr id="11269" name="AutoShape 110"/>
          <p:cNvSpPr>
            <a:spLocks noChangeAspect="1" noChangeArrowheads="1" noTextEdit="1"/>
          </p:cNvSpPr>
          <p:nvPr/>
        </p:nvSpPr>
        <p:spPr bwMode="auto">
          <a:xfrm>
            <a:off x="287338" y="1557338"/>
            <a:ext cx="4333875" cy="3743325"/>
          </a:xfrm>
          <a:prstGeom prst="rect">
            <a:avLst/>
          </a:prstGeom>
          <a:noFill/>
          <a:ln w="9525">
            <a:noFill/>
            <a:miter lim="800000"/>
            <a:headEnd/>
            <a:tailEnd/>
          </a:ln>
        </p:spPr>
        <p:txBody>
          <a:bodyPr/>
          <a:lstStyle/>
          <a:p>
            <a:endParaRPr lang="en-GB" dirty="0"/>
          </a:p>
        </p:txBody>
      </p:sp>
      <p:grpSp>
        <p:nvGrpSpPr>
          <p:cNvPr id="3" name="Group 11370"/>
          <p:cNvGrpSpPr>
            <a:grpSpLocks/>
          </p:cNvGrpSpPr>
          <p:nvPr/>
        </p:nvGrpSpPr>
        <p:grpSpPr bwMode="auto">
          <a:xfrm>
            <a:off x="565150" y="1571625"/>
            <a:ext cx="4051300" cy="4424363"/>
            <a:chOff x="489358" y="1731963"/>
            <a:chExt cx="3985806" cy="3521849"/>
          </a:xfrm>
        </p:grpSpPr>
        <p:sp>
          <p:nvSpPr>
            <p:cNvPr id="11275" name="Rectangle 114"/>
            <p:cNvSpPr>
              <a:spLocks noChangeArrowheads="1"/>
            </p:cNvSpPr>
            <p:nvPr/>
          </p:nvSpPr>
          <p:spPr bwMode="auto">
            <a:xfrm>
              <a:off x="746126" y="1731963"/>
              <a:ext cx="3729038" cy="3189288"/>
            </a:xfrm>
            <a:prstGeom prst="rect">
              <a:avLst/>
            </a:prstGeom>
            <a:solidFill>
              <a:srgbClr val="FFFFFF"/>
            </a:solidFill>
            <a:ln w="4">
              <a:solidFill>
                <a:srgbClr val="FFFFFF"/>
              </a:solidFill>
              <a:miter lim="800000"/>
              <a:headEnd/>
              <a:tailEnd/>
            </a:ln>
          </p:spPr>
          <p:txBody>
            <a:bodyPr/>
            <a:lstStyle/>
            <a:p>
              <a:endParaRPr lang="en-US" dirty="0"/>
            </a:p>
          </p:txBody>
        </p:sp>
        <p:sp>
          <p:nvSpPr>
            <p:cNvPr id="11276" name="Line 115"/>
            <p:cNvSpPr>
              <a:spLocks noChangeShapeType="1"/>
            </p:cNvSpPr>
            <p:nvPr/>
          </p:nvSpPr>
          <p:spPr bwMode="auto">
            <a:xfrm>
              <a:off x="746126" y="4159251"/>
              <a:ext cx="3729038" cy="0"/>
            </a:xfrm>
            <a:prstGeom prst="line">
              <a:avLst/>
            </a:prstGeom>
            <a:noFill/>
            <a:ln w="7">
              <a:solidFill>
                <a:srgbClr val="EAF2F3"/>
              </a:solidFill>
              <a:round/>
              <a:headEnd/>
              <a:tailEnd/>
            </a:ln>
          </p:spPr>
          <p:txBody>
            <a:bodyPr/>
            <a:lstStyle/>
            <a:p>
              <a:endParaRPr lang="en-GB" dirty="0"/>
            </a:p>
          </p:txBody>
        </p:sp>
        <p:sp>
          <p:nvSpPr>
            <p:cNvPr id="11277" name="Line 116"/>
            <p:cNvSpPr>
              <a:spLocks noChangeShapeType="1"/>
            </p:cNvSpPr>
            <p:nvPr/>
          </p:nvSpPr>
          <p:spPr bwMode="auto">
            <a:xfrm>
              <a:off x="746126" y="3392488"/>
              <a:ext cx="3729038" cy="0"/>
            </a:xfrm>
            <a:prstGeom prst="line">
              <a:avLst/>
            </a:prstGeom>
            <a:noFill/>
            <a:ln w="7">
              <a:solidFill>
                <a:srgbClr val="EAF2F3"/>
              </a:solidFill>
              <a:round/>
              <a:headEnd/>
              <a:tailEnd/>
            </a:ln>
          </p:spPr>
          <p:txBody>
            <a:bodyPr/>
            <a:lstStyle/>
            <a:p>
              <a:endParaRPr lang="en-GB" dirty="0"/>
            </a:p>
          </p:txBody>
        </p:sp>
        <p:sp>
          <p:nvSpPr>
            <p:cNvPr id="11278" name="Line 117"/>
            <p:cNvSpPr>
              <a:spLocks noChangeShapeType="1"/>
            </p:cNvSpPr>
            <p:nvPr/>
          </p:nvSpPr>
          <p:spPr bwMode="auto">
            <a:xfrm>
              <a:off x="746126" y="2627313"/>
              <a:ext cx="3729038" cy="0"/>
            </a:xfrm>
            <a:prstGeom prst="line">
              <a:avLst/>
            </a:prstGeom>
            <a:noFill/>
            <a:ln w="7">
              <a:solidFill>
                <a:srgbClr val="EAF2F3"/>
              </a:solidFill>
              <a:round/>
              <a:headEnd/>
              <a:tailEnd/>
            </a:ln>
          </p:spPr>
          <p:txBody>
            <a:bodyPr/>
            <a:lstStyle/>
            <a:p>
              <a:endParaRPr lang="en-GB" dirty="0"/>
            </a:p>
          </p:txBody>
        </p:sp>
        <p:sp>
          <p:nvSpPr>
            <p:cNvPr id="11279" name="Line 118"/>
            <p:cNvSpPr>
              <a:spLocks noChangeShapeType="1"/>
            </p:cNvSpPr>
            <p:nvPr/>
          </p:nvSpPr>
          <p:spPr bwMode="auto">
            <a:xfrm>
              <a:off x="746126" y="1858963"/>
              <a:ext cx="3729038" cy="0"/>
            </a:xfrm>
            <a:prstGeom prst="line">
              <a:avLst/>
            </a:prstGeom>
            <a:noFill/>
            <a:ln w="7">
              <a:solidFill>
                <a:srgbClr val="EAF2F3"/>
              </a:solidFill>
              <a:round/>
              <a:headEnd/>
              <a:tailEnd/>
            </a:ln>
          </p:spPr>
          <p:txBody>
            <a:bodyPr/>
            <a:lstStyle/>
            <a:p>
              <a:endParaRPr lang="en-GB" dirty="0"/>
            </a:p>
          </p:txBody>
        </p:sp>
        <p:sp>
          <p:nvSpPr>
            <p:cNvPr id="11280" name="Rectangle 119"/>
            <p:cNvSpPr>
              <a:spLocks noChangeArrowheads="1"/>
            </p:cNvSpPr>
            <p:nvPr/>
          </p:nvSpPr>
          <p:spPr bwMode="auto">
            <a:xfrm>
              <a:off x="963613" y="4443413"/>
              <a:ext cx="547688" cy="477838"/>
            </a:xfrm>
            <a:prstGeom prst="rect">
              <a:avLst/>
            </a:prstGeom>
            <a:solidFill>
              <a:srgbClr val="1A476F"/>
            </a:solidFill>
            <a:ln w="0">
              <a:solidFill>
                <a:srgbClr val="1A476F"/>
              </a:solidFill>
              <a:miter lim="800000"/>
              <a:headEnd/>
              <a:tailEnd/>
            </a:ln>
          </p:spPr>
          <p:txBody>
            <a:bodyPr/>
            <a:lstStyle/>
            <a:p>
              <a:endParaRPr lang="en-US" dirty="0"/>
            </a:p>
          </p:txBody>
        </p:sp>
        <p:sp>
          <p:nvSpPr>
            <p:cNvPr id="11281" name="Rectangle 120"/>
            <p:cNvSpPr>
              <a:spLocks noChangeArrowheads="1"/>
            </p:cNvSpPr>
            <p:nvPr/>
          </p:nvSpPr>
          <p:spPr bwMode="auto">
            <a:xfrm>
              <a:off x="1881188" y="3001963"/>
              <a:ext cx="544513" cy="1919288"/>
            </a:xfrm>
            <a:prstGeom prst="rect">
              <a:avLst/>
            </a:prstGeom>
            <a:solidFill>
              <a:srgbClr val="1A476F"/>
            </a:solidFill>
            <a:ln w="0">
              <a:solidFill>
                <a:srgbClr val="1A476F"/>
              </a:solidFill>
              <a:miter lim="800000"/>
              <a:headEnd/>
              <a:tailEnd/>
            </a:ln>
          </p:spPr>
          <p:txBody>
            <a:bodyPr/>
            <a:lstStyle/>
            <a:p>
              <a:endParaRPr lang="en-US" dirty="0"/>
            </a:p>
          </p:txBody>
        </p:sp>
        <p:sp>
          <p:nvSpPr>
            <p:cNvPr id="11282" name="Rectangle 121"/>
            <p:cNvSpPr>
              <a:spLocks noChangeArrowheads="1"/>
            </p:cNvSpPr>
            <p:nvPr/>
          </p:nvSpPr>
          <p:spPr bwMode="auto">
            <a:xfrm>
              <a:off x="2794001" y="2206626"/>
              <a:ext cx="547688" cy="2714625"/>
            </a:xfrm>
            <a:prstGeom prst="rect">
              <a:avLst/>
            </a:prstGeom>
            <a:solidFill>
              <a:srgbClr val="1A476F"/>
            </a:solidFill>
            <a:ln w="0">
              <a:solidFill>
                <a:srgbClr val="1A476F"/>
              </a:solidFill>
              <a:miter lim="800000"/>
              <a:headEnd/>
              <a:tailEnd/>
            </a:ln>
          </p:spPr>
          <p:txBody>
            <a:bodyPr/>
            <a:lstStyle/>
            <a:p>
              <a:endParaRPr lang="en-US" dirty="0"/>
            </a:p>
          </p:txBody>
        </p:sp>
        <p:sp>
          <p:nvSpPr>
            <p:cNvPr id="11283" name="Rectangle 122"/>
            <p:cNvSpPr>
              <a:spLocks noChangeArrowheads="1"/>
            </p:cNvSpPr>
            <p:nvPr/>
          </p:nvSpPr>
          <p:spPr bwMode="auto">
            <a:xfrm>
              <a:off x="3708401" y="2130426"/>
              <a:ext cx="550863" cy="2790825"/>
            </a:xfrm>
            <a:prstGeom prst="rect">
              <a:avLst/>
            </a:prstGeom>
            <a:solidFill>
              <a:srgbClr val="1A476F"/>
            </a:solidFill>
            <a:ln w="0">
              <a:solidFill>
                <a:srgbClr val="1A476F"/>
              </a:solidFill>
              <a:miter lim="800000"/>
              <a:headEnd/>
              <a:tailEnd/>
            </a:ln>
          </p:spPr>
          <p:txBody>
            <a:bodyPr/>
            <a:lstStyle/>
            <a:p>
              <a:endParaRPr lang="en-US" dirty="0"/>
            </a:p>
          </p:txBody>
        </p:sp>
        <p:sp>
          <p:nvSpPr>
            <p:cNvPr id="11284" name="Line 123"/>
            <p:cNvSpPr>
              <a:spLocks noChangeShapeType="1"/>
            </p:cNvSpPr>
            <p:nvPr/>
          </p:nvSpPr>
          <p:spPr bwMode="auto">
            <a:xfrm flipV="1">
              <a:off x="746126" y="1731963"/>
              <a:ext cx="0" cy="3192463"/>
            </a:xfrm>
            <a:prstGeom prst="line">
              <a:avLst/>
            </a:prstGeom>
            <a:noFill/>
            <a:ln w="4">
              <a:solidFill>
                <a:srgbClr val="000000"/>
              </a:solidFill>
              <a:round/>
              <a:headEnd/>
              <a:tailEnd/>
            </a:ln>
          </p:spPr>
          <p:txBody>
            <a:bodyPr/>
            <a:lstStyle/>
            <a:p>
              <a:endParaRPr lang="en-GB" dirty="0"/>
            </a:p>
          </p:txBody>
        </p:sp>
        <p:sp>
          <p:nvSpPr>
            <p:cNvPr id="11285" name="Line 124"/>
            <p:cNvSpPr>
              <a:spLocks noChangeShapeType="1"/>
            </p:cNvSpPr>
            <p:nvPr/>
          </p:nvSpPr>
          <p:spPr bwMode="auto">
            <a:xfrm flipH="1">
              <a:off x="703263" y="4924426"/>
              <a:ext cx="42863" cy="0"/>
            </a:xfrm>
            <a:prstGeom prst="line">
              <a:avLst/>
            </a:prstGeom>
            <a:noFill/>
            <a:ln w="4">
              <a:solidFill>
                <a:srgbClr val="000000"/>
              </a:solidFill>
              <a:round/>
              <a:headEnd/>
              <a:tailEnd/>
            </a:ln>
          </p:spPr>
          <p:txBody>
            <a:bodyPr/>
            <a:lstStyle/>
            <a:p>
              <a:endParaRPr lang="en-GB" dirty="0"/>
            </a:p>
          </p:txBody>
        </p:sp>
        <p:sp>
          <p:nvSpPr>
            <p:cNvPr id="11286" name="Rectangle 125"/>
            <p:cNvSpPr>
              <a:spLocks noChangeArrowheads="1"/>
            </p:cNvSpPr>
            <p:nvPr/>
          </p:nvSpPr>
          <p:spPr bwMode="auto">
            <a:xfrm rot="-5400000">
              <a:off x="467557" y="4766083"/>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2.8</a:t>
              </a:r>
              <a:endParaRPr lang="en-US" dirty="0"/>
            </a:p>
          </p:txBody>
        </p:sp>
        <p:sp>
          <p:nvSpPr>
            <p:cNvPr id="11287" name="Line 126"/>
            <p:cNvSpPr>
              <a:spLocks noChangeShapeType="1"/>
            </p:cNvSpPr>
            <p:nvPr/>
          </p:nvSpPr>
          <p:spPr bwMode="auto">
            <a:xfrm flipH="1">
              <a:off x="703263" y="4159251"/>
              <a:ext cx="42863" cy="0"/>
            </a:xfrm>
            <a:prstGeom prst="line">
              <a:avLst/>
            </a:prstGeom>
            <a:noFill/>
            <a:ln w="4">
              <a:solidFill>
                <a:srgbClr val="000000"/>
              </a:solidFill>
              <a:round/>
              <a:headEnd/>
              <a:tailEnd/>
            </a:ln>
          </p:spPr>
          <p:txBody>
            <a:bodyPr/>
            <a:lstStyle/>
            <a:p>
              <a:endParaRPr lang="en-GB" dirty="0"/>
            </a:p>
          </p:txBody>
        </p:sp>
        <p:sp>
          <p:nvSpPr>
            <p:cNvPr id="11288" name="Rectangle 127"/>
            <p:cNvSpPr>
              <a:spLocks noChangeArrowheads="1"/>
            </p:cNvSpPr>
            <p:nvPr/>
          </p:nvSpPr>
          <p:spPr bwMode="auto">
            <a:xfrm rot="-5400000">
              <a:off x="404230" y="4000908"/>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2.85</a:t>
              </a:r>
              <a:endParaRPr lang="en-US" dirty="0"/>
            </a:p>
          </p:txBody>
        </p:sp>
        <p:sp>
          <p:nvSpPr>
            <p:cNvPr id="11289" name="Line 128"/>
            <p:cNvSpPr>
              <a:spLocks noChangeShapeType="1"/>
            </p:cNvSpPr>
            <p:nvPr/>
          </p:nvSpPr>
          <p:spPr bwMode="auto">
            <a:xfrm flipH="1">
              <a:off x="703263" y="3392488"/>
              <a:ext cx="42863" cy="0"/>
            </a:xfrm>
            <a:prstGeom prst="line">
              <a:avLst/>
            </a:prstGeom>
            <a:noFill/>
            <a:ln w="4">
              <a:solidFill>
                <a:srgbClr val="000000"/>
              </a:solidFill>
              <a:round/>
              <a:headEnd/>
              <a:tailEnd/>
            </a:ln>
          </p:spPr>
          <p:txBody>
            <a:bodyPr/>
            <a:lstStyle/>
            <a:p>
              <a:endParaRPr lang="en-GB" dirty="0"/>
            </a:p>
          </p:txBody>
        </p:sp>
        <p:sp>
          <p:nvSpPr>
            <p:cNvPr id="11290" name="Rectangle 129"/>
            <p:cNvSpPr>
              <a:spLocks noChangeArrowheads="1"/>
            </p:cNvSpPr>
            <p:nvPr/>
          </p:nvSpPr>
          <p:spPr bwMode="auto">
            <a:xfrm rot="-5400000">
              <a:off x="467557" y="3232558"/>
              <a:ext cx="320601" cy="276999"/>
            </a:xfrm>
            <a:prstGeom prst="rect">
              <a:avLst/>
            </a:prstGeom>
            <a:noFill/>
            <a:ln w="9525">
              <a:noFill/>
              <a:miter lim="800000"/>
              <a:headEnd/>
              <a:tailEnd/>
            </a:ln>
          </p:spPr>
          <p:txBody>
            <a:bodyPr wrap="none" lIns="0" tIns="0" rIns="0" bIns="0">
              <a:spAutoFit/>
            </a:bodyPr>
            <a:lstStyle/>
            <a:p>
              <a:r>
                <a:rPr lang="en-US" dirty="0">
                  <a:solidFill>
                    <a:srgbClr val="000000"/>
                  </a:solidFill>
                </a:rPr>
                <a:t>2.9</a:t>
              </a:r>
              <a:endParaRPr lang="en-US" dirty="0"/>
            </a:p>
          </p:txBody>
        </p:sp>
        <p:sp>
          <p:nvSpPr>
            <p:cNvPr id="11291" name="Line 130"/>
            <p:cNvSpPr>
              <a:spLocks noChangeShapeType="1"/>
            </p:cNvSpPr>
            <p:nvPr/>
          </p:nvSpPr>
          <p:spPr bwMode="auto">
            <a:xfrm flipH="1">
              <a:off x="703263" y="2627313"/>
              <a:ext cx="42863" cy="0"/>
            </a:xfrm>
            <a:prstGeom prst="line">
              <a:avLst/>
            </a:prstGeom>
            <a:noFill/>
            <a:ln w="4">
              <a:solidFill>
                <a:srgbClr val="000000"/>
              </a:solidFill>
              <a:round/>
              <a:headEnd/>
              <a:tailEnd/>
            </a:ln>
          </p:spPr>
          <p:txBody>
            <a:bodyPr/>
            <a:lstStyle/>
            <a:p>
              <a:endParaRPr lang="en-GB" dirty="0"/>
            </a:p>
          </p:txBody>
        </p:sp>
        <p:sp>
          <p:nvSpPr>
            <p:cNvPr id="11292" name="Rectangle 131"/>
            <p:cNvSpPr>
              <a:spLocks noChangeArrowheads="1"/>
            </p:cNvSpPr>
            <p:nvPr/>
          </p:nvSpPr>
          <p:spPr bwMode="auto">
            <a:xfrm rot="-5400000">
              <a:off x="404230" y="2468971"/>
              <a:ext cx="448841" cy="276999"/>
            </a:xfrm>
            <a:prstGeom prst="rect">
              <a:avLst/>
            </a:prstGeom>
            <a:noFill/>
            <a:ln w="9525">
              <a:noFill/>
              <a:miter lim="800000"/>
              <a:headEnd/>
              <a:tailEnd/>
            </a:ln>
          </p:spPr>
          <p:txBody>
            <a:bodyPr wrap="none" lIns="0" tIns="0" rIns="0" bIns="0">
              <a:spAutoFit/>
            </a:bodyPr>
            <a:lstStyle/>
            <a:p>
              <a:r>
                <a:rPr lang="en-US" dirty="0">
                  <a:solidFill>
                    <a:srgbClr val="000000"/>
                  </a:solidFill>
                </a:rPr>
                <a:t>2.95</a:t>
              </a:r>
              <a:endParaRPr lang="en-US" dirty="0"/>
            </a:p>
          </p:txBody>
        </p:sp>
        <p:sp>
          <p:nvSpPr>
            <p:cNvPr id="11293" name="Line 132"/>
            <p:cNvSpPr>
              <a:spLocks noChangeShapeType="1"/>
            </p:cNvSpPr>
            <p:nvPr/>
          </p:nvSpPr>
          <p:spPr bwMode="auto">
            <a:xfrm flipH="1">
              <a:off x="703263" y="1858963"/>
              <a:ext cx="42863" cy="0"/>
            </a:xfrm>
            <a:prstGeom prst="line">
              <a:avLst/>
            </a:prstGeom>
            <a:noFill/>
            <a:ln w="4">
              <a:solidFill>
                <a:srgbClr val="000000"/>
              </a:solidFill>
              <a:round/>
              <a:headEnd/>
              <a:tailEnd/>
            </a:ln>
          </p:spPr>
          <p:txBody>
            <a:bodyPr/>
            <a:lstStyle/>
            <a:p>
              <a:endParaRPr lang="en-GB" dirty="0"/>
            </a:p>
          </p:txBody>
        </p:sp>
        <p:sp>
          <p:nvSpPr>
            <p:cNvPr id="11294" name="Rectangle 133"/>
            <p:cNvSpPr>
              <a:spLocks noChangeArrowheads="1"/>
            </p:cNvSpPr>
            <p:nvPr/>
          </p:nvSpPr>
          <p:spPr bwMode="auto">
            <a:xfrm rot="-5400000">
              <a:off x="564531" y="1694271"/>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sp>
          <p:nvSpPr>
            <p:cNvPr id="11295" name="Line 135"/>
            <p:cNvSpPr>
              <a:spLocks noChangeShapeType="1"/>
            </p:cNvSpPr>
            <p:nvPr/>
          </p:nvSpPr>
          <p:spPr bwMode="auto">
            <a:xfrm>
              <a:off x="746126" y="4924426"/>
              <a:ext cx="3729038" cy="0"/>
            </a:xfrm>
            <a:prstGeom prst="line">
              <a:avLst/>
            </a:prstGeom>
            <a:noFill/>
            <a:ln w="4">
              <a:solidFill>
                <a:srgbClr val="000000"/>
              </a:solidFill>
              <a:round/>
              <a:headEnd/>
              <a:tailEnd/>
            </a:ln>
          </p:spPr>
          <p:txBody>
            <a:bodyPr/>
            <a:lstStyle/>
            <a:p>
              <a:endParaRPr lang="en-GB" dirty="0"/>
            </a:p>
          </p:txBody>
        </p:sp>
        <p:sp>
          <p:nvSpPr>
            <p:cNvPr id="11296" name="Rectangle 136"/>
            <p:cNvSpPr>
              <a:spLocks noChangeArrowheads="1"/>
            </p:cNvSpPr>
            <p:nvPr/>
          </p:nvSpPr>
          <p:spPr bwMode="auto">
            <a:xfrm>
              <a:off x="1209676" y="4976813"/>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0</a:t>
              </a:r>
              <a:endParaRPr lang="en-US" dirty="0"/>
            </a:p>
          </p:txBody>
        </p:sp>
        <p:sp>
          <p:nvSpPr>
            <p:cNvPr id="11297" name="Rectangle 137"/>
            <p:cNvSpPr>
              <a:spLocks noChangeArrowheads="1"/>
            </p:cNvSpPr>
            <p:nvPr/>
          </p:nvSpPr>
          <p:spPr bwMode="auto">
            <a:xfrm>
              <a:off x="2125663" y="4976813"/>
              <a:ext cx="128240" cy="276999"/>
            </a:xfrm>
            <a:prstGeom prst="rect">
              <a:avLst/>
            </a:prstGeom>
            <a:noFill/>
            <a:ln w="9525">
              <a:noFill/>
              <a:miter lim="800000"/>
              <a:headEnd/>
              <a:tailEnd/>
            </a:ln>
          </p:spPr>
          <p:txBody>
            <a:bodyPr wrap="none" lIns="0" tIns="0" rIns="0" bIns="0">
              <a:spAutoFit/>
            </a:bodyPr>
            <a:lstStyle/>
            <a:p>
              <a:r>
                <a:rPr lang="en-US" dirty="0">
                  <a:solidFill>
                    <a:srgbClr val="000000"/>
                  </a:solidFill>
                </a:rPr>
                <a:t>1</a:t>
              </a:r>
              <a:endParaRPr lang="en-US" dirty="0"/>
            </a:p>
          </p:txBody>
        </p:sp>
        <p:sp>
          <p:nvSpPr>
            <p:cNvPr id="11298" name="Rectangle 138"/>
            <p:cNvSpPr>
              <a:spLocks noChangeArrowheads="1"/>
            </p:cNvSpPr>
            <p:nvPr/>
          </p:nvSpPr>
          <p:spPr bwMode="auto">
            <a:xfrm>
              <a:off x="2767483" y="4976813"/>
              <a:ext cx="567667" cy="220511"/>
            </a:xfrm>
            <a:prstGeom prst="rect">
              <a:avLst/>
            </a:prstGeom>
            <a:noFill/>
            <a:ln w="9525">
              <a:noFill/>
              <a:miter lim="800000"/>
              <a:headEnd/>
              <a:tailEnd/>
            </a:ln>
          </p:spPr>
          <p:txBody>
            <a:bodyPr wrap="none" lIns="0" tIns="0" rIns="0" bIns="0">
              <a:spAutoFit/>
            </a:bodyPr>
            <a:lstStyle/>
            <a:p>
              <a:r>
                <a:rPr lang="en-US" dirty="0">
                  <a:solidFill>
                    <a:srgbClr val="000000"/>
                  </a:solidFill>
                </a:rPr>
                <a:t>2 to 4</a:t>
              </a:r>
              <a:endParaRPr lang="en-US" dirty="0"/>
            </a:p>
          </p:txBody>
        </p:sp>
        <p:sp>
          <p:nvSpPr>
            <p:cNvPr id="11299" name="Rectangle 139"/>
            <p:cNvSpPr>
              <a:spLocks noChangeArrowheads="1"/>
            </p:cNvSpPr>
            <p:nvPr/>
          </p:nvSpPr>
          <p:spPr bwMode="auto">
            <a:xfrm>
              <a:off x="3845431" y="4976813"/>
              <a:ext cx="258603" cy="220511"/>
            </a:xfrm>
            <a:prstGeom prst="rect">
              <a:avLst/>
            </a:prstGeom>
            <a:noFill/>
            <a:ln w="9525">
              <a:noFill/>
              <a:miter lim="800000"/>
              <a:headEnd/>
              <a:tailEnd/>
            </a:ln>
          </p:spPr>
          <p:txBody>
            <a:bodyPr wrap="none" lIns="0" tIns="0" rIns="0" bIns="0">
              <a:spAutoFit/>
            </a:bodyPr>
            <a:lstStyle/>
            <a:p>
              <a:r>
                <a:rPr lang="en-US" dirty="0">
                  <a:solidFill>
                    <a:srgbClr val="000000"/>
                  </a:solidFill>
                </a:rPr>
                <a:t>5+</a:t>
              </a:r>
              <a:endParaRPr lang="en-US" dirty="0"/>
            </a:p>
          </p:txBody>
        </p:sp>
      </p:grpSp>
      <p:sp>
        <p:nvSpPr>
          <p:cNvPr id="11271" name="Content Placeholder 2"/>
          <p:cNvSpPr txBox="1">
            <a:spLocks/>
          </p:cNvSpPr>
          <p:nvPr/>
        </p:nvSpPr>
        <p:spPr bwMode="auto">
          <a:xfrm>
            <a:off x="882650" y="630238"/>
            <a:ext cx="3621088" cy="595312"/>
          </a:xfrm>
          <a:prstGeom prst="rect">
            <a:avLst/>
          </a:prstGeom>
          <a:noFill/>
          <a:ln w="9525">
            <a:noFill/>
            <a:miter lim="800000"/>
            <a:headEnd/>
            <a:tailEnd/>
          </a:ln>
        </p:spPr>
        <p:txBody>
          <a:bodyPr/>
          <a:lstStyle/>
          <a:p>
            <a:pPr>
              <a:spcBef>
                <a:spcPct val="20000"/>
              </a:spcBef>
              <a:buFont typeface="Arial" charset="0"/>
              <a:buNone/>
            </a:pPr>
            <a:r>
              <a:rPr lang="en-US" sz="2000" b="1" u="sng" dirty="0">
                <a:cs typeface="Arial" charset="0"/>
              </a:rPr>
              <a:t>Manufacturing and Retail </a:t>
            </a:r>
            <a:r>
              <a:rPr lang="en-US" sz="2000" b="1" dirty="0">
                <a:cs typeface="Arial" charset="0"/>
              </a:rPr>
              <a:t>(the private sector)</a:t>
            </a:r>
          </a:p>
        </p:txBody>
      </p:sp>
      <p:sp>
        <p:nvSpPr>
          <p:cNvPr id="11272" name="Content Placeholder 2"/>
          <p:cNvSpPr txBox="1">
            <a:spLocks/>
          </p:cNvSpPr>
          <p:nvPr/>
        </p:nvSpPr>
        <p:spPr bwMode="auto">
          <a:xfrm rot="-5400000">
            <a:off x="-972344" y="3071019"/>
            <a:ext cx="2625725" cy="477838"/>
          </a:xfrm>
          <a:prstGeom prst="rect">
            <a:avLst/>
          </a:prstGeom>
          <a:noFill/>
          <a:ln w="9525">
            <a:noFill/>
            <a:miter lim="800000"/>
            <a:headEnd/>
            <a:tailEnd/>
          </a:ln>
        </p:spPr>
        <p:txBody>
          <a:bodyPr/>
          <a:lstStyle/>
          <a:p>
            <a:pPr>
              <a:spcBef>
                <a:spcPct val="20000"/>
              </a:spcBef>
              <a:buFont typeface="Arial" charset="0"/>
              <a:buNone/>
            </a:pPr>
            <a:r>
              <a:rPr lang="en-US" sz="2000" dirty="0">
                <a:cs typeface="Arial" charset="0"/>
              </a:rPr>
              <a:t>Management score</a:t>
            </a:r>
          </a:p>
        </p:txBody>
      </p:sp>
      <p:sp>
        <p:nvSpPr>
          <p:cNvPr id="11273" name="Content Placeholder 2"/>
          <p:cNvSpPr txBox="1">
            <a:spLocks/>
          </p:cNvSpPr>
          <p:nvPr/>
        </p:nvSpPr>
        <p:spPr bwMode="auto">
          <a:xfrm>
            <a:off x="5121275" y="615950"/>
            <a:ext cx="3621088" cy="595313"/>
          </a:xfrm>
          <a:prstGeom prst="rect">
            <a:avLst/>
          </a:prstGeom>
          <a:noFill/>
          <a:ln w="9525">
            <a:noFill/>
            <a:miter lim="800000"/>
            <a:headEnd/>
            <a:tailEnd/>
          </a:ln>
        </p:spPr>
        <p:txBody>
          <a:bodyPr/>
          <a:lstStyle/>
          <a:p>
            <a:pPr>
              <a:spcBef>
                <a:spcPct val="20000"/>
              </a:spcBef>
              <a:buFont typeface="Arial" charset="0"/>
              <a:buNone/>
            </a:pPr>
            <a:r>
              <a:rPr lang="en-US" sz="2000" b="1" u="sng" dirty="0">
                <a:cs typeface="Arial" charset="0"/>
              </a:rPr>
              <a:t>Hospitals and Schools</a:t>
            </a:r>
          </a:p>
          <a:p>
            <a:pPr>
              <a:spcBef>
                <a:spcPct val="20000"/>
              </a:spcBef>
              <a:buFont typeface="Arial" charset="0"/>
              <a:buNone/>
            </a:pPr>
            <a:r>
              <a:rPr lang="en-US" sz="2000" b="1" dirty="0">
                <a:cs typeface="Arial" charset="0"/>
              </a:rPr>
              <a:t>(the public sector)</a:t>
            </a:r>
          </a:p>
        </p:txBody>
      </p:sp>
      <p:sp>
        <p:nvSpPr>
          <p:cNvPr id="11274" name="Content Placeholder 2"/>
          <p:cNvSpPr txBox="1">
            <a:spLocks/>
          </p:cNvSpPr>
          <p:nvPr/>
        </p:nvSpPr>
        <p:spPr bwMode="auto">
          <a:xfrm>
            <a:off x="2762250" y="5980113"/>
            <a:ext cx="4240213" cy="595312"/>
          </a:xfrm>
          <a:prstGeom prst="rect">
            <a:avLst/>
          </a:prstGeom>
          <a:noFill/>
          <a:ln w="9525">
            <a:noFill/>
            <a:miter lim="800000"/>
            <a:headEnd/>
            <a:tailEnd/>
          </a:ln>
        </p:spPr>
        <p:txBody>
          <a:bodyPr/>
          <a:lstStyle/>
          <a:p>
            <a:pPr>
              <a:spcBef>
                <a:spcPct val="20000"/>
              </a:spcBef>
              <a:buFont typeface="Arial" charset="0"/>
              <a:buNone/>
            </a:pPr>
            <a:r>
              <a:rPr lang="en-US" sz="2000" b="1" dirty="0">
                <a:cs typeface="Arial" charset="0"/>
              </a:rPr>
              <a:t>Number of Reported Competitors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84150" y="44450"/>
            <a:ext cx="8893175" cy="946150"/>
          </a:xfrm>
          <a:prstGeom prst="rect">
            <a:avLst/>
          </a:prstGeom>
          <a:noFill/>
          <a:ln w="9525">
            <a:noFill/>
            <a:miter lim="800000"/>
            <a:headEnd/>
            <a:tailEnd/>
          </a:ln>
        </p:spPr>
        <p:txBody>
          <a:bodyPr lIns="0" tIns="45711" rIns="91420" bIns="45711">
            <a:spAutoFit/>
          </a:bodyPr>
          <a:lstStyle/>
          <a:p>
            <a:pPr defTabSz="912813" eaLnBrk="1" hangingPunct="1">
              <a:spcBef>
                <a:spcPct val="50000"/>
              </a:spcBef>
            </a:pPr>
            <a:r>
              <a:rPr lang="en-GB" sz="2800" b="1" baseline="0" dirty="0"/>
              <a:t>FAMILY FIRMS AND MODELS OF MANAGEMENT PRACTICES</a:t>
            </a:r>
          </a:p>
        </p:txBody>
      </p:sp>
      <p:sp>
        <p:nvSpPr>
          <p:cNvPr id="34819" name="Text Box 3"/>
          <p:cNvSpPr txBox="1">
            <a:spLocks noChangeArrowheads="1"/>
          </p:cNvSpPr>
          <p:nvPr/>
        </p:nvSpPr>
        <p:spPr bwMode="auto">
          <a:xfrm>
            <a:off x="184150" y="1123950"/>
            <a:ext cx="8959850" cy="3693301"/>
          </a:xfrm>
          <a:prstGeom prst="rect">
            <a:avLst/>
          </a:prstGeom>
          <a:noFill/>
          <a:ln w="9525">
            <a:noFill/>
            <a:miter lim="800000"/>
            <a:headEnd/>
            <a:tailEnd/>
          </a:ln>
        </p:spPr>
        <p:txBody>
          <a:bodyPr lIns="0" tIns="45711" rIns="91420" bIns="45711">
            <a:spAutoFit/>
          </a:bodyPr>
          <a:lstStyle/>
          <a:p>
            <a:pPr defTabSz="912813">
              <a:spcBef>
                <a:spcPct val="25000"/>
              </a:spcBef>
            </a:pPr>
            <a:r>
              <a:rPr lang="en-GB" baseline="0" dirty="0" smtClean="0">
                <a:solidFill>
                  <a:srgbClr val="000000"/>
                </a:solidFill>
              </a:rPr>
              <a:t>Impact of family firms depends </a:t>
            </a:r>
            <a:r>
              <a:rPr lang="en-GB" baseline="0" dirty="0">
                <a:solidFill>
                  <a:srgbClr val="000000"/>
                </a:solidFill>
              </a:rPr>
              <a:t>on involvement</a:t>
            </a:r>
          </a:p>
          <a:p>
            <a:pPr marL="635000" lvl="1" indent="258763" defTabSz="912813">
              <a:spcBef>
                <a:spcPct val="25000"/>
              </a:spcBef>
              <a:buFontTx/>
              <a:buChar char="•"/>
            </a:pPr>
            <a:r>
              <a:rPr lang="en-GB" u="sng" baseline="0" dirty="0">
                <a:solidFill>
                  <a:srgbClr val="000000"/>
                </a:solidFill>
              </a:rPr>
              <a:t>Ownership</a:t>
            </a:r>
            <a:r>
              <a:rPr lang="en-GB" baseline="0" dirty="0">
                <a:solidFill>
                  <a:srgbClr val="000000"/>
                </a:solidFill>
              </a:rPr>
              <a:t> but not management probably positive</a:t>
            </a:r>
          </a:p>
          <a:p>
            <a:pPr marL="1465263" lvl="2" indent="-457200" defTabSz="912813">
              <a:spcBef>
                <a:spcPct val="25000"/>
              </a:spcBef>
              <a:buFontTx/>
              <a:buChar char="•"/>
            </a:pPr>
            <a:r>
              <a:rPr lang="en-GB" baseline="0" dirty="0">
                <a:solidFill>
                  <a:srgbClr val="000000"/>
                </a:solidFill>
              </a:rPr>
              <a:t>Concentrated ownership so better monitoring</a:t>
            </a:r>
          </a:p>
          <a:p>
            <a:pPr marL="635000" lvl="1" indent="258763" defTabSz="912813">
              <a:spcBef>
                <a:spcPct val="25000"/>
              </a:spcBef>
              <a:buFontTx/>
              <a:buChar char="•"/>
            </a:pPr>
            <a:r>
              <a:rPr lang="en-GB" u="sng" baseline="0" dirty="0">
                <a:solidFill>
                  <a:srgbClr val="000000"/>
                </a:solidFill>
              </a:rPr>
              <a:t>Management</a:t>
            </a:r>
            <a:r>
              <a:rPr lang="en-GB" baseline="0" dirty="0">
                <a:solidFill>
                  <a:srgbClr val="000000"/>
                </a:solidFill>
              </a:rPr>
              <a:t> probably negative</a:t>
            </a:r>
          </a:p>
          <a:p>
            <a:pPr marL="1465263" lvl="2" indent="-457200" defTabSz="912813">
              <a:spcBef>
                <a:spcPct val="25000"/>
              </a:spcBef>
              <a:buFontTx/>
              <a:buChar char="•"/>
            </a:pPr>
            <a:r>
              <a:rPr lang="en-GB" baseline="0" dirty="0">
                <a:solidFill>
                  <a:srgbClr val="000000"/>
                </a:solidFill>
              </a:rPr>
              <a:t>Smaller pool to select CEO from</a:t>
            </a:r>
          </a:p>
          <a:p>
            <a:pPr marL="1465263" lvl="2" indent="-457200" defTabSz="912813">
              <a:spcBef>
                <a:spcPct val="25000"/>
              </a:spcBef>
              <a:buFontTx/>
              <a:buChar char="•"/>
            </a:pPr>
            <a:r>
              <a:rPr lang="en-GB" baseline="0" dirty="0">
                <a:solidFill>
                  <a:srgbClr val="000000"/>
                </a:solidFill>
              </a:rPr>
              <a:t>Possible “Carnegie” effect on future CEO’s</a:t>
            </a:r>
          </a:p>
          <a:p>
            <a:pPr marL="1465263" lvl="2" indent="-457200" defTabSz="912813">
              <a:spcBef>
                <a:spcPct val="25000"/>
              </a:spcBef>
              <a:buFontTx/>
              <a:buChar char="•"/>
            </a:pPr>
            <a:r>
              <a:rPr lang="en-GB" baseline="0" dirty="0">
                <a:solidFill>
                  <a:srgbClr val="000000"/>
                </a:solidFill>
              </a:rPr>
              <a:t>Less career incentive for non-family </a:t>
            </a:r>
            <a:r>
              <a:rPr lang="en-GB" baseline="0" dirty="0" smtClean="0">
                <a:solidFill>
                  <a:srgbClr val="000000"/>
                </a:solidFill>
              </a:rPr>
              <a:t>managers</a:t>
            </a:r>
          </a:p>
          <a:p>
            <a:pPr marL="1465263" lvl="2" indent="-457200" defTabSz="912813">
              <a:spcBef>
                <a:spcPct val="25000"/>
              </a:spcBef>
              <a:buFontTx/>
              <a:buChar char="•"/>
            </a:pPr>
            <a:endParaRPr lang="en-GB" baseline="0" dirty="0" smtClean="0">
              <a:solidFill>
                <a:srgbClr val="000000"/>
              </a:solidFill>
            </a:endParaRPr>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34821" name="Rectangle 5"/>
          <p:cNvSpPr>
            <a:spLocks noChangeArrowheads="1"/>
          </p:cNvSpPr>
          <p:nvPr/>
        </p:nvSpPr>
        <p:spPr bwMode="auto">
          <a:xfrm>
            <a:off x="0" y="523875"/>
            <a:ext cx="9144000" cy="0"/>
          </a:xfrm>
          <a:prstGeom prst="rect">
            <a:avLst/>
          </a:prstGeom>
          <a:noFill/>
          <a:ln w="9525">
            <a:noFill/>
            <a:miter lim="800000"/>
            <a:headEnd/>
            <a:tailEnd/>
          </a:ln>
        </p:spPr>
        <p:txBody>
          <a:bodyPr wrap="none" anchor="ctr">
            <a:spAutoFit/>
          </a:bodyPr>
          <a:lstStyle/>
          <a:p>
            <a:endParaRPr lang="en-US" dirty="0"/>
          </a:p>
        </p:txBody>
      </p:sp>
      <p:sp>
        <p:nvSpPr>
          <p:cNvPr id="34822" name="Rectangle 6"/>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63513" y="0"/>
            <a:ext cx="8918575" cy="954107"/>
          </a:xfrm>
          <a:prstGeom prst="rect">
            <a:avLst/>
          </a:prstGeom>
          <a:noFill/>
          <a:ln w="9525">
            <a:noFill/>
            <a:miter lim="800000"/>
            <a:headEnd/>
            <a:tailEnd/>
          </a:ln>
        </p:spPr>
        <p:txBody>
          <a:bodyPr lIns="0">
            <a:spAutoFit/>
          </a:bodyPr>
          <a:lstStyle/>
          <a:p>
            <a:r>
              <a:rPr lang="en-US" sz="2800" b="1" cap="all" baseline="0" dirty="0" smtClean="0"/>
              <a:t>Family firms typically </a:t>
            </a:r>
            <a:r>
              <a:rPr lang="en-US" sz="2800" b="1" cap="all" baseline="0" dirty="0"/>
              <a:t>have the worst management</a:t>
            </a:r>
          </a:p>
        </p:txBody>
      </p:sp>
      <p:grpSp>
        <p:nvGrpSpPr>
          <p:cNvPr id="2" name="Group 11279"/>
          <p:cNvGrpSpPr>
            <a:grpSpLocks/>
          </p:cNvGrpSpPr>
          <p:nvPr/>
        </p:nvGrpSpPr>
        <p:grpSpPr bwMode="auto">
          <a:xfrm>
            <a:off x="171698" y="895350"/>
            <a:ext cx="8640512" cy="5132388"/>
            <a:chOff x="1109664" y="1264783"/>
            <a:chExt cx="7632869" cy="5111316"/>
          </a:xfrm>
        </p:grpSpPr>
        <p:sp>
          <p:nvSpPr>
            <p:cNvPr id="9222" name="Rectangle 11"/>
            <p:cNvSpPr>
              <a:spLocks noChangeArrowheads="1"/>
            </p:cNvSpPr>
            <p:nvPr/>
          </p:nvSpPr>
          <p:spPr bwMode="auto">
            <a:xfrm>
              <a:off x="4252289" y="1264783"/>
              <a:ext cx="4291678" cy="4531234"/>
            </a:xfrm>
            <a:prstGeom prst="rect">
              <a:avLst/>
            </a:prstGeom>
            <a:solidFill>
              <a:srgbClr val="FFFFFF"/>
            </a:solidFill>
            <a:ln w="4">
              <a:solidFill>
                <a:srgbClr val="FFFFFF"/>
              </a:solidFill>
              <a:miter lim="800000"/>
              <a:headEnd/>
              <a:tailEnd/>
            </a:ln>
          </p:spPr>
          <p:txBody>
            <a:bodyPr/>
            <a:lstStyle/>
            <a:p>
              <a:endParaRPr lang="en-US" dirty="0"/>
            </a:p>
          </p:txBody>
        </p:sp>
        <p:sp>
          <p:nvSpPr>
            <p:cNvPr id="9223" name="Line 12"/>
            <p:cNvSpPr>
              <a:spLocks noChangeShapeType="1"/>
            </p:cNvSpPr>
            <p:nvPr/>
          </p:nvSpPr>
          <p:spPr bwMode="auto">
            <a:xfrm flipV="1">
              <a:off x="5074634" y="1264783"/>
              <a:ext cx="0" cy="4535991"/>
            </a:xfrm>
            <a:prstGeom prst="line">
              <a:avLst/>
            </a:prstGeom>
            <a:noFill/>
            <a:ln w="7">
              <a:solidFill>
                <a:srgbClr val="EAF2F3"/>
              </a:solidFill>
              <a:round/>
              <a:headEnd/>
              <a:tailEnd/>
            </a:ln>
          </p:spPr>
          <p:txBody>
            <a:bodyPr/>
            <a:lstStyle/>
            <a:p>
              <a:endParaRPr lang="en-GB" dirty="0"/>
            </a:p>
          </p:txBody>
        </p:sp>
        <p:sp>
          <p:nvSpPr>
            <p:cNvPr id="9224" name="Line 13"/>
            <p:cNvSpPr>
              <a:spLocks noChangeShapeType="1"/>
            </p:cNvSpPr>
            <p:nvPr/>
          </p:nvSpPr>
          <p:spPr bwMode="auto">
            <a:xfrm flipV="1">
              <a:off x="5892421" y="1264783"/>
              <a:ext cx="0" cy="4535991"/>
            </a:xfrm>
            <a:prstGeom prst="line">
              <a:avLst/>
            </a:prstGeom>
            <a:noFill/>
            <a:ln w="7">
              <a:solidFill>
                <a:srgbClr val="EAF2F3"/>
              </a:solidFill>
              <a:round/>
              <a:headEnd/>
              <a:tailEnd/>
            </a:ln>
          </p:spPr>
          <p:txBody>
            <a:bodyPr/>
            <a:lstStyle/>
            <a:p>
              <a:endParaRPr lang="en-GB" dirty="0"/>
            </a:p>
          </p:txBody>
        </p:sp>
        <p:sp>
          <p:nvSpPr>
            <p:cNvPr id="9225" name="Line 14"/>
            <p:cNvSpPr>
              <a:spLocks noChangeShapeType="1"/>
            </p:cNvSpPr>
            <p:nvPr/>
          </p:nvSpPr>
          <p:spPr bwMode="auto">
            <a:xfrm flipV="1">
              <a:off x="6714766" y="1264783"/>
              <a:ext cx="0" cy="4535991"/>
            </a:xfrm>
            <a:prstGeom prst="line">
              <a:avLst/>
            </a:prstGeom>
            <a:noFill/>
            <a:ln w="7">
              <a:solidFill>
                <a:srgbClr val="EAF2F3"/>
              </a:solidFill>
              <a:round/>
              <a:headEnd/>
              <a:tailEnd/>
            </a:ln>
          </p:spPr>
          <p:txBody>
            <a:bodyPr/>
            <a:lstStyle/>
            <a:p>
              <a:endParaRPr lang="en-GB" dirty="0"/>
            </a:p>
          </p:txBody>
        </p:sp>
        <p:sp>
          <p:nvSpPr>
            <p:cNvPr id="9226" name="Line 15"/>
            <p:cNvSpPr>
              <a:spLocks noChangeShapeType="1"/>
            </p:cNvSpPr>
            <p:nvPr/>
          </p:nvSpPr>
          <p:spPr bwMode="auto">
            <a:xfrm flipV="1">
              <a:off x="7537109" y="1264783"/>
              <a:ext cx="0" cy="4535991"/>
            </a:xfrm>
            <a:prstGeom prst="line">
              <a:avLst/>
            </a:prstGeom>
            <a:noFill/>
            <a:ln w="7">
              <a:solidFill>
                <a:srgbClr val="EAF2F3"/>
              </a:solidFill>
              <a:round/>
              <a:headEnd/>
              <a:tailEnd/>
            </a:ln>
          </p:spPr>
          <p:txBody>
            <a:bodyPr/>
            <a:lstStyle/>
            <a:p>
              <a:endParaRPr lang="en-GB" dirty="0"/>
            </a:p>
          </p:txBody>
        </p:sp>
        <p:sp>
          <p:nvSpPr>
            <p:cNvPr id="9227" name="Line 16"/>
            <p:cNvSpPr>
              <a:spLocks noChangeShapeType="1"/>
            </p:cNvSpPr>
            <p:nvPr/>
          </p:nvSpPr>
          <p:spPr bwMode="auto">
            <a:xfrm flipV="1">
              <a:off x="8359453" y="1264783"/>
              <a:ext cx="0" cy="4535991"/>
            </a:xfrm>
            <a:prstGeom prst="line">
              <a:avLst/>
            </a:prstGeom>
            <a:noFill/>
            <a:ln w="7">
              <a:solidFill>
                <a:srgbClr val="EAF2F3"/>
              </a:solidFill>
              <a:round/>
              <a:headEnd/>
              <a:tailEnd/>
            </a:ln>
          </p:spPr>
          <p:txBody>
            <a:bodyPr/>
            <a:lstStyle/>
            <a:p>
              <a:endParaRPr lang="en-GB" dirty="0"/>
            </a:p>
          </p:txBody>
        </p:sp>
        <p:sp>
          <p:nvSpPr>
            <p:cNvPr id="9228" name="Rectangle 17"/>
            <p:cNvSpPr>
              <a:spLocks noChangeArrowheads="1"/>
            </p:cNvSpPr>
            <p:nvPr/>
          </p:nvSpPr>
          <p:spPr bwMode="auto">
            <a:xfrm>
              <a:off x="4252289" y="1519294"/>
              <a:ext cx="3660683" cy="313975"/>
            </a:xfrm>
            <a:prstGeom prst="rect">
              <a:avLst/>
            </a:prstGeom>
            <a:solidFill>
              <a:srgbClr val="1A476F"/>
            </a:solidFill>
            <a:ln w="0">
              <a:solidFill>
                <a:srgbClr val="1A476F"/>
              </a:solidFill>
              <a:miter lim="800000"/>
              <a:headEnd/>
              <a:tailEnd/>
            </a:ln>
          </p:spPr>
          <p:txBody>
            <a:bodyPr/>
            <a:lstStyle/>
            <a:p>
              <a:endParaRPr lang="en-US" dirty="0"/>
            </a:p>
          </p:txBody>
        </p:sp>
        <p:sp>
          <p:nvSpPr>
            <p:cNvPr id="9229" name="Rectangle 18"/>
            <p:cNvSpPr>
              <a:spLocks noChangeArrowheads="1"/>
            </p:cNvSpPr>
            <p:nvPr/>
          </p:nvSpPr>
          <p:spPr bwMode="auto">
            <a:xfrm>
              <a:off x="4252289" y="2049721"/>
              <a:ext cx="3355437" cy="313975"/>
            </a:xfrm>
            <a:prstGeom prst="rect">
              <a:avLst/>
            </a:prstGeom>
            <a:solidFill>
              <a:srgbClr val="1A476F"/>
            </a:solidFill>
            <a:ln w="0">
              <a:solidFill>
                <a:srgbClr val="1A476F"/>
              </a:solidFill>
              <a:miter lim="800000"/>
              <a:headEnd/>
              <a:tailEnd/>
            </a:ln>
          </p:spPr>
          <p:txBody>
            <a:bodyPr/>
            <a:lstStyle/>
            <a:p>
              <a:endParaRPr lang="en-US" dirty="0"/>
            </a:p>
          </p:txBody>
        </p:sp>
        <p:sp>
          <p:nvSpPr>
            <p:cNvPr id="9230" name="Rectangle 19"/>
            <p:cNvSpPr>
              <a:spLocks noChangeArrowheads="1"/>
            </p:cNvSpPr>
            <p:nvPr/>
          </p:nvSpPr>
          <p:spPr bwMode="auto">
            <a:xfrm>
              <a:off x="4252289" y="2577770"/>
              <a:ext cx="3088915" cy="321112"/>
            </a:xfrm>
            <a:prstGeom prst="rect">
              <a:avLst/>
            </a:prstGeom>
            <a:solidFill>
              <a:srgbClr val="1A476F"/>
            </a:solidFill>
            <a:ln w="0">
              <a:solidFill>
                <a:srgbClr val="1A476F"/>
              </a:solidFill>
              <a:miter lim="800000"/>
              <a:headEnd/>
              <a:tailEnd/>
            </a:ln>
          </p:spPr>
          <p:txBody>
            <a:bodyPr/>
            <a:lstStyle/>
            <a:p>
              <a:endParaRPr lang="en-US" dirty="0"/>
            </a:p>
          </p:txBody>
        </p:sp>
        <p:sp>
          <p:nvSpPr>
            <p:cNvPr id="9231" name="Rectangle 20"/>
            <p:cNvSpPr>
              <a:spLocks noChangeArrowheads="1"/>
            </p:cNvSpPr>
            <p:nvPr/>
          </p:nvSpPr>
          <p:spPr bwMode="auto">
            <a:xfrm>
              <a:off x="4252289" y="3108199"/>
              <a:ext cx="2414638" cy="313975"/>
            </a:xfrm>
            <a:prstGeom prst="rect">
              <a:avLst/>
            </a:prstGeom>
            <a:solidFill>
              <a:srgbClr val="1A476F"/>
            </a:solidFill>
            <a:ln w="0">
              <a:solidFill>
                <a:srgbClr val="1A476F"/>
              </a:solidFill>
              <a:miter lim="800000"/>
              <a:headEnd/>
              <a:tailEnd/>
            </a:ln>
          </p:spPr>
          <p:txBody>
            <a:bodyPr/>
            <a:lstStyle/>
            <a:p>
              <a:endParaRPr lang="en-US" dirty="0"/>
            </a:p>
          </p:txBody>
        </p:sp>
        <p:sp>
          <p:nvSpPr>
            <p:cNvPr id="9232" name="Rectangle 21"/>
            <p:cNvSpPr>
              <a:spLocks noChangeArrowheads="1"/>
            </p:cNvSpPr>
            <p:nvPr/>
          </p:nvSpPr>
          <p:spPr bwMode="auto">
            <a:xfrm>
              <a:off x="4252289" y="3638626"/>
              <a:ext cx="2170897" cy="318732"/>
            </a:xfrm>
            <a:prstGeom prst="rect">
              <a:avLst/>
            </a:prstGeom>
            <a:solidFill>
              <a:srgbClr val="1A476F"/>
            </a:solidFill>
            <a:ln w="0">
              <a:solidFill>
                <a:srgbClr val="1A476F"/>
              </a:solidFill>
              <a:miter lim="800000"/>
              <a:headEnd/>
              <a:tailEnd/>
            </a:ln>
          </p:spPr>
          <p:txBody>
            <a:bodyPr/>
            <a:lstStyle/>
            <a:p>
              <a:endParaRPr lang="en-US" dirty="0"/>
            </a:p>
          </p:txBody>
        </p:sp>
        <p:sp>
          <p:nvSpPr>
            <p:cNvPr id="9233" name="Rectangle 22"/>
            <p:cNvSpPr>
              <a:spLocks noChangeArrowheads="1"/>
            </p:cNvSpPr>
            <p:nvPr/>
          </p:nvSpPr>
          <p:spPr bwMode="auto">
            <a:xfrm>
              <a:off x="4252289" y="4171432"/>
              <a:ext cx="1164039" cy="311597"/>
            </a:xfrm>
            <a:prstGeom prst="rect">
              <a:avLst/>
            </a:prstGeom>
            <a:solidFill>
              <a:srgbClr val="1A476F"/>
            </a:solidFill>
            <a:ln w="0">
              <a:solidFill>
                <a:srgbClr val="1A476F"/>
              </a:solidFill>
              <a:miter lim="800000"/>
              <a:headEnd/>
              <a:tailEnd/>
            </a:ln>
          </p:spPr>
          <p:txBody>
            <a:bodyPr/>
            <a:lstStyle/>
            <a:p>
              <a:endParaRPr lang="en-US" dirty="0"/>
            </a:p>
          </p:txBody>
        </p:sp>
        <p:sp>
          <p:nvSpPr>
            <p:cNvPr id="9234" name="Rectangle 23"/>
            <p:cNvSpPr>
              <a:spLocks noChangeArrowheads="1"/>
            </p:cNvSpPr>
            <p:nvPr/>
          </p:nvSpPr>
          <p:spPr bwMode="auto">
            <a:xfrm>
              <a:off x="4252289" y="4701861"/>
              <a:ext cx="883849" cy="309218"/>
            </a:xfrm>
            <a:prstGeom prst="rect">
              <a:avLst/>
            </a:prstGeom>
            <a:solidFill>
              <a:srgbClr val="1A476F"/>
            </a:solidFill>
            <a:ln w="0">
              <a:solidFill>
                <a:srgbClr val="1A476F"/>
              </a:solidFill>
              <a:miter lim="800000"/>
              <a:headEnd/>
              <a:tailEnd/>
            </a:ln>
          </p:spPr>
          <p:txBody>
            <a:bodyPr/>
            <a:lstStyle/>
            <a:p>
              <a:endParaRPr lang="en-US" dirty="0"/>
            </a:p>
          </p:txBody>
        </p:sp>
        <p:sp>
          <p:nvSpPr>
            <p:cNvPr id="9235" name="Rectangle 24"/>
            <p:cNvSpPr>
              <a:spLocks noChangeArrowheads="1"/>
            </p:cNvSpPr>
            <p:nvPr/>
          </p:nvSpPr>
          <p:spPr bwMode="auto">
            <a:xfrm>
              <a:off x="4252289" y="5229910"/>
              <a:ext cx="649220" cy="316355"/>
            </a:xfrm>
            <a:prstGeom prst="rect">
              <a:avLst/>
            </a:prstGeom>
            <a:solidFill>
              <a:srgbClr val="1A476F"/>
            </a:solidFill>
            <a:ln w="0">
              <a:solidFill>
                <a:srgbClr val="1A476F"/>
              </a:solidFill>
              <a:miter lim="800000"/>
              <a:headEnd/>
              <a:tailEnd/>
            </a:ln>
          </p:spPr>
          <p:txBody>
            <a:bodyPr/>
            <a:lstStyle/>
            <a:p>
              <a:endParaRPr lang="en-US" dirty="0"/>
            </a:p>
          </p:txBody>
        </p:sp>
        <p:sp>
          <p:nvSpPr>
            <p:cNvPr id="9236" name="Line 25"/>
            <p:cNvSpPr>
              <a:spLocks noChangeShapeType="1"/>
            </p:cNvSpPr>
            <p:nvPr/>
          </p:nvSpPr>
          <p:spPr bwMode="auto">
            <a:xfrm>
              <a:off x="4252289" y="5800774"/>
              <a:ext cx="4291678" cy="0"/>
            </a:xfrm>
            <a:prstGeom prst="line">
              <a:avLst/>
            </a:prstGeom>
            <a:noFill/>
            <a:ln w="4">
              <a:solidFill>
                <a:srgbClr val="000000"/>
              </a:solidFill>
              <a:round/>
              <a:headEnd/>
              <a:tailEnd/>
            </a:ln>
          </p:spPr>
          <p:txBody>
            <a:bodyPr/>
            <a:lstStyle/>
            <a:p>
              <a:endParaRPr lang="en-GB" dirty="0"/>
            </a:p>
          </p:txBody>
        </p:sp>
        <p:sp>
          <p:nvSpPr>
            <p:cNvPr id="9237" name="Line 26"/>
            <p:cNvSpPr>
              <a:spLocks noChangeShapeType="1"/>
            </p:cNvSpPr>
            <p:nvPr/>
          </p:nvSpPr>
          <p:spPr bwMode="auto">
            <a:xfrm>
              <a:off x="4252289" y="5800774"/>
              <a:ext cx="0" cy="78495"/>
            </a:xfrm>
            <a:prstGeom prst="line">
              <a:avLst/>
            </a:prstGeom>
            <a:noFill/>
            <a:ln w="4">
              <a:solidFill>
                <a:srgbClr val="000000"/>
              </a:solidFill>
              <a:round/>
              <a:headEnd/>
              <a:tailEnd/>
            </a:ln>
          </p:spPr>
          <p:txBody>
            <a:bodyPr/>
            <a:lstStyle/>
            <a:p>
              <a:endParaRPr lang="en-GB" dirty="0"/>
            </a:p>
          </p:txBody>
        </p:sp>
        <p:sp>
          <p:nvSpPr>
            <p:cNvPr id="9238" name="Rectangle 27"/>
            <p:cNvSpPr>
              <a:spLocks noChangeArrowheads="1"/>
            </p:cNvSpPr>
            <p:nvPr/>
          </p:nvSpPr>
          <p:spPr bwMode="auto">
            <a:xfrm>
              <a:off x="4127002"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2.7</a:t>
              </a:r>
              <a:endParaRPr lang="en-US" sz="2000" dirty="0"/>
            </a:p>
          </p:txBody>
        </p:sp>
        <p:sp>
          <p:nvSpPr>
            <p:cNvPr id="9239" name="Line 28"/>
            <p:cNvSpPr>
              <a:spLocks noChangeShapeType="1"/>
            </p:cNvSpPr>
            <p:nvPr/>
          </p:nvSpPr>
          <p:spPr bwMode="auto">
            <a:xfrm>
              <a:off x="5074634" y="5800774"/>
              <a:ext cx="0" cy="78495"/>
            </a:xfrm>
            <a:prstGeom prst="line">
              <a:avLst/>
            </a:prstGeom>
            <a:noFill/>
            <a:ln w="4">
              <a:solidFill>
                <a:srgbClr val="000000"/>
              </a:solidFill>
              <a:round/>
              <a:headEnd/>
              <a:tailEnd/>
            </a:ln>
          </p:spPr>
          <p:txBody>
            <a:bodyPr/>
            <a:lstStyle/>
            <a:p>
              <a:endParaRPr lang="en-GB" dirty="0"/>
            </a:p>
          </p:txBody>
        </p:sp>
        <p:sp>
          <p:nvSpPr>
            <p:cNvPr id="9240" name="Rectangle 29"/>
            <p:cNvSpPr>
              <a:spLocks noChangeArrowheads="1"/>
            </p:cNvSpPr>
            <p:nvPr/>
          </p:nvSpPr>
          <p:spPr bwMode="auto">
            <a:xfrm>
              <a:off x="4949345"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2.8</a:t>
              </a:r>
              <a:endParaRPr lang="en-US" sz="2000" dirty="0"/>
            </a:p>
          </p:txBody>
        </p:sp>
        <p:sp>
          <p:nvSpPr>
            <p:cNvPr id="9241" name="Line 30"/>
            <p:cNvSpPr>
              <a:spLocks noChangeShapeType="1"/>
            </p:cNvSpPr>
            <p:nvPr/>
          </p:nvSpPr>
          <p:spPr bwMode="auto">
            <a:xfrm>
              <a:off x="5892421" y="5800774"/>
              <a:ext cx="0" cy="78495"/>
            </a:xfrm>
            <a:prstGeom prst="line">
              <a:avLst/>
            </a:prstGeom>
            <a:noFill/>
            <a:ln w="4">
              <a:solidFill>
                <a:srgbClr val="000000"/>
              </a:solidFill>
              <a:round/>
              <a:headEnd/>
              <a:tailEnd/>
            </a:ln>
          </p:spPr>
          <p:txBody>
            <a:bodyPr/>
            <a:lstStyle/>
            <a:p>
              <a:endParaRPr lang="en-GB" dirty="0"/>
            </a:p>
          </p:txBody>
        </p:sp>
        <p:sp>
          <p:nvSpPr>
            <p:cNvPr id="9242" name="Rectangle 31"/>
            <p:cNvSpPr>
              <a:spLocks noChangeArrowheads="1"/>
            </p:cNvSpPr>
            <p:nvPr/>
          </p:nvSpPr>
          <p:spPr bwMode="auto">
            <a:xfrm>
              <a:off x="5767134"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2.9</a:t>
              </a:r>
              <a:endParaRPr lang="en-US" sz="2000" dirty="0"/>
            </a:p>
          </p:txBody>
        </p:sp>
        <p:sp>
          <p:nvSpPr>
            <p:cNvPr id="9243" name="Line 32"/>
            <p:cNvSpPr>
              <a:spLocks noChangeShapeType="1"/>
            </p:cNvSpPr>
            <p:nvPr/>
          </p:nvSpPr>
          <p:spPr bwMode="auto">
            <a:xfrm>
              <a:off x="6714766" y="5800774"/>
              <a:ext cx="0" cy="78495"/>
            </a:xfrm>
            <a:prstGeom prst="line">
              <a:avLst/>
            </a:prstGeom>
            <a:noFill/>
            <a:ln w="4">
              <a:solidFill>
                <a:srgbClr val="000000"/>
              </a:solidFill>
              <a:round/>
              <a:headEnd/>
              <a:tailEnd/>
            </a:ln>
          </p:spPr>
          <p:txBody>
            <a:bodyPr/>
            <a:lstStyle/>
            <a:p>
              <a:endParaRPr lang="en-GB" dirty="0"/>
            </a:p>
          </p:txBody>
        </p:sp>
        <p:sp>
          <p:nvSpPr>
            <p:cNvPr id="9244" name="Rectangle 33"/>
            <p:cNvSpPr>
              <a:spLocks noChangeArrowheads="1"/>
            </p:cNvSpPr>
            <p:nvPr/>
          </p:nvSpPr>
          <p:spPr bwMode="auto">
            <a:xfrm>
              <a:off x="6666928" y="5914947"/>
              <a:ext cx="204719"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3</a:t>
              </a:r>
              <a:endParaRPr lang="en-US" sz="2000" dirty="0"/>
            </a:p>
          </p:txBody>
        </p:sp>
        <p:sp>
          <p:nvSpPr>
            <p:cNvPr id="9245" name="Line 34"/>
            <p:cNvSpPr>
              <a:spLocks noChangeShapeType="1"/>
            </p:cNvSpPr>
            <p:nvPr/>
          </p:nvSpPr>
          <p:spPr bwMode="auto">
            <a:xfrm>
              <a:off x="7537109" y="5800774"/>
              <a:ext cx="0" cy="78495"/>
            </a:xfrm>
            <a:prstGeom prst="line">
              <a:avLst/>
            </a:prstGeom>
            <a:noFill/>
            <a:ln w="4">
              <a:solidFill>
                <a:srgbClr val="000000"/>
              </a:solidFill>
              <a:round/>
              <a:headEnd/>
              <a:tailEnd/>
            </a:ln>
          </p:spPr>
          <p:txBody>
            <a:bodyPr/>
            <a:lstStyle/>
            <a:p>
              <a:endParaRPr lang="en-GB" dirty="0"/>
            </a:p>
          </p:txBody>
        </p:sp>
        <p:sp>
          <p:nvSpPr>
            <p:cNvPr id="9246" name="Rectangle 35"/>
            <p:cNvSpPr>
              <a:spLocks noChangeArrowheads="1"/>
            </p:cNvSpPr>
            <p:nvPr/>
          </p:nvSpPr>
          <p:spPr bwMode="auto">
            <a:xfrm>
              <a:off x="7409543"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3.1</a:t>
              </a:r>
              <a:endParaRPr lang="en-US" sz="2000" dirty="0"/>
            </a:p>
          </p:txBody>
        </p:sp>
        <p:sp>
          <p:nvSpPr>
            <p:cNvPr id="9247" name="Line 36"/>
            <p:cNvSpPr>
              <a:spLocks noChangeShapeType="1"/>
            </p:cNvSpPr>
            <p:nvPr/>
          </p:nvSpPr>
          <p:spPr bwMode="auto">
            <a:xfrm>
              <a:off x="8359453" y="5800774"/>
              <a:ext cx="0" cy="78495"/>
            </a:xfrm>
            <a:prstGeom prst="line">
              <a:avLst/>
            </a:prstGeom>
            <a:noFill/>
            <a:ln w="4">
              <a:solidFill>
                <a:srgbClr val="000000"/>
              </a:solidFill>
              <a:round/>
              <a:headEnd/>
              <a:tailEnd/>
            </a:ln>
          </p:spPr>
          <p:txBody>
            <a:bodyPr/>
            <a:lstStyle/>
            <a:p>
              <a:endParaRPr lang="en-GB" dirty="0"/>
            </a:p>
          </p:txBody>
        </p:sp>
        <p:sp>
          <p:nvSpPr>
            <p:cNvPr id="9248" name="Rectangle 37"/>
            <p:cNvSpPr>
              <a:spLocks noChangeArrowheads="1"/>
            </p:cNvSpPr>
            <p:nvPr/>
          </p:nvSpPr>
          <p:spPr bwMode="auto">
            <a:xfrm>
              <a:off x="8231887" y="5914947"/>
              <a:ext cx="510646" cy="461152"/>
            </a:xfrm>
            <a:prstGeom prst="rect">
              <a:avLst/>
            </a:prstGeom>
            <a:noFill/>
            <a:ln w="9525">
              <a:noFill/>
              <a:miter lim="800000"/>
              <a:headEnd/>
              <a:tailEnd/>
            </a:ln>
          </p:spPr>
          <p:txBody>
            <a:bodyPr wrap="none" lIns="0" tIns="0" rIns="0" bIns="0">
              <a:spAutoFit/>
            </a:bodyPr>
            <a:lstStyle/>
            <a:p>
              <a:r>
                <a:rPr lang="en-US" sz="2000" dirty="0">
                  <a:solidFill>
                    <a:srgbClr val="000000"/>
                  </a:solidFill>
                </a:rPr>
                <a:t>3.2</a:t>
              </a:r>
              <a:endParaRPr lang="en-US" sz="2000" dirty="0"/>
            </a:p>
          </p:txBody>
        </p:sp>
        <p:sp>
          <p:nvSpPr>
            <p:cNvPr id="9249" name="Line 39"/>
            <p:cNvSpPr>
              <a:spLocks noChangeShapeType="1"/>
            </p:cNvSpPr>
            <p:nvPr/>
          </p:nvSpPr>
          <p:spPr bwMode="auto">
            <a:xfrm flipV="1">
              <a:off x="4252289" y="1264783"/>
              <a:ext cx="0" cy="4535991"/>
            </a:xfrm>
            <a:prstGeom prst="line">
              <a:avLst/>
            </a:prstGeom>
            <a:noFill/>
            <a:ln w="4">
              <a:solidFill>
                <a:srgbClr val="000000"/>
              </a:solidFill>
              <a:round/>
              <a:headEnd/>
              <a:tailEnd/>
            </a:ln>
          </p:spPr>
          <p:txBody>
            <a:bodyPr/>
            <a:lstStyle/>
            <a:p>
              <a:endParaRPr lang="en-GB" dirty="0"/>
            </a:p>
          </p:txBody>
        </p:sp>
        <p:sp>
          <p:nvSpPr>
            <p:cNvPr id="9250" name="Rectangle 40"/>
            <p:cNvSpPr>
              <a:spLocks noChangeArrowheads="1"/>
            </p:cNvSpPr>
            <p:nvPr/>
          </p:nvSpPr>
          <p:spPr bwMode="auto">
            <a:xfrm>
              <a:off x="1816471" y="1543774"/>
              <a:ext cx="2431380"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Dispersed Shareholders</a:t>
              </a:r>
              <a:endParaRPr lang="en-US" sz="2000" baseline="0" dirty="0"/>
            </a:p>
          </p:txBody>
        </p:sp>
        <p:sp>
          <p:nvSpPr>
            <p:cNvPr id="9251" name="Rectangle 41"/>
            <p:cNvSpPr>
              <a:spLocks noChangeArrowheads="1"/>
            </p:cNvSpPr>
            <p:nvPr/>
          </p:nvSpPr>
          <p:spPr bwMode="auto">
            <a:xfrm>
              <a:off x="2757503" y="1984631"/>
              <a:ext cx="1397653"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Private Equity</a:t>
              </a:r>
              <a:endParaRPr lang="en-US" sz="2000" baseline="0" dirty="0"/>
            </a:p>
          </p:txBody>
        </p:sp>
        <p:sp>
          <p:nvSpPr>
            <p:cNvPr id="9252" name="Rectangle 42"/>
            <p:cNvSpPr>
              <a:spLocks noChangeArrowheads="1"/>
            </p:cNvSpPr>
            <p:nvPr/>
          </p:nvSpPr>
          <p:spPr bwMode="auto">
            <a:xfrm>
              <a:off x="1109664" y="2541589"/>
              <a:ext cx="3122419"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Family owned, non-family CEO</a:t>
              </a:r>
              <a:endParaRPr lang="en-US" sz="2000" baseline="0" dirty="0"/>
            </a:p>
          </p:txBody>
        </p:sp>
        <p:sp>
          <p:nvSpPr>
            <p:cNvPr id="9253" name="Rectangle 43"/>
            <p:cNvSpPr>
              <a:spLocks noChangeArrowheads="1"/>
            </p:cNvSpPr>
            <p:nvPr/>
          </p:nvSpPr>
          <p:spPr bwMode="auto">
            <a:xfrm>
              <a:off x="3148335" y="3047864"/>
              <a:ext cx="1006821"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Managers</a:t>
              </a:r>
              <a:endParaRPr lang="en-US" sz="2000" baseline="0" dirty="0"/>
            </a:p>
          </p:txBody>
        </p:sp>
        <p:sp>
          <p:nvSpPr>
            <p:cNvPr id="9254" name="Rectangle 44"/>
            <p:cNvSpPr>
              <a:spLocks noChangeArrowheads="1"/>
            </p:cNvSpPr>
            <p:nvPr/>
          </p:nvSpPr>
          <p:spPr bwMode="auto">
            <a:xfrm>
              <a:off x="2315690" y="3575913"/>
              <a:ext cx="1839465"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Private Individuals</a:t>
              </a:r>
              <a:endParaRPr lang="en-US" sz="2000" baseline="0" dirty="0"/>
            </a:p>
          </p:txBody>
        </p:sp>
        <p:sp>
          <p:nvSpPr>
            <p:cNvPr id="9255" name="Rectangle 45"/>
            <p:cNvSpPr>
              <a:spLocks noChangeArrowheads="1"/>
            </p:cNvSpPr>
            <p:nvPr/>
          </p:nvSpPr>
          <p:spPr bwMode="auto">
            <a:xfrm>
              <a:off x="2910437" y="4106342"/>
              <a:ext cx="1244719"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Government</a:t>
              </a:r>
              <a:endParaRPr lang="en-US" sz="2000" baseline="0" dirty="0"/>
            </a:p>
          </p:txBody>
        </p:sp>
        <p:sp>
          <p:nvSpPr>
            <p:cNvPr id="9256" name="Rectangle 46"/>
            <p:cNvSpPr>
              <a:spLocks noChangeArrowheads="1"/>
            </p:cNvSpPr>
            <p:nvPr/>
          </p:nvSpPr>
          <p:spPr bwMode="auto">
            <a:xfrm>
              <a:off x="1485878" y="4636769"/>
              <a:ext cx="2669278"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Family owned, family CEO</a:t>
              </a:r>
              <a:endParaRPr lang="en-US" sz="2000" baseline="0" dirty="0"/>
            </a:p>
          </p:txBody>
        </p:sp>
        <p:sp>
          <p:nvSpPr>
            <p:cNvPr id="9257" name="Rectangle 47"/>
            <p:cNvSpPr>
              <a:spLocks noChangeArrowheads="1"/>
            </p:cNvSpPr>
            <p:nvPr/>
          </p:nvSpPr>
          <p:spPr bwMode="auto">
            <a:xfrm>
              <a:off x="1134689" y="5164818"/>
              <a:ext cx="3020463" cy="306513"/>
            </a:xfrm>
            <a:prstGeom prst="rect">
              <a:avLst/>
            </a:prstGeom>
            <a:noFill/>
            <a:ln w="9525">
              <a:noFill/>
              <a:miter lim="800000"/>
              <a:headEnd/>
              <a:tailEnd/>
            </a:ln>
          </p:spPr>
          <p:txBody>
            <a:bodyPr wrap="none" lIns="0" tIns="0" rIns="0" bIns="0">
              <a:spAutoFit/>
            </a:bodyPr>
            <a:lstStyle/>
            <a:p>
              <a:pPr algn="r"/>
              <a:r>
                <a:rPr lang="en-US" sz="2000" baseline="0" dirty="0">
                  <a:solidFill>
                    <a:srgbClr val="000000"/>
                  </a:solidFill>
                </a:rPr>
                <a:t>Founder owned, founder CEO</a:t>
              </a:r>
              <a:endParaRPr lang="en-US" sz="2000" baseline="0" dirty="0"/>
            </a:p>
          </p:txBody>
        </p:sp>
      </p:grpSp>
      <p:sp>
        <p:nvSpPr>
          <p:cNvPr id="9220" name="Content Placeholder 2"/>
          <p:cNvSpPr txBox="1">
            <a:spLocks/>
          </p:cNvSpPr>
          <p:nvPr/>
        </p:nvSpPr>
        <p:spPr bwMode="auto">
          <a:xfrm>
            <a:off x="76200" y="6173790"/>
            <a:ext cx="9067800" cy="762000"/>
          </a:xfrm>
          <a:prstGeom prst="rect">
            <a:avLst/>
          </a:prstGeom>
          <a:noFill/>
          <a:ln w="9525">
            <a:noFill/>
            <a:miter lim="800000"/>
            <a:headEnd/>
            <a:tailEnd/>
          </a:ln>
        </p:spPr>
        <p:txBody>
          <a:bodyPr lIns="0"/>
          <a:lstStyle/>
          <a:p>
            <a:pPr eaLnBrk="0" hangingPunct="0">
              <a:spcBef>
                <a:spcPct val="20000"/>
              </a:spcBef>
            </a:pPr>
            <a:r>
              <a:rPr lang="en-US" sz="1100" dirty="0"/>
              <a:t>Management scores after controlling for country, industry and number of employees. Data from 9085 manufacturers and 658 retailers. “Founder owned , founder CEO” firms are those still owned and managed by their founders. “Family firms” are those owned by descendants of the founder “Dispersed shareholder” firms are those with no shareholder with more than 25% of equity, such as widely held public firms.</a:t>
            </a:r>
            <a:br>
              <a:rPr lang="en-US" sz="1100" dirty="0"/>
            </a:br>
            <a:endParaRPr lang="en-US" sz="1100" dirty="0"/>
          </a:p>
        </p:txBody>
      </p:sp>
      <p:sp>
        <p:nvSpPr>
          <p:cNvPr id="9221" name="Content Placeholder 2"/>
          <p:cNvSpPr txBox="1">
            <a:spLocks/>
          </p:cNvSpPr>
          <p:nvPr/>
        </p:nvSpPr>
        <p:spPr bwMode="auto">
          <a:xfrm>
            <a:off x="3236687" y="5856288"/>
            <a:ext cx="5845402" cy="477837"/>
          </a:xfrm>
          <a:prstGeom prst="rect">
            <a:avLst/>
          </a:prstGeom>
          <a:noFill/>
          <a:ln w="9525">
            <a:noFill/>
            <a:miter lim="800000"/>
            <a:headEnd/>
            <a:tailEnd/>
          </a:ln>
        </p:spPr>
        <p:txBody>
          <a:bodyPr/>
          <a:lstStyle/>
          <a:p>
            <a:pPr>
              <a:spcBef>
                <a:spcPct val="20000"/>
              </a:spcBef>
              <a:buFont typeface="Arial" pitchFamily="34" charset="0"/>
              <a:buNone/>
            </a:pPr>
            <a:r>
              <a:rPr lang="en-US" sz="2000" dirty="0">
                <a:cs typeface="Arial" pitchFamily="34" charset="0"/>
              </a:rPr>
              <a:t>Management score (by ownership type)</a:t>
            </a:r>
          </a:p>
        </p:txBody>
      </p:sp>
      <p:sp>
        <p:nvSpPr>
          <p:cNvPr id="42" name="Oval 584"/>
          <p:cNvSpPr>
            <a:spLocks noChangeArrowheads="1"/>
          </p:cNvSpPr>
          <p:nvPr/>
        </p:nvSpPr>
        <p:spPr bwMode="auto">
          <a:xfrm>
            <a:off x="261257" y="4075659"/>
            <a:ext cx="3516264" cy="673100"/>
          </a:xfrm>
          <a:prstGeom prst="ellipse">
            <a:avLst/>
          </a:prstGeom>
          <a:noFill/>
          <a:ln w="25400">
            <a:solidFill>
              <a:srgbClr val="FF0000"/>
            </a:solidFill>
            <a:round/>
            <a:headEnd/>
            <a:tailEnd/>
          </a:ln>
        </p:spPr>
        <p:txBody>
          <a:bodyPr wrap="none" anchor="ctr"/>
          <a:lstStyle/>
          <a:p>
            <a:endParaRPr lang="en-US" dirty="0"/>
          </a:p>
        </p:txBody>
      </p:sp>
      <p:sp>
        <p:nvSpPr>
          <p:cNvPr id="43" name="Oval 584"/>
          <p:cNvSpPr>
            <a:spLocks noChangeArrowheads="1"/>
          </p:cNvSpPr>
          <p:nvPr/>
        </p:nvSpPr>
        <p:spPr bwMode="auto">
          <a:xfrm>
            <a:off x="-1" y="2007017"/>
            <a:ext cx="3747541" cy="673100"/>
          </a:xfrm>
          <a:prstGeom prst="ellipse">
            <a:avLst/>
          </a:prstGeom>
          <a:noFill/>
          <a:ln w="25400">
            <a:solidFill>
              <a:srgbClr val="FF0000"/>
            </a:solidFill>
            <a:round/>
            <a:headEnd/>
            <a:tailEn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63513" y="0"/>
            <a:ext cx="89804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cap="all" baseline="0" dirty="0" smtClean="0"/>
              <a:t>Education </a:t>
            </a:r>
            <a:r>
              <a:rPr lang="en-US" sz="2200" b="1" cap="all" baseline="0" dirty="0"/>
              <a:t>for Non-Managers and Managers Appear Linked to Better </a:t>
            </a:r>
            <a:r>
              <a:rPr lang="en-US" sz="2200" b="1" cap="all" baseline="0" dirty="0" smtClean="0"/>
              <a:t>Management</a:t>
            </a:r>
            <a:endParaRPr lang="en-US" sz="2200" b="1" cap="all" baseline="0" dirty="0"/>
          </a:p>
        </p:txBody>
      </p:sp>
      <p:sp>
        <p:nvSpPr>
          <p:cNvPr id="13315" name="Text Box 871"/>
          <p:cNvSpPr txBox="1">
            <a:spLocks noChangeArrowheads="1"/>
          </p:cNvSpPr>
          <p:nvPr/>
        </p:nvSpPr>
        <p:spPr bwMode="auto">
          <a:xfrm>
            <a:off x="87313" y="6537325"/>
            <a:ext cx="9144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aseline="0" dirty="0"/>
              <a:t>Sample of 8,032 manufacturing and 647 retail firms. </a:t>
            </a:r>
          </a:p>
        </p:txBody>
      </p:sp>
      <p:sp>
        <p:nvSpPr>
          <p:cNvPr id="13316" name="Content Placeholder 2"/>
          <p:cNvSpPr txBox="1">
            <a:spLocks/>
          </p:cNvSpPr>
          <p:nvPr/>
        </p:nvSpPr>
        <p:spPr bwMode="auto">
          <a:xfrm>
            <a:off x="1658938" y="768350"/>
            <a:ext cx="3621087"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dirty="0">
                <a:cs typeface="Arial" charset="0"/>
              </a:rPr>
              <a:t>Non-managers</a:t>
            </a:r>
            <a:endParaRPr lang="en-US" sz="2000" b="1" dirty="0">
              <a:cs typeface="Arial" charset="0"/>
            </a:endParaRPr>
          </a:p>
        </p:txBody>
      </p:sp>
      <p:sp>
        <p:nvSpPr>
          <p:cNvPr id="13317" name="Content Placeholder 2"/>
          <p:cNvSpPr txBox="1">
            <a:spLocks/>
          </p:cNvSpPr>
          <p:nvPr/>
        </p:nvSpPr>
        <p:spPr bwMode="auto">
          <a:xfrm rot="-5400000">
            <a:off x="-971550" y="3209925"/>
            <a:ext cx="2624138"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dirty="0">
                <a:cs typeface="Arial" charset="0"/>
              </a:rPr>
              <a:t>Management score</a:t>
            </a:r>
          </a:p>
        </p:txBody>
      </p:sp>
      <p:sp>
        <p:nvSpPr>
          <p:cNvPr id="13318" name="Content Placeholder 2"/>
          <p:cNvSpPr txBox="1">
            <a:spLocks/>
          </p:cNvSpPr>
          <p:nvPr/>
        </p:nvSpPr>
        <p:spPr bwMode="auto">
          <a:xfrm>
            <a:off x="6119813" y="754063"/>
            <a:ext cx="3621087"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u="sng" dirty="0">
                <a:cs typeface="Arial" charset="0"/>
              </a:rPr>
              <a:t>Managers</a:t>
            </a:r>
            <a:endParaRPr lang="en-US" sz="2000" b="1" dirty="0">
              <a:cs typeface="Arial" charset="0"/>
            </a:endParaRPr>
          </a:p>
        </p:txBody>
      </p:sp>
      <p:sp>
        <p:nvSpPr>
          <p:cNvPr id="13319" name="Content Placeholder 2"/>
          <p:cNvSpPr txBox="1">
            <a:spLocks/>
          </p:cNvSpPr>
          <p:nvPr/>
        </p:nvSpPr>
        <p:spPr bwMode="auto">
          <a:xfrm>
            <a:off x="1500188" y="6105525"/>
            <a:ext cx="7151687"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Arial" charset="0"/>
              <a:buNone/>
            </a:pPr>
            <a:r>
              <a:rPr lang="en-US" sz="2000" b="1" dirty="0">
                <a:cs typeface="Arial" charset="0"/>
              </a:rPr>
              <a:t>Percentage of employees with a college degree (%)</a:t>
            </a:r>
          </a:p>
        </p:txBody>
      </p:sp>
      <p:grpSp>
        <p:nvGrpSpPr>
          <p:cNvPr id="2" name="Group 11375"/>
          <p:cNvGrpSpPr>
            <a:grpSpLocks/>
          </p:cNvGrpSpPr>
          <p:nvPr/>
        </p:nvGrpSpPr>
        <p:grpSpPr bwMode="auto">
          <a:xfrm>
            <a:off x="506413" y="1390650"/>
            <a:ext cx="4243387" cy="4678363"/>
            <a:chOff x="997859" y="1757029"/>
            <a:chExt cx="4663166" cy="3498935"/>
          </a:xfrm>
        </p:grpSpPr>
        <p:sp>
          <p:nvSpPr>
            <p:cNvPr id="13355" name="Rectangle 81"/>
            <p:cNvSpPr>
              <a:spLocks noChangeArrowheads="1"/>
            </p:cNvSpPr>
            <p:nvPr/>
          </p:nvSpPr>
          <p:spPr bwMode="auto">
            <a:xfrm>
              <a:off x="1260475" y="1795463"/>
              <a:ext cx="4400550" cy="3189288"/>
            </a:xfrm>
            <a:prstGeom prst="rect">
              <a:avLst/>
            </a:prstGeom>
            <a:solidFill>
              <a:srgbClr val="FFFFFF"/>
            </a:solidFill>
            <a:ln w="4">
              <a:solidFill>
                <a:srgbClr val="FFFFFF"/>
              </a:solidFill>
              <a:miter lim="800000"/>
              <a:headEnd/>
              <a:tailEnd/>
            </a:ln>
          </p:spPr>
          <p:txBody>
            <a:bodyPr/>
            <a:lstStyle/>
            <a:p>
              <a:endParaRPr lang="en-US" sz="1600" dirty="0"/>
            </a:p>
          </p:txBody>
        </p:sp>
        <p:sp>
          <p:nvSpPr>
            <p:cNvPr id="13356" name="Line 82"/>
            <p:cNvSpPr>
              <a:spLocks noChangeShapeType="1"/>
            </p:cNvSpPr>
            <p:nvPr/>
          </p:nvSpPr>
          <p:spPr bwMode="auto">
            <a:xfrm>
              <a:off x="1260475" y="4552951"/>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57" name="Line 83"/>
            <p:cNvSpPr>
              <a:spLocks noChangeShapeType="1"/>
            </p:cNvSpPr>
            <p:nvPr/>
          </p:nvSpPr>
          <p:spPr bwMode="auto">
            <a:xfrm>
              <a:off x="1260475" y="4113213"/>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58" name="Line 84"/>
            <p:cNvSpPr>
              <a:spLocks noChangeShapeType="1"/>
            </p:cNvSpPr>
            <p:nvPr/>
          </p:nvSpPr>
          <p:spPr bwMode="auto">
            <a:xfrm>
              <a:off x="1260475" y="3675063"/>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59" name="Line 85"/>
            <p:cNvSpPr>
              <a:spLocks noChangeShapeType="1"/>
            </p:cNvSpPr>
            <p:nvPr/>
          </p:nvSpPr>
          <p:spPr bwMode="auto">
            <a:xfrm>
              <a:off x="1260475" y="3235326"/>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60" name="Line 86"/>
            <p:cNvSpPr>
              <a:spLocks noChangeShapeType="1"/>
            </p:cNvSpPr>
            <p:nvPr/>
          </p:nvSpPr>
          <p:spPr bwMode="auto">
            <a:xfrm>
              <a:off x="1260475" y="2800351"/>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61" name="Line 87"/>
            <p:cNvSpPr>
              <a:spLocks noChangeShapeType="1"/>
            </p:cNvSpPr>
            <p:nvPr/>
          </p:nvSpPr>
          <p:spPr bwMode="auto">
            <a:xfrm>
              <a:off x="1260475" y="2362201"/>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62" name="Rectangle 88"/>
            <p:cNvSpPr>
              <a:spLocks noChangeArrowheads="1"/>
            </p:cNvSpPr>
            <p:nvPr/>
          </p:nvSpPr>
          <p:spPr bwMode="auto">
            <a:xfrm>
              <a:off x="1489075" y="4514851"/>
              <a:ext cx="514350" cy="46990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3" name="Rectangle 89"/>
            <p:cNvSpPr>
              <a:spLocks noChangeArrowheads="1"/>
            </p:cNvSpPr>
            <p:nvPr/>
          </p:nvSpPr>
          <p:spPr bwMode="auto">
            <a:xfrm>
              <a:off x="2347913" y="3327401"/>
              <a:ext cx="512763" cy="165735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4" name="Rectangle 90"/>
            <p:cNvSpPr>
              <a:spLocks noChangeArrowheads="1"/>
            </p:cNvSpPr>
            <p:nvPr/>
          </p:nvSpPr>
          <p:spPr bwMode="auto">
            <a:xfrm>
              <a:off x="3203575" y="2925763"/>
              <a:ext cx="509588" cy="2058988"/>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5" name="Rectangle 91"/>
            <p:cNvSpPr>
              <a:spLocks noChangeArrowheads="1"/>
            </p:cNvSpPr>
            <p:nvPr/>
          </p:nvSpPr>
          <p:spPr bwMode="auto">
            <a:xfrm>
              <a:off x="4060825" y="2187576"/>
              <a:ext cx="511175" cy="2797175"/>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6" name="Rectangle 92"/>
            <p:cNvSpPr>
              <a:spLocks noChangeArrowheads="1"/>
            </p:cNvSpPr>
            <p:nvPr/>
          </p:nvSpPr>
          <p:spPr bwMode="auto">
            <a:xfrm>
              <a:off x="4916488" y="2355851"/>
              <a:ext cx="509588" cy="262890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67" name="Line 93"/>
            <p:cNvSpPr>
              <a:spLocks noChangeShapeType="1"/>
            </p:cNvSpPr>
            <p:nvPr/>
          </p:nvSpPr>
          <p:spPr bwMode="auto">
            <a:xfrm flipV="1">
              <a:off x="1260475" y="1795463"/>
              <a:ext cx="0" cy="3192463"/>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68" name="Line 94"/>
            <p:cNvSpPr>
              <a:spLocks noChangeShapeType="1"/>
            </p:cNvSpPr>
            <p:nvPr/>
          </p:nvSpPr>
          <p:spPr bwMode="auto">
            <a:xfrm flipH="1">
              <a:off x="1208088" y="4987926"/>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69" name="Rectangle 95"/>
            <p:cNvSpPr>
              <a:spLocks noChangeArrowheads="1"/>
            </p:cNvSpPr>
            <p:nvPr/>
          </p:nvSpPr>
          <p:spPr bwMode="auto">
            <a:xfrm rot="-5400000">
              <a:off x="1004553" y="4815799"/>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2.6</a:t>
              </a:r>
              <a:endParaRPr lang="en-US" sz="1600" dirty="0"/>
            </a:p>
          </p:txBody>
        </p:sp>
        <p:sp>
          <p:nvSpPr>
            <p:cNvPr id="13370" name="Line 96"/>
            <p:cNvSpPr>
              <a:spLocks noChangeShapeType="1"/>
            </p:cNvSpPr>
            <p:nvPr/>
          </p:nvSpPr>
          <p:spPr bwMode="auto">
            <a:xfrm flipH="1">
              <a:off x="1208088" y="4552951"/>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71" name="Rectangle 97"/>
            <p:cNvSpPr>
              <a:spLocks noChangeArrowheads="1"/>
            </p:cNvSpPr>
            <p:nvPr/>
          </p:nvSpPr>
          <p:spPr bwMode="auto">
            <a:xfrm rot="-5400000">
              <a:off x="1004553" y="4379235"/>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2.7</a:t>
              </a:r>
              <a:endParaRPr lang="en-US" sz="1600" dirty="0"/>
            </a:p>
          </p:txBody>
        </p:sp>
        <p:sp>
          <p:nvSpPr>
            <p:cNvPr id="13372" name="Line 98"/>
            <p:cNvSpPr>
              <a:spLocks noChangeShapeType="1"/>
            </p:cNvSpPr>
            <p:nvPr/>
          </p:nvSpPr>
          <p:spPr bwMode="auto">
            <a:xfrm flipH="1">
              <a:off x="1208088" y="4113213"/>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73" name="Rectangle 99"/>
            <p:cNvSpPr>
              <a:spLocks noChangeArrowheads="1"/>
            </p:cNvSpPr>
            <p:nvPr/>
          </p:nvSpPr>
          <p:spPr bwMode="auto">
            <a:xfrm rot="-5400000">
              <a:off x="1004553" y="3941086"/>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2.8</a:t>
              </a:r>
              <a:endParaRPr lang="en-US" sz="1600" dirty="0"/>
            </a:p>
          </p:txBody>
        </p:sp>
        <p:sp>
          <p:nvSpPr>
            <p:cNvPr id="13374" name="Line 100"/>
            <p:cNvSpPr>
              <a:spLocks noChangeShapeType="1"/>
            </p:cNvSpPr>
            <p:nvPr/>
          </p:nvSpPr>
          <p:spPr bwMode="auto">
            <a:xfrm flipH="1">
              <a:off x="1208088" y="3675063"/>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75" name="Rectangle 101"/>
            <p:cNvSpPr>
              <a:spLocks noChangeArrowheads="1"/>
            </p:cNvSpPr>
            <p:nvPr/>
          </p:nvSpPr>
          <p:spPr bwMode="auto">
            <a:xfrm rot="-5400000">
              <a:off x="1004553" y="3501348"/>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2.9</a:t>
              </a:r>
              <a:endParaRPr lang="en-US" sz="1600" dirty="0"/>
            </a:p>
          </p:txBody>
        </p:sp>
        <p:sp>
          <p:nvSpPr>
            <p:cNvPr id="13376" name="Line 102"/>
            <p:cNvSpPr>
              <a:spLocks noChangeShapeType="1"/>
            </p:cNvSpPr>
            <p:nvPr/>
          </p:nvSpPr>
          <p:spPr bwMode="auto">
            <a:xfrm flipH="1">
              <a:off x="1208088" y="3235326"/>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77" name="Rectangle 103"/>
            <p:cNvSpPr>
              <a:spLocks noChangeArrowheads="1"/>
            </p:cNvSpPr>
            <p:nvPr/>
          </p:nvSpPr>
          <p:spPr bwMode="auto">
            <a:xfrm rot="-5400000">
              <a:off x="1080458" y="3066373"/>
              <a:ext cx="99683"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3</a:t>
              </a:r>
              <a:endParaRPr lang="en-US" sz="1600" dirty="0"/>
            </a:p>
          </p:txBody>
        </p:sp>
        <p:sp>
          <p:nvSpPr>
            <p:cNvPr id="13378" name="Line 104"/>
            <p:cNvSpPr>
              <a:spLocks noChangeShapeType="1"/>
            </p:cNvSpPr>
            <p:nvPr/>
          </p:nvSpPr>
          <p:spPr bwMode="auto">
            <a:xfrm flipH="1">
              <a:off x="1208088" y="2800351"/>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79" name="Rectangle 105"/>
            <p:cNvSpPr>
              <a:spLocks noChangeArrowheads="1"/>
            </p:cNvSpPr>
            <p:nvPr/>
          </p:nvSpPr>
          <p:spPr bwMode="auto">
            <a:xfrm rot="-5400000">
              <a:off x="1006140" y="2628223"/>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3.1</a:t>
              </a:r>
              <a:endParaRPr lang="en-US" sz="1600" dirty="0"/>
            </a:p>
          </p:txBody>
        </p:sp>
        <p:sp>
          <p:nvSpPr>
            <p:cNvPr id="13380" name="Line 106"/>
            <p:cNvSpPr>
              <a:spLocks noChangeShapeType="1"/>
            </p:cNvSpPr>
            <p:nvPr/>
          </p:nvSpPr>
          <p:spPr bwMode="auto">
            <a:xfrm flipH="1">
              <a:off x="1208088" y="2362201"/>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81" name="Rectangle 107"/>
            <p:cNvSpPr>
              <a:spLocks noChangeArrowheads="1"/>
            </p:cNvSpPr>
            <p:nvPr/>
          </p:nvSpPr>
          <p:spPr bwMode="auto">
            <a:xfrm rot="-5400000">
              <a:off x="1006140" y="2186898"/>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3.2</a:t>
              </a:r>
              <a:endParaRPr lang="en-US" sz="1600" dirty="0"/>
            </a:p>
          </p:txBody>
        </p:sp>
        <p:sp>
          <p:nvSpPr>
            <p:cNvPr id="13382" name="Line 108"/>
            <p:cNvSpPr>
              <a:spLocks noChangeShapeType="1"/>
            </p:cNvSpPr>
            <p:nvPr/>
          </p:nvSpPr>
          <p:spPr bwMode="auto">
            <a:xfrm flipH="1">
              <a:off x="1208088" y="1922463"/>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83" name="Rectangle 109"/>
            <p:cNvSpPr>
              <a:spLocks noChangeArrowheads="1"/>
            </p:cNvSpPr>
            <p:nvPr/>
          </p:nvSpPr>
          <p:spPr bwMode="auto">
            <a:xfrm rot="-5400000">
              <a:off x="1006140" y="1750335"/>
              <a:ext cx="249908" cy="263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3.3</a:t>
              </a:r>
              <a:endParaRPr lang="en-US" sz="1600" dirty="0"/>
            </a:p>
          </p:txBody>
        </p:sp>
        <p:sp>
          <p:nvSpPr>
            <p:cNvPr id="13384" name="Line 111"/>
            <p:cNvSpPr>
              <a:spLocks noChangeShapeType="1"/>
            </p:cNvSpPr>
            <p:nvPr/>
          </p:nvSpPr>
          <p:spPr bwMode="auto">
            <a:xfrm>
              <a:off x="1260475" y="4987926"/>
              <a:ext cx="4400550"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85" name="Rectangle 112"/>
            <p:cNvSpPr>
              <a:spLocks noChangeArrowheads="1"/>
            </p:cNvSpPr>
            <p:nvPr/>
          </p:nvSpPr>
          <p:spPr bwMode="auto">
            <a:xfrm>
              <a:off x="1714500" y="5040313"/>
              <a:ext cx="121706" cy="21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0</a:t>
              </a:r>
              <a:endParaRPr lang="en-US" sz="1600" dirty="0"/>
            </a:p>
          </p:txBody>
        </p:sp>
        <p:sp>
          <p:nvSpPr>
            <p:cNvPr id="13386" name="Rectangle 113"/>
            <p:cNvSpPr>
              <a:spLocks noChangeArrowheads="1"/>
            </p:cNvSpPr>
            <p:nvPr/>
          </p:nvSpPr>
          <p:spPr bwMode="auto">
            <a:xfrm>
              <a:off x="2207704" y="5040313"/>
              <a:ext cx="671950" cy="21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1 to 10</a:t>
              </a:r>
              <a:endParaRPr lang="en-US" sz="1600" dirty="0"/>
            </a:p>
          </p:txBody>
        </p:sp>
        <p:sp>
          <p:nvSpPr>
            <p:cNvPr id="13387" name="Rectangle 114"/>
            <p:cNvSpPr>
              <a:spLocks noChangeArrowheads="1"/>
            </p:cNvSpPr>
            <p:nvPr/>
          </p:nvSpPr>
          <p:spPr bwMode="auto">
            <a:xfrm>
              <a:off x="3005691" y="5040313"/>
              <a:ext cx="777337" cy="21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11 to 25</a:t>
              </a:r>
              <a:endParaRPr lang="en-US" sz="1600" dirty="0"/>
            </a:p>
          </p:txBody>
        </p:sp>
        <p:sp>
          <p:nvSpPr>
            <p:cNvPr id="13388" name="Rectangle 115"/>
            <p:cNvSpPr>
              <a:spLocks noChangeArrowheads="1"/>
            </p:cNvSpPr>
            <p:nvPr/>
          </p:nvSpPr>
          <p:spPr bwMode="auto">
            <a:xfrm>
              <a:off x="3965064" y="5040313"/>
              <a:ext cx="793656" cy="21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26 to 50</a:t>
              </a:r>
              <a:endParaRPr lang="en-US" sz="1600" dirty="0"/>
            </a:p>
          </p:txBody>
        </p:sp>
        <p:sp>
          <p:nvSpPr>
            <p:cNvPr id="13389" name="Rectangle 116"/>
            <p:cNvSpPr>
              <a:spLocks noChangeArrowheads="1"/>
            </p:cNvSpPr>
            <p:nvPr/>
          </p:nvSpPr>
          <p:spPr bwMode="auto">
            <a:xfrm>
              <a:off x="5013331" y="5040313"/>
              <a:ext cx="371973" cy="215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50+</a:t>
              </a:r>
              <a:endParaRPr lang="en-US" sz="1600" dirty="0"/>
            </a:p>
          </p:txBody>
        </p:sp>
      </p:grpSp>
      <p:grpSp>
        <p:nvGrpSpPr>
          <p:cNvPr id="3" name="Group 26743"/>
          <p:cNvGrpSpPr>
            <a:grpSpLocks/>
          </p:cNvGrpSpPr>
          <p:nvPr/>
        </p:nvGrpSpPr>
        <p:grpSpPr bwMode="auto">
          <a:xfrm>
            <a:off x="4833938" y="1325563"/>
            <a:ext cx="4310062" cy="4751387"/>
            <a:chOff x="5560934" y="1993315"/>
            <a:chExt cx="4653041" cy="3548806"/>
          </a:xfrm>
        </p:grpSpPr>
        <p:sp>
          <p:nvSpPr>
            <p:cNvPr id="13322" name="Rectangle 123"/>
            <p:cNvSpPr>
              <a:spLocks noChangeArrowheads="1"/>
            </p:cNvSpPr>
            <p:nvPr/>
          </p:nvSpPr>
          <p:spPr bwMode="auto">
            <a:xfrm>
              <a:off x="5813425" y="2051050"/>
              <a:ext cx="4400550" cy="3189288"/>
            </a:xfrm>
            <a:prstGeom prst="rect">
              <a:avLst/>
            </a:prstGeom>
            <a:solidFill>
              <a:srgbClr val="FFFFFF"/>
            </a:solidFill>
            <a:ln w="4">
              <a:solidFill>
                <a:srgbClr val="FFFFFF"/>
              </a:solidFill>
              <a:miter lim="800000"/>
              <a:headEnd/>
              <a:tailEnd/>
            </a:ln>
          </p:spPr>
          <p:txBody>
            <a:bodyPr/>
            <a:lstStyle/>
            <a:p>
              <a:endParaRPr lang="en-US" sz="1600" dirty="0"/>
            </a:p>
          </p:txBody>
        </p:sp>
        <p:sp>
          <p:nvSpPr>
            <p:cNvPr id="13323" name="Line 124"/>
            <p:cNvSpPr>
              <a:spLocks noChangeShapeType="1"/>
            </p:cNvSpPr>
            <p:nvPr/>
          </p:nvSpPr>
          <p:spPr bwMode="auto">
            <a:xfrm>
              <a:off x="5813425" y="4733925"/>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24" name="Line 125"/>
            <p:cNvSpPr>
              <a:spLocks noChangeShapeType="1"/>
            </p:cNvSpPr>
            <p:nvPr/>
          </p:nvSpPr>
          <p:spPr bwMode="auto">
            <a:xfrm>
              <a:off x="5813425" y="4222750"/>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25" name="Line 126"/>
            <p:cNvSpPr>
              <a:spLocks noChangeShapeType="1"/>
            </p:cNvSpPr>
            <p:nvPr/>
          </p:nvSpPr>
          <p:spPr bwMode="auto">
            <a:xfrm>
              <a:off x="5813425" y="3711575"/>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26" name="Line 127"/>
            <p:cNvSpPr>
              <a:spLocks noChangeShapeType="1"/>
            </p:cNvSpPr>
            <p:nvPr/>
          </p:nvSpPr>
          <p:spPr bwMode="auto">
            <a:xfrm>
              <a:off x="5813425" y="3198813"/>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27" name="Line 128"/>
            <p:cNvSpPr>
              <a:spLocks noChangeShapeType="1"/>
            </p:cNvSpPr>
            <p:nvPr/>
          </p:nvSpPr>
          <p:spPr bwMode="auto">
            <a:xfrm>
              <a:off x="5813425" y="2690813"/>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28" name="Line 129"/>
            <p:cNvSpPr>
              <a:spLocks noChangeShapeType="1"/>
            </p:cNvSpPr>
            <p:nvPr/>
          </p:nvSpPr>
          <p:spPr bwMode="auto">
            <a:xfrm>
              <a:off x="5813425" y="2178050"/>
              <a:ext cx="4400550" cy="0"/>
            </a:xfrm>
            <a:prstGeom prst="line">
              <a:avLst/>
            </a:prstGeom>
            <a:noFill/>
            <a:ln w="7">
              <a:solidFill>
                <a:srgbClr val="EAF2F3"/>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29" name="Rectangle 130"/>
            <p:cNvSpPr>
              <a:spLocks noChangeArrowheads="1"/>
            </p:cNvSpPr>
            <p:nvPr/>
          </p:nvSpPr>
          <p:spPr bwMode="auto">
            <a:xfrm>
              <a:off x="6042025" y="4899025"/>
              <a:ext cx="514350" cy="341313"/>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0" name="Rectangle 131"/>
            <p:cNvSpPr>
              <a:spLocks noChangeArrowheads="1"/>
            </p:cNvSpPr>
            <p:nvPr/>
          </p:nvSpPr>
          <p:spPr bwMode="auto">
            <a:xfrm>
              <a:off x="6900863" y="3490913"/>
              <a:ext cx="512763" cy="1749425"/>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1" name="Rectangle 132"/>
            <p:cNvSpPr>
              <a:spLocks noChangeArrowheads="1"/>
            </p:cNvSpPr>
            <p:nvPr/>
          </p:nvSpPr>
          <p:spPr bwMode="auto">
            <a:xfrm>
              <a:off x="7756525" y="3576638"/>
              <a:ext cx="509588" cy="166370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2" name="Rectangle 133"/>
            <p:cNvSpPr>
              <a:spLocks noChangeArrowheads="1"/>
            </p:cNvSpPr>
            <p:nvPr/>
          </p:nvSpPr>
          <p:spPr bwMode="auto">
            <a:xfrm>
              <a:off x="8613775" y="3214688"/>
              <a:ext cx="511175" cy="2025650"/>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3" name="Rectangle 134"/>
            <p:cNvSpPr>
              <a:spLocks noChangeArrowheads="1"/>
            </p:cNvSpPr>
            <p:nvPr/>
          </p:nvSpPr>
          <p:spPr bwMode="auto">
            <a:xfrm>
              <a:off x="9469438" y="2482850"/>
              <a:ext cx="509588" cy="2757488"/>
            </a:xfrm>
            <a:prstGeom prst="rect">
              <a:avLst/>
            </a:prstGeom>
            <a:solidFill>
              <a:srgbClr val="1A476F"/>
            </a:solidFill>
            <a:ln w="0">
              <a:solidFill>
                <a:srgbClr val="1A476F"/>
              </a:solidFill>
              <a:miter lim="800000"/>
              <a:headEnd/>
              <a:tailEnd/>
            </a:ln>
          </p:spPr>
          <p:txBody>
            <a:bodyPr/>
            <a:lstStyle/>
            <a:p>
              <a:endParaRPr lang="en-US" sz="1600" dirty="0"/>
            </a:p>
          </p:txBody>
        </p:sp>
        <p:sp>
          <p:nvSpPr>
            <p:cNvPr id="13334" name="Line 135"/>
            <p:cNvSpPr>
              <a:spLocks noChangeShapeType="1"/>
            </p:cNvSpPr>
            <p:nvPr/>
          </p:nvSpPr>
          <p:spPr bwMode="auto">
            <a:xfrm flipV="1">
              <a:off x="5813425" y="2051050"/>
              <a:ext cx="0" cy="3192463"/>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35" name="Line 136"/>
            <p:cNvSpPr>
              <a:spLocks noChangeShapeType="1"/>
            </p:cNvSpPr>
            <p:nvPr/>
          </p:nvSpPr>
          <p:spPr bwMode="auto">
            <a:xfrm flipH="1">
              <a:off x="5761038" y="5243513"/>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36" name="Rectangle 137"/>
            <p:cNvSpPr>
              <a:spLocks noChangeArrowheads="1"/>
            </p:cNvSpPr>
            <p:nvPr/>
          </p:nvSpPr>
          <p:spPr bwMode="auto">
            <a:xfrm rot="-5400000">
              <a:off x="5541377" y="507833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2.5</a:t>
              </a:r>
              <a:endParaRPr lang="en-US" sz="1600" dirty="0"/>
            </a:p>
          </p:txBody>
        </p:sp>
        <p:sp>
          <p:nvSpPr>
            <p:cNvPr id="13337" name="Line 138"/>
            <p:cNvSpPr>
              <a:spLocks noChangeShapeType="1"/>
            </p:cNvSpPr>
            <p:nvPr/>
          </p:nvSpPr>
          <p:spPr bwMode="auto">
            <a:xfrm flipH="1">
              <a:off x="5761038" y="4733925"/>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38" name="Rectangle 139"/>
            <p:cNvSpPr>
              <a:spLocks noChangeArrowheads="1"/>
            </p:cNvSpPr>
            <p:nvPr/>
          </p:nvSpPr>
          <p:spPr bwMode="auto">
            <a:xfrm rot="-5400000">
              <a:off x="5541377" y="4568747"/>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2.6</a:t>
              </a:r>
              <a:endParaRPr lang="en-US" sz="1600" dirty="0"/>
            </a:p>
          </p:txBody>
        </p:sp>
        <p:sp>
          <p:nvSpPr>
            <p:cNvPr id="13339" name="Line 140"/>
            <p:cNvSpPr>
              <a:spLocks noChangeShapeType="1"/>
            </p:cNvSpPr>
            <p:nvPr/>
          </p:nvSpPr>
          <p:spPr bwMode="auto">
            <a:xfrm flipH="1">
              <a:off x="5761038" y="4222750"/>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40" name="Rectangle 141"/>
            <p:cNvSpPr>
              <a:spLocks noChangeArrowheads="1"/>
            </p:cNvSpPr>
            <p:nvPr/>
          </p:nvSpPr>
          <p:spPr bwMode="auto">
            <a:xfrm rot="-5400000">
              <a:off x="5541377" y="4057572"/>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2.7</a:t>
              </a:r>
              <a:endParaRPr lang="en-US" sz="1600" dirty="0"/>
            </a:p>
          </p:txBody>
        </p:sp>
        <p:sp>
          <p:nvSpPr>
            <p:cNvPr id="13341" name="Line 142"/>
            <p:cNvSpPr>
              <a:spLocks noChangeShapeType="1"/>
            </p:cNvSpPr>
            <p:nvPr/>
          </p:nvSpPr>
          <p:spPr bwMode="auto">
            <a:xfrm flipH="1">
              <a:off x="5761038" y="3711575"/>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42" name="Rectangle 143"/>
            <p:cNvSpPr>
              <a:spLocks noChangeArrowheads="1"/>
            </p:cNvSpPr>
            <p:nvPr/>
          </p:nvSpPr>
          <p:spPr bwMode="auto">
            <a:xfrm rot="-5400000">
              <a:off x="5541377" y="3544809"/>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2.8</a:t>
              </a:r>
              <a:endParaRPr lang="en-US" sz="1600" dirty="0"/>
            </a:p>
          </p:txBody>
        </p:sp>
        <p:sp>
          <p:nvSpPr>
            <p:cNvPr id="13343" name="Line 144"/>
            <p:cNvSpPr>
              <a:spLocks noChangeShapeType="1"/>
            </p:cNvSpPr>
            <p:nvPr/>
          </p:nvSpPr>
          <p:spPr bwMode="auto">
            <a:xfrm flipH="1">
              <a:off x="5761038" y="3198813"/>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44" name="Rectangle 145"/>
            <p:cNvSpPr>
              <a:spLocks noChangeArrowheads="1"/>
            </p:cNvSpPr>
            <p:nvPr/>
          </p:nvSpPr>
          <p:spPr bwMode="auto">
            <a:xfrm rot="-5400000">
              <a:off x="5541377" y="303363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2.9</a:t>
              </a:r>
              <a:endParaRPr lang="en-US" sz="1600" dirty="0"/>
            </a:p>
          </p:txBody>
        </p:sp>
        <p:sp>
          <p:nvSpPr>
            <p:cNvPr id="13345" name="Line 146"/>
            <p:cNvSpPr>
              <a:spLocks noChangeShapeType="1"/>
            </p:cNvSpPr>
            <p:nvPr/>
          </p:nvSpPr>
          <p:spPr bwMode="auto">
            <a:xfrm flipH="1">
              <a:off x="5761038" y="2690813"/>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46" name="Rectangle 147"/>
            <p:cNvSpPr>
              <a:spLocks noChangeArrowheads="1"/>
            </p:cNvSpPr>
            <p:nvPr/>
          </p:nvSpPr>
          <p:spPr bwMode="auto">
            <a:xfrm rot="-5400000">
              <a:off x="5627931" y="2528809"/>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3</a:t>
              </a:r>
              <a:endParaRPr lang="en-US" sz="1600" dirty="0"/>
            </a:p>
          </p:txBody>
        </p:sp>
        <p:sp>
          <p:nvSpPr>
            <p:cNvPr id="13347" name="Line 148"/>
            <p:cNvSpPr>
              <a:spLocks noChangeShapeType="1"/>
            </p:cNvSpPr>
            <p:nvPr/>
          </p:nvSpPr>
          <p:spPr bwMode="auto">
            <a:xfrm flipH="1">
              <a:off x="5761038" y="2178050"/>
              <a:ext cx="52388"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48" name="Rectangle 149"/>
            <p:cNvSpPr>
              <a:spLocks noChangeArrowheads="1"/>
            </p:cNvSpPr>
            <p:nvPr/>
          </p:nvSpPr>
          <p:spPr bwMode="auto">
            <a:xfrm rot="-5400000">
              <a:off x="5541377" y="2012872"/>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3.1</a:t>
              </a:r>
              <a:endParaRPr lang="en-US" sz="1600" dirty="0"/>
            </a:p>
          </p:txBody>
        </p:sp>
        <p:sp>
          <p:nvSpPr>
            <p:cNvPr id="13349" name="Line 151"/>
            <p:cNvSpPr>
              <a:spLocks noChangeShapeType="1"/>
            </p:cNvSpPr>
            <p:nvPr/>
          </p:nvSpPr>
          <p:spPr bwMode="auto">
            <a:xfrm>
              <a:off x="5813425" y="5243513"/>
              <a:ext cx="4400550" cy="0"/>
            </a:xfrm>
            <a:prstGeom prst="line">
              <a:avLst/>
            </a:prstGeom>
            <a:noFill/>
            <a:ln w="4">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3350" name="Rectangle 152"/>
            <p:cNvSpPr>
              <a:spLocks noChangeArrowheads="1"/>
            </p:cNvSpPr>
            <p:nvPr/>
          </p:nvSpPr>
          <p:spPr bwMode="auto">
            <a:xfrm>
              <a:off x="6267450" y="5295900"/>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0</a:t>
              </a:r>
              <a:endParaRPr lang="en-US" sz="1600" dirty="0"/>
            </a:p>
          </p:txBody>
        </p:sp>
        <p:sp>
          <p:nvSpPr>
            <p:cNvPr id="13351" name="Rectangle 153"/>
            <p:cNvSpPr>
              <a:spLocks noChangeArrowheads="1"/>
            </p:cNvSpPr>
            <p:nvPr/>
          </p:nvSpPr>
          <p:spPr bwMode="auto">
            <a:xfrm>
              <a:off x="6811477" y="5295900"/>
              <a:ext cx="6283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1 to 10</a:t>
              </a:r>
              <a:endParaRPr lang="en-US" sz="1600" dirty="0"/>
            </a:p>
          </p:txBody>
        </p:sp>
        <p:sp>
          <p:nvSpPr>
            <p:cNvPr id="13352" name="Rectangle 154"/>
            <p:cNvSpPr>
              <a:spLocks noChangeArrowheads="1"/>
            </p:cNvSpPr>
            <p:nvPr/>
          </p:nvSpPr>
          <p:spPr bwMode="auto">
            <a:xfrm>
              <a:off x="7638159" y="5295900"/>
              <a:ext cx="72693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11 to 25</a:t>
              </a:r>
              <a:endParaRPr lang="en-US" sz="1600" dirty="0"/>
            </a:p>
          </p:txBody>
        </p:sp>
        <p:sp>
          <p:nvSpPr>
            <p:cNvPr id="13353" name="Rectangle 155"/>
            <p:cNvSpPr>
              <a:spLocks noChangeArrowheads="1"/>
            </p:cNvSpPr>
            <p:nvPr/>
          </p:nvSpPr>
          <p:spPr bwMode="auto">
            <a:xfrm>
              <a:off x="8554960" y="5295900"/>
              <a:ext cx="7421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26 to 50</a:t>
              </a:r>
              <a:endParaRPr lang="en-US" sz="1600" dirty="0"/>
            </a:p>
          </p:txBody>
        </p:sp>
        <p:sp>
          <p:nvSpPr>
            <p:cNvPr id="13354" name="Rectangle 156"/>
            <p:cNvSpPr>
              <a:spLocks noChangeArrowheads="1"/>
            </p:cNvSpPr>
            <p:nvPr/>
          </p:nvSpPr>
          <p:spPr bwMode="auto">
            <a:xfrm>
              <a:off x="9655175" y="5295900"/>
              <a:ext cx="3478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dirty="0">
                  <a:solidFill>
                    <a:srgbClr val="000000"/>
                  </a:solidFill>
                </a:rPr>
                <a:t>50+</a:t>
              </a:r>
              <a:endParaRPr lang="en-US" sz="1600" dirty="0"/>
            </a:p>
          </p:txBody>
        </p:sp>
      </p:grpSp>
    </p:spTree>
    <p:extLst>
      <p:ext uri="{BB962C8B-B14F-4D97-AF65-F5344CB8AC3E}">
        <p14:creationId xmlns:p14="http://schemas.microsoft.com/office/powerpoint/2010/main" xmlns="" val="3764931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33350" y="158750"/>
            <a:ext cx="9144000" cy="830890"/>
          </a:xfrm>
          <a:prstGeom prst="rect">
            <a:avLst/>
          </a:prstGeom>
          <a:noFill/>
          <a:ln w="9525">
            <a:noFill/>
            <a:miter lim="800000"/>
            <a:headEnd/>
            <a:tailEnd/>
          </a:ln>
        </p:spPr>
        <p:txBody>
          <a:bodyPr lIns="0" tIns="45667" rIns="91334" bIns="45667">
            <a:spAutoFit/>
          </a:bodyPr>
          <a:lstStyle/>
          <a:p>
            <a:pPr defTabSz="912813">
              <a:spcBef>
                <a:spcPct val="50000"/>
              </a:spcBef>
            </a:pPr>
            <a:r>
              <a:rPr lang="en-GB" b="1" baseline="0" dirty="0" smtClean="0"/>
              <a:t>SUMMARY OF SOME DETERMINANTS OF MANAGEMENT (&amp; PRODUCTIVITY)</a:t>
            </a:r>
            <a:endParaRPr lang="en-GB" b="1" baseline="0" dirty="0"/>
          </a:p>
        </p:txBody>
      </p:sp>
      <p:sp>
        <p:nvSpPr>
          <p:cNvPr id="44035" name="Text Box 3"/>
          <p:cNvSpPr txBox="1">
            <a:spLocks noChangeArrowheads="1"/>
          </p:cNvSpPr>
          <p:nvPr/>
        </p:nvSpPr>
        <p:spPr bwMode="auto">
          <a:xfrm>
            <a:off x="133350" y="1756117"/>
            <a:ext cx="9010650" cy="4524208"/>
          </a:xfrm>
          <a:prstGeom prst="rect">
            <a:avLst/>
          </a:prstGeom>
          <a:noFill/>
          <a:ln w="9525">
            <a:noFill/>
            <a:miter lim="800000"/>
            <a:headEnd/>
            <a:tailEnd/>
          </a:ln>
        </p:spPr>
        <p:txBody>
          <a:bodyPr lIns="0" tIns="45667" rIns="91334" bIns="45667">
            <a:spAutoFit/>
          </a:bodyPr>
          <a:lstStyle/>
          <a:p>
            <a:pPr marL="457200" indent="-457200" defTabSz="912813" eaLnBrk="0" hangingPunct="0">
              <a:spcBef>
                <a:spcPct val="25000"/>
              </a:spcBef>
              <a:buFontTx/>
              <a:buChar char="•"/>
            </a:pPr>
            <a:r>
              <a:rPr lang="en-GB" baseline="0" dirty="0" smtClean="0"/>
              <a:t>Product market competition </a:t>
            </a:r>
          </a:p>
          <a:p>
            <a:pPr marL="457200" indent="-457200" defTabSz="912813" eaLnBrk="0" hangingPunct="0">
              <a:spcBef>
                <a:spcPct val="25000"/>
              </a:spcBef>
              <a:buFontTx/>
              <a:buChar char="•"/>
            </a:pPr>
            <a:r>
              <a:rPr lang="en-GB" baseline="0" dirty="0" smtClean="0"/>
              <a:t>Meritocratic CEO selection</a:t>
            </a:r>
          </a:p>
          <a:p>
            <a:pPr marL="457200" indent="-457200" defTabSz="912813" eaLnBrk="0" hangingPunct="0">
              <a:spcBef>
                <a:spcPct val="25000"/>
              </a:spcBef>
              <a:buFontTx/>
              <a:buChar char="•"/>
            </a:pPr>
            <a:r>
              <a:rPr lang="en-GB" baseline="0" dirty="0" smtClean="0"/>
              <a:t>Human Capital</a:t>
            </a:r>
          </a:p>
          <a:p>
            <a:pPr marL="457200" indent="-457200" defTabSz="912813" eaLnBrk="0" hangingPunct="0">
              <a:spcBef>
                <a:spcPct val="25000"/>
              </a:spcBef>
              <a:buFontTx/>
              <a:buChar char="•"/>
            </a:pPr>
            <a:r>
              <a:rPr lang="en-GB" dirty="0" smtClean="0"/>
              <a:t>Others</a:t>
            </a:r>
          </a:p>
          <a:p>
            <a:pPr marL="914400" lvl="1" indent="-457200" defTabSz="912813">
              <a:spcBef>
                <a:spcPct val="25000"/>
              </a:spcBef>
              <a:buFont typeface="Arial" pitchFamily="34" charset="0"/>
              <a:buChar char="–"/>
            </a:pPr>
            <a:r>
              <a:rPr lang="en-GB" dirty="0" smtClean="0"/>
              <a:t>public sector</a:t>
            </a:r>
          </a:p>
          <a:p>
            <a:pPr marL="914400" lvl="1" indent="-457200" defTabSz="912813">
              <a:spcBef>
                <a:spcPct val="25000"/>
              </a:spcBef>
              <a:buFont typeface="Arial" pitchFamily="34" charset="0"/>
              <a:buChar char="–"/>
            </a:pPr>
            <a:r>
              <a:rPr lang="en-GB" dirty="0" smtClean="0"/>
              <a:t>Multinationals</a:t>
            </a:r>
          </a:p>
          <a:p>
            <a:pPr marL="914400" lvl="1" indent="-457200" defTabSz="912813">
              <a:spcBef>
                <a:spcPct val="25000"/>
              </a:spcBef>
              <a:buFont typeface="Arial" pitchFamily="34" charset="0"/>
              <a:buChar char="–"/>
            </a:pPr>
            <a:r>
              <a:rPr lang="en-GB" dirty="0" smtClean="0"/>
              <a:t>private equity</a:t>
            </a:r>
          </a:p>
          <a:p>
            <a:pPr marL="914400" lvl="1" indent="-457200" defTabSz="912813">
              <a:spcBef>
                <a:spcPct val="25000"/>
              </a:spcBef>
              <a:buFont typeface="Arial" pitchFamily="34" charset="0"/>
              <a:buChar char="–"/>
            </a:pPr>
            <a:r>
              <a:rPr lang="en-GB" baseline="0" dirty="0" smtClean="0"/>
              <a:t>Labor</a:t>
            </a:r>
            <a:r>
              <a:rPr lang="en-GB" dirty="0" smtClean="0"/>
              <a:t> market r</a:t>
            </a:r>
            <a:r>
              <a:rPr lang="en-GB" baseline="0" dirty="0" smtClean="0"/>
              <a:t>egulations</a:t>
            </a:r>
          </a:p>
          <a:p>
            <a:pPr marL="457200" indent="-457200" defTabSz="912813" eaLnBrk="0" hangingPunct="0">
              <a:spcBef>
                <a:spcPct val="25000"/>
              </a:spcBef>
              <a:buFontTx/>
              <a:buChar char="•"/>
            </a:pPr>
            <a:r>
              <a:rPr lang="en-GB" baseline="0" dirty="0" smtClean="0"/>
              <a:t>Note Danaher</a:t>
            </a:r>
            <a:r>
              <a:rPr lang="en-GB" dirty="0" smtClean="0"/>
              <a:t> selecting industries where there is “low hanging fruit” to improve management </a:t>
            </a:r>
            <a:endParaRPr lang="en-GB" baseline="0"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1125" y="175695"/>
            <a:ext cx="9217025" cy="584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3200" dirty="0" smtClean="0"/>
              <a:t>My favourite quotes</a:t>
            </a:r>
            <a:endParaRPr lang="en-GB" sz="3200" dirty="0"/>
          </a:p>
        </p:txBody>
      </p:sp>
      <p:sp>
        <p:nvSpPr>
          <p:cNvPr id="23555" name="Text Box 3"/>
          <p:cNvSpPr txBox="1">
            <a:spLocks noChangeArrowheads="1"/>
          </p:cNvSpPr>
          <p:nvPr/>
        </p:nvSpPr>
        <p:spPr bwMode="auto">
          <a:xfrm>
            <a:off x="111125" y="874713"/>
            <a:ext cx="9217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a:t>The bizarre</a:t>
            </a:r>
          </a:p>
        </p:txBody>
      </p:sp>
      <p:sp>
        <p:nvSpPr>
          <p:cNvPr id="333828" name="AutoShape 4"/>
          <p:cNvSpPr>
            <a:spLocks noChangeArrowheads="1"/>
          </p:cNvSpPr>
          <p:nvPr/>
        </p:nvSpPr>
        <p:spPr bwMode="auto">
          <a:xfrm>
            <a:off x="111125" y="1609725"/>
            <a:ext cx="8407400" cy="2124075"/>
          </a:xfrm>
          <a:prstGeom prst="wedgeRectCallout">
            <a:avLst>
              <a:gd name="adj1" fmla="val 50134"/>
              <a:gd name="adj2" fmla="val -78102"/>
            </a:avLst>
          </a:prstGeom>
          <a:solidFill>
            <a:srgbClr val="FFCC99"/>
          </a:solidFill>
          <a:ln w="9525">
            <a:solidFill>
              <a:schemeClr val="tx1"/>
            </a:solidFill>
            <a:miter lim="800000"/>
            <a:headEnd/>
            <a:tailEnd/>
          </a:ln>
        </p:spPr>
        <p:txBody>
          <a:bodyPr lIns="71994" tIns="71994" rIns="71994" bIns="71994" anchor="ctr">
            <a:spAutoFit/>
          </a:bodyPr>
          <a:lstStyle/>
          <a:p>
            <a:pPr algn="just" defTabSz="912813" eaLnBrk="1" hangingPunct="1">
              <a:spcBef>
                <a:spcPct val="20000"/>
              </a:spcBef>
            </a:pPr>
            <a:r>
              <a:rPr lang="en-US" b="0" i="1"/>
              <a:t>Interviewer:</a:t>
            </a:r>
            <a:r>
              <a:rPr lang="en-US" b="0"/>
              <a:t> “[long silence]……hello, hello….are you still there….hello” </a:t>
            </a:r>
          </a:p>
          <a:p>
            <a:pPr algn="just" defTabSz="912813" eaLnBrk="1" hangingPunct="1">
              <a:spcBef>
                <a:spcPct val="20000"/>
              </a:spcBef>
            </a:pPr>
            <a:endParaRPr lang="en-US" b="0"/>
          </a:p>
          <a:p>
            <a:pPr algn="just" defTabSz="912813" eaLnBrk="1" hangingPunct="1">
              <a:spcBef>
                <a:spcPct val="20000"/>
              </a:spcBef>
            </a:pPr>
            <a:r>
              <a:rPr lang="en-GB" b="0" i="1"/>
              <a:t>Production Manager:</a:t>
            </a:r>
            <a:r>
              <a:rPr lang="en-GB" b="0"/>
              <a:t> “…….I’m sorry, I just got distracted by a submarine surfacing in front of my window”</a:t>
            </a:r>
            <a:endParaRPr lang="en-US" b="0"/>
          </a:p>
        </p:txBody>
      </p:sp>
      <p:sp>
        <p:nvSpPr>
          <p:cNvPr id="333829" name="Text Box 5"/>
          <p:cNvSpPr txBox="1">
            <a:spLocks noChangeArrowheads="1"/>
          </p:cNvSpPr>
          <p:nvPr/>
        </p:nvSpPr>
        <p:spPr bwMode="auto">
          <a:xfrm>
            <a:off x="111125" y="4164013"/>
            <a:ext cx="9217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a:t>The unbelievable</a:t>
            </a:r>
          </a:p>
        </p:txBody>
      </p:sp>
      <p:sp>
        <p:nvSpPr>
          <p:cNvPr id="333830" name="AutoShape 6"/>
          <p:cNvSpPr>
            <a:spLocks noChangeArrowheads="1"/>
          </p:cNvSpPr>
          <p:nvPr/>
        </p:nvSpPr>
        <p:spPr bwMode="auto">
          <a:xfrm>
            <a:off x="111125" y="4826000"/>
            <a:ext cx="8724900" cy="1757363"/>
          </a:xfrm>
          <a:prstGeom prst="wedgeRectCallout">
            <a:avLst>
              <a:gd name="adj1" fmla="val -2509"/>
              <a:gd name="adj2" fmla="val -81491"/>
            </a:avLst>
          </a:prstGeom>
          <a:solidFill>
            <a:srgbClr val="FFCC99"/>
          </a:solidFill>
          <a:ln w="9525">
            <a:solidFill>
              <a:schemeClr val="tx1"/>
            </a:solidFill>
            <a:miter lim="800000"/>
            <a:headEnd/>
            <a:tailEnd/>
          </a:ln>
        </p:spPr>
        <p:txBody>
          <a:bodyPr lIns="71994" tIns="71994" rIns="71994" bIns="71994" anchor="ctr">
            <a:spAutoFit/>
          </a:bodyPr>
          <a:lstStyle/>
          <a:p>
            <a:pPr algn="just" defTabSz="912813" eaLnBrk="1" hangingPunct="1">
              <a:spcBef>
                <a:spcPct val="20000"/>
              </a:spcBef>
            </a:pPr>
            <a:r>
              <a:rPr lang="en-GB" b="0"/>
              <a:t>[Male manager speaking to a female interviewer]</a:t>
            </a:r>
            <a:endParaRPr lang="en-GB" b="0" i="1"/>
          </a:p>
          <a:p>
            <a:pPr algn="just" defTabSz="912813" eaLnBrk="1" hangingPunct="1">
              <a:spcBef>
                <a:spcPct val="20000"/>
              </a:spcBef>
            </a:pPr>
            <a:r>
              <a:rPr lang="en-GB" b="0" i="1"/>
              <a:t>Production Manager:</a:t>
            </a:r>
            <a:r>
              <a:rPr lang="en-GB" b="0"/>
              <a:t> “I would like you to call me “Daddy” when we talk”</a:t>
            </a:r>
          </a:p>
          <a:p>
            <a:pPr algn="just" defTabSz="912813" eaLnBrk="1" hangingPunct="1">
              <a:spcBef>
                <a:spcPct val="20000"/>
              </a:spcBef>
            </a:pPr>
            <a:r>
              <a:rPr lang="en-GB" b="0"/>
              <a:t>[End of interview…]</a:t>
            </a:r>
            <a:endParaRPr lang="en-US" b="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8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38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3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animBg="1"/>
      <p:bldP spid="333829" grpId="0"/>
      <p:bldP spid="3338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0CFF1158-B48A-46A0-955F-FE60B74097E1}" type="slidenum">
              <a:rPr lang="en-US" sz="1400"/>
              <a:pPr algn="r" eaLnBrk="1" hangingPunct="1"/>
              <a:t>49</a:t>
            </a:fld>
            <a:endParaRPr lang="en-US" sz="1400"/>
          </a:p>
        </p:txBody>
      </p:sp>
      <p:sp>
        <p:nvSpPr>
          <p:cNvPr id="14339" name="Text Box 2"/>
          <p:cNvSpPr txBox="1">
            <a:spLocks noChangeArrowheads="1"/>
          </p:cNvSpPr>
          <p:nvPr/>
        </p:nvSpPr>
        <p:spPr bwMode="auto">
          <a:xfrm>
            <a:off x="40369" y="44450"/>
            <a:ext cx="91122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smtClean="0"/>
              <a:t>Wrap up</a:t>
            </a:r>
            <a:endParaRPr lang="en-GB" sz="2800" dirty="0"/>
          </a:p>
        </p:txBody>
      </p:sp>
      <p:sp>
        <p:nvSpPr>
          <p:cNvPr id="14340" name="Text Box 3"/>
          <p:cNvSpPr txBox="1">
            <a:spLocks noChangeArrowheads="1"/>
          </p:cNvSpPr>
          <p:nvPr/>
        </p:nvSpPr>
        <p:spPr bwMode="auto">
          <a:xfrm>
            <a:off x="40369" y="669925"/>
            <a:ext cx="9263289" cy="470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spcBef>
                <a:spcPct val="25000"/>
              </a:spcBef>
            </a:pPr>
            <a:r>
              <a:rPr lang="en-GB" b="0" dirty="0" smtClean="0">
                <a:solidFill>
                  <a:srgbClr val="000000"/>
                </a:solidFill>
              </a:rPr>
              <a:t>1) Large variation in monitoring practices – best organizations monitor everything and feed into continuous improvement systems </a:t>
            </a:r>
          </a:p>
          <a:p>
            <a:pPr>
              <a:spcBef>
                <a:spcPct val="25000"/>
              </a:spcBef>
            </a:pPr>
            <a:endParaRPr lang="en-GB" b="0" dirty="0">
              <a:solidFill>
                <a:srgbClr val="000000"/>
              </a:solidFill>
            </a:endParaRPr>
          </a:p>
          <a:p>
            <a:pPr>
              <a:spcBef>
                <a:spcPct val="25000"/>
              </a:spcBef>
            </a:pPr>
            <a:r>
              <a:rPr lang="en-GB" b="0" dirty="0" smtClean="0">
                <a:solidFill>
                  <a:srgbClr val="000000"/>
                </a:solidFill>
              </a:rPr>
              <a:t>2) Variation common across all industries we have looked at – manufacturing, retail, schools, hospitals, clinics and charities </a:t>
            </a:r>
          </a:p>
          <a:p>
            <a:pPr>
              <a:spcBef>
                <a:spcPct val="25000"/>
              </a:spcBef>
            </a:pPr>
            <a:endParaRPr lang="en-GB" b="0" dirty="0">
              <a:solidFill>
                <a:srgbClr val="000000"/>
              </a:solidFill>
            </a:endParaRPr>
          </a:p>
          <a:p>
            <a:pPr>
              <a:spcBef>
                <a:spcPct val="25000"/>
              </a:spcBef>
            </a:pPr>
            <a:r>
              <a:rPr lang="en-GB" b="0" dirty="0" smtClean="0">
                <a:solidFill>
                  <a:srgbClr val="000000"/>
                </a:solidFill>
              </a:rPr>
              <a:t>3) So potential for improvement is extensive, especially in smaller organizations, in less competitive areas in developing countries</a:t>
            </a:r>
          </a:p>
          <a:p>
            <a:pPr>
              <a:spcBef>
                <a:spcPct val="25000"/>
              </a:spcBef>
            </a:pPr>
            <a:endParaRPr lang="en-GB" b="0" dirty="0">
              <a:solidFill>
                <a:srgbClr val="000000"/>
              </a:solidFill>
            </a:endParaRPr>
          </a:p>
          <a:p>
            <a:pPr>
              <a:spcBef>
                <a:spcPct val="25000"/>
              </a:spcBef>
            </a:pPr>
            <a:r>
              <a:rPr lang="en-GB" b="0" dirty="0" smtClean="0">
                <a:solidFill>
                  <a:srgbClr val="000000"/>
                </a:solidFill>
              </a:rPr>
              <a:t>Next lecture we will focus on targets – what you do with your monitoring data</a:t>
            </a:r>
            <a:endParaRPr lang="en-GB" b="0" dirty="0">
              <a:solidFill>
                <a:srgbClr val="000000"/>
              </a:solidFill>
            </a:endParaRPr>
          </a:p>
        </p:txBody>
      </p:sp>
    </p:spTree>
    <p:custDataLst>
      <p:tags r:id="rId1"/>
    </p:custDataLst>
    <p:extLst>
      <p:ext uri="{BB962C8B-B14F-4D97-AF65-F5344CB8AC3E}">
        <p14:creationId xmlns:p14="http://schemas.microsoft.com/office/powerpoint/2010/main" xmlns="" val="4275977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xfrm>
            <a:off x="6553200" y="6248400"/>
            <a:ext cx="1905000" cy="457200"/>
          </a:xfrm>
          <a:prstGeom prst="rect">
            <a:avLst/>
          </a:prstGeom>
        </p:spPr>
        <p:txBody>
          <a:bodyPr/>
          <a:lstStyle/>
          <a:p>
            <a:pPr>
              <a:defRPr/>
            </a:pPr>
            <a:fld id="{8FAE6929-DBDF-4553-893D-AFCCC81D0FEE}" type="slidenum">
              <a:rPr lang="en-US" smtClean="0"/>
              <a:pPr>
                <a:defRPr/>
              </a:pPr>
              <a:t>5</a:t>
            </a:fld>
            <a:endParaRPr lang="en-US" smtClean="0"/>
          </a:p>
        </p:txBody>
      </p:sp>
      <p:pic>
        <p:nvPicPr>
          <p:cNvPr id="1843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5852" b="8812"/>
          <a:stretch>
            <a:fillRect/>
          </a:stretch>
        </p:blipFill>
        <p:spPr bwMode="auto">
          <a:xfrm>
            <a:off x="528638" y="463793"/>
            <a:ext cx="7590895" cy="5729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Text Box 3"/>
          <p:cNvSpPr txBox="1">
            <a:spLocks noChangeArrowheads="1"/>
          </p:cNvSpPr>
          <p:nvPr/>
        </p:nvSpPr>
        <p:spPr bwMode="auto">
          <a:xfrm>
            <a:off x="109538" y="20635"/>
            <a:ext cx="9034462" cy="523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smtClean="0"/>
              <a:t>Management practices and performance</a:t>
            </a:r>
            <a:endParaRPr lang="en-GB" sz="2800" dirty="0"/>
          </a:p>
        </p:txBody>
      </p:sp>
      <p:sp>
        <p:nvSpPr>
          <p:cNvPr id="18438" name="Text Box 5"/>
          <p:cNvSpPr txBox="1">
            <a:spLocks noChangeArrowheads="1"/>
          </p:cNvSpPr>
          <p:nvPr/>
        </p:nvSpPr>
        <p:spPr bwMode="auto">
          <a:xfrm>
            <a:off x="2717800" y="5986463"/>
            <a:ext cx="2795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r>
              <a:rPr lang="en-US" b="0"/>
              <a:t>Management score</a:t>
            </a:r>
          </a:p>
        </p:txBody>
      </p:sp>
      <p:sp>
        <p:nvSpPr>
          <p:cNvPr id="18439" name="Text Box 6"/>
          <p:cNvSpPr txBox="1">
            <a:spLocks noChangeArrowheads="1"/>
          </p:cNvSpPr>
          <p:nvPr/>
        </p:nvSpPr>
        <p:spPr bwMode="auto">
          <a:xfrm rot="-5400000">
            <a:off x="-2013717" y="3281512"/>
            <a:ext cx="47227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r>
              <a:rPr lang="en-US" b="0" dirty="0" smtClean="0"/>
              <a:t>Productivity log(sales/employee)</a:t>
            </a:r>
            <a:endParaRPr lang="en-US" b="0" dirty="0"/>
          </a:p>
        </p:txBody>
      </p:sp>
      <p:cxnSp>
        <p:nvCxnSpPr>
          <p:cNvPr id="3" name="Straight Connector 2"/>
          <p:cNvCxnSpPr/>
          <p:nvPr/>
        </p:nvCxnSpPr>
        <p:spPr bwMode="auto">
          <a:xfrm flipV="1">
            <a:off x="1358900" y="2273300"/>
            <a:ext cx="6362700" cy="264160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extLst>
      <p:ext uri="{BB962C8B-B14F-4D97-AF65-F5344CB8AC3E}">
        <p14:creationId xmlns="" xmlns:p14="http://schemas.microsoft.com/office/powerpoint/2010/main" val="2867825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A19CA2-804F-4B99-AAC7-0DF8AECA1FCB}" type="slidenum">
              <a:rPr lang="en-US" smtClean="0"/>
              <a:pPr/>
              <a:t>50</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5885" y="1671864"/>
            <a:ext cx="4876801" cy="3251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 y="131233"/>
            <a:ext cx="9144000" cy="1569660"/>
          </a:xfrm>
          <a:prstGeom prst="rect">
            <a:avLst/>
          </a:prstGeom>
          <a:noFill/>
        </p:spPr>
        <p:txBody>
          <a:bodyPr wrap="square" rtlCol="0">
            <a:spAutoFit/>
          </a:bodyPr>
          <a:lstStyle/>
          <a:p>
            <a:r>
              <a:rPr lang="en-GB" dirty="0" smtClean="0"/>
              <a:t>The Problems of Primogeniture…..</a:t>
            </a:r>
          </a:p>
          <a:p>
            <a:r>
              <a:rPr lang="en-GB" dirty="0" smtClean="0"/>
              <a:t>HRH </a:t>
            </a:r>
            <a:r>
              <a:rPr lang="en-GB" dirty="0"/>
              <a:t>the Crown Prince of Denmark </a:t>
            </a:r>
            <a:r>
              <a:rPr lang="en-GB" dirty="0" smtClean="0"/>
              <a:t>Inaugurates Radiometer </a:t>
            </a:r>
            <a:r>
              <a:rPr lang="en-GB" dirty="0"/>
              <a:t>Equipment at Mount Sinai Hospital</a:t>
            </a:r>
          </a:p>
          <a:p>
            <a:endParaRPr lang="en-GB" dirty="0"/>
          </a:p>
        </p:txBody>
      </p:sp>
    </p:spTree>
    <p:extLst>
      <p:ext uri="{BB962C8B-B14F-4D97-AF65-F5344CB8AC3E}">
        <p14:creationId xmlns:p14="http://schemas.microsoft.com/office/powerpoint/2010/main" xmlns="" val="4175641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2708" y="1088571"/>
            <a:ext cx="6818639" cy="4990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The survey scores to question (3), process problem documentation – </a:t>
            </a:r>
            <a:r>
              <a:rPr lang="en-US" u="sng" dirty="0" smtClean="0"/>
              <a:t>developed countries, schools</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51</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Schools, Canada, Germany, Sweden, UK, US</a:t>
            </a:r>
            <a:br>
              <a:rPr lang="en-US" sz="2400" b="0" dirty="0" smtClean="0"/>
            </a:br>
            <a:r>
              <a:rPr lang="en-US" sz="2400" b="0" dirty="0" smtClean="0"/>
              <a:t>780 observations</a:t>
            </a:r>
            <a:endParaRPr lang="en-US" sz="2400" b="0" dirty="0"/>
          </a:p>
        </p:txBody>
      </p:sp>
      <p:sp>
        <p:nvSpPr>
          <p:cNvPr id="10" name="Title 1"/>
          <p:cNvSpPr txBox="1">
            <a:spLocks/>
          </p:cNvSpPr>
          <p:nvPr/>
        </p:nvSpPr>
        <p:spPr>
          <a:xfrm>
            <a:off x="5827486" y="1250489"/>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2.93</a:t>
            </a:r>
            <a:endParaRPr lang="en-US" sz="2400" b="0" dirty="0"/>
          </a:p>
        </p:txBody>
      </p:sp>
    </p:spTree>
    <p:custDataLst>
      <p:tags r:id="rId1"/>
    </p:custDataLst>
    <p:extLst>
      <p:ext uri="{BB962C8B-B14F-4D97-AF65-F5344CB8AC3E}">
        <p14:creationId xmlns:p14="http://schemas.microsoft.com/office/powerpoint/2010/main" xmlns="" val="1724004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85200" cy="793766"/>
          </a:xfrm>
        </p:spPr>
        <p:txBody>
          <a:bodyPr/>
          <a:lstStyle/>
          <a:p>
            <a:r>
              <a:rPr lang="en-US" dirty="0" smtClean="0"/>
              <a:t>Examples of performance metrics – Call Centre </a:t>
            </a:r>
            <a:endParaRPr lang="en-US"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52</a:t>
            </a:fld>
            <a:endParaRPr lang="en-US"/>
          </a:p>
        </p:txBody>
      </p:sp>
      <p:pic>
        <p:nvPicPr>
          <p:cNvPr id="5" name="Picture 4"/>
          <p:cNvPicPr>
            <a:picLocks noChangeAspect="1" noChangeArrowheads="1"/>
          </p:cNvPicPr>
          <p:nvPr/>
        </p:nvPicPr>
        <p:blipFill>
          <a:blip r:embed="rId3" cstate="print"/>
          <a:srcRect/>
          <a:stretch>
            <a:fillRect/>
          </a:stretch>
        </p:blipFill>
        <p:spPr bwMode="auto">
          <a:xfrm>
            <a:off x="657225" y="952500"/>
            <a:ext cx="7688263" cy="5765800"/>
          </a:xfrm>
          <a:prstGeom prst="rect">
            <a:avLst/>
          </a:prstGeom>
          <a:noFill/>
          <a:ln w="9525" algn="ctr">
            <a:noFill/>
            <a:miter lim="800000"/>
            <a:headEnd/>
            <a:tailEnd/>
          </a:ln>
        </p:spPr>
      </p:pic>
    </p:spTree>
    <p:custDataLst>
      <p:tags r:id="rId1"/>
    </p:custDataLst>
    <p:extLst>
      <p:ext uri="{BB962C8B-B14F-4D97-AF65-F5344CB8AC3E}">
        <p14:creationId xmlns:p14="http://schemas.microsoft.com/office/powerpoint/2010/main" xmlns="" val="1267739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54"/>
            <a:ext cx="8585200" cy="793766"/>
          </a:xfrm>
        </p:spPr>
        <p:txBody>
          <a:bodyPr/>
          <a:lstStyle/>
          <a:p>
            <a:r>
              <a:rPr lang="en-US" dirty="0" smtClean="0"/>
              <a:t>Examples of performance metrics – Call Centre</a:t>
            </a:r>
            <a:endParaRPr lang="en-US"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53</a:t>
            </a:fld>
            <a:endParaRPr lang="en-US"/>
          </a:p>
        </p:txBody>
      </p:sp>
      <p:pic>
        <p:nvPicPr>
          <p:cNvPr id="9218" name="Picture 2" descr="C:\_DATA\India\photos\Summer_2010\china\Folks_2010 376.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37028" y="747485"/>
            <a:ext cx="7779657" cy="583474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4222044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1442"/>
            <a:ext cx="8585200" cy="793766"/>
          </a:xfrm>
          <a:prstGeom prst="rect">
            <a:avLst/>
          </a:prstGeom>
        </p:spPr>
        <p:txBody>
          <a:bodyPr/>
          <a:lst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pPr algn="l"/>
            <a:r>
              <a:rPr lang="en-US" sz="3200" dirty="0" smtClean="0"/>
              <a:t>Examples of metrics – Retail Bank (1/2)</a:t>
            </a:r>
            <a:endParaRPr lang="en-US" sz="3200" dirty="0"/>
          </a:p>
        </p:txBody>
      </p:sp>
      <p:pic>
        <p:nvPicPr>
          <p:cNvPr id="5" name="Picture 4"/>
          <p:cNvPicPr>
            <a:picLocks noChangeAspect="1" noChangeArrowheads="1"/>
          </p:cNvPicPr>
          <p:nvPr/>
        </p:nvPicPr>
        <p:blipFill>
          <a:blip r:embed="rId2" cstate="print"/>
          <a:srcRect/>
          <a:stretch>
            <a:fillRect/>
          </a:stretch>
        </p:blipFill>
        <p:spPr bwMode="auto">
          <a:xfrm>
            <a:off x="1335313" y="644073"/>
            <a:ext cx="7620000" cy="5449888"/>
          </a:xfrm>
          <a:prstGeom prst="rect">
            <a:avLst/>
          </a:prstGeom>
          <a:noFill/>
          <a:ln w="9525">
            <a:noFill/>
            <a:miter lim="800000"/>
            <a:headEnd/>
            <a:tailEnd/>
          </a:ln>
          <a:effectLst/>
        </p:spPr>
      </p:pic>
      <p:pic>
        <p:nvPicPr>
          <p:cNvPr id="337929" name="Picture 9"/>
          <p:cNvPicPr>
            <a:picLocks noChangeAspect="1" noChangeArrowheads="1"/>
          </p:cNvPicPr>
          <p:nvPr/>
        </p:nvPicPr>
        <p:blipFill>
          <a:blip r:embed="rId3" cstate="print"/>
          <a:srcRect/>
          <a:stretch>
            <a:fillRect/>
          </a:stretch>
        </p:blipFill>
        <p:spPr bwMode="auto">
          <a:xfrm>
            <a:off x="101601" y="2024856"/>
            <a:ext cx="6772652" cy="4843858"/>
          </a:xfrm>
          <a:prstGeom prst="rect">
            <a:avLst/>
          </a:prstGeom>
          <a:noFill/>
          <a:ln w="9525">
            <a:noFill/>
            <a:miter lim="800000"/>
            <a:headEnd/>
            <a:tailEnd/>
          </a:ln>
          <a:effectLst/>
        </p:spPr>
      </p:pic>
    </p:spTree>
    <p:extLst>
      <p:ext uri="{BB962C8B-B14F-4D97-AF65-F5344CB8AC3E}">
        <p14:creationId xmlns:p14="http://schemas.microsoft.com/office/powerpoint/2010/main" xmlns="" val="261611336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p:cNvPicPr>
            <a:picLocks noGrp="1" noChangeAspect="1" noChangeArrowheads="1"/>
          </p:cNvPicPr>
          <p:nvPr>
            <p:ph/>
          </p:nvPr>
        </p:nvPicPr>
        <p:blipFill>
          <a:blip r:embed="rId2" cstate="print"/>
          <a:srcRect/>
          <a:stretch>
            <a:fillRect/>
          </a:stretch>
        </p:blipFill>
        <p:spPr>
          <a:xfrm>
            <a:off x="489857" y="725714"/>
            <a:ext cx="7846330" cy="5883522"/>
          </a:xfrm>
          <a:noFill/>
          <a:ln/>
        </p:spPr>
      </p:pic>
      <p:sp>
        <p:nvSpPr>
          <p:cNvPr id="335875" name="Text Box 3"/>
          <p:cNvSpPr txBox="1">
            <a:spLocks noChangeArrowheads="1"/>
          </p:cNvSpPr>
          <p:nvPr/>
        </p:nvSpPr>
        <p:spPr bwMode="auto">
          <a:xfrm>
            <a:off x="539750" y="5589588"/>
            <a:ext cx="6264275" cy="366712"/>
          </a:xfrm>
          <a:prstGeom prst="rect">
            <a:avLst/>
          </a:prstGeom>
          <a:noFill/>
          <a:ln w="9525">
            <a:noFill/>
            <a:miter lim="800000"/>
            <a:headEnd/>
            <a:tailEnd/>
          </a:ln>
          <a:effectLst/>
        </p:spPr>
        <p:txBody>
          <a:bodyPr>
            <a:spAutoFit/>
          </a:bodyPr>
          <a:lstStyle/>
          <a:p>
            <a:endParaRPr lang="en-US"/>
          </a:p>
        </p:txBody>
      </p:sp>
      <p:sp>
        <p:nvSpPr>
          <p:cNvPr id="335876" name="Text Box 4"/>
          <p:cNvSpPr txBox="1">
            <a:spLocks noChangeArrowheads="1"/>
          </p:cNvSpPr>
          <p:nvPr/>
        </p:nvSpPr>
        <p:spPr bwMode="auto">
          <a:xfrm>
            <a:off x="1311275" y="5805488"/>
            <a:ext cx="4556125" cy="366712"/>
          </a:xfrm>
          <a:prstGeom prst="rect">
            <a:avLst/>
          </a:prstGeom>
          <a:noFill/>
          <a:ln w="9525">
            <a:noFill/>
            <a:miter lim="800000"/>
            <a:headEnd/>
            <a:tailEnd/>
          </a:ln>
          <a:effectLst/>
        </p:spPr>
        <p:txBody>
          <a:bodyPr>
            <a:spAutoFit/>
          </a:bodyPr>
          <a:lstStyle/>
          <a:p>
            <a:endParaRPr lang="en-US"/>
          </a:p>
        </p:txBody>
      </p:sp>
      <p:sp>
        <p:nvSpPr>
          <p:cNvPr id="6" name="Title 1"/>
          <p:cNvSpPr txBox="1">
            <a:spLocks/>
          </p:cNvSpPr>
          <p:nvPr/>
        </p:nvSpPr>
        <p:spPr>
          <a:xfrm>
            <a:off x="457200" y="71442"/>
            <a:ext cx="8585200" cy="793766"/>
          </a:xfrm>
          <a:prstGeom prst="rect">
            <a:avLst/>
          </a:prstGeom>
        </p:spPr>
        <p:txBody>
          <a:bodyPr/>
          <a:lst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pPr algn="l"/>
            <a:r>
              <a:rPr lang="en-US" sz="3200" dirty="0" smtClean="0"/>
              <a:t>Examples of metrics – Retail Bank (2/2)</a:t>
            </a:r>
            <a:endParaRPr lang="en-US" sz="3200" dirty="0"/>
          </a:p>
        </p:txBody>
      </p:sp>
    </p:spTree>
    <p:extLst>
      <p:ext uri="{BB962C8B-B14F-4D97-AF65-F5344CB8AC3E}">
        <p14:creationId xmlns:p14="http://schemas.microsoft.com/office/powerpoint/2010/main" xmlns="" val="426761962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22238" y="58738"/>
            <a:ext cx="8793162" cy="861774"/>
          </a:xfrm>
          <a:prstGeom prst="rect">
            <a:avLst/>
          </a:prstGeom>
          <a:noFill/>
        </p:spPr>
        <p:txBody>
          <a:bodyPr lIns="0" tIns="0" rIns="0" bIns="0" anchor="t">
            <a:spAutoFit/>
          </a:bodyPr>
          <a:lstStyle/>
          <a:p>
            <a:pPr algn="l" eaLnBrk="1" hangingPunct="1"/>
            <a:r>
              <a:rPr lang="en-GB" sz="2800" b="1" dirty="0" smtClean="0"/>
              <a:t>We also got managers to self score themselves at the end of the interview</a:t>
            </a:r>
          </a:p>
        </p:txBody>
      </p:sp>
      <p:sp>
        <p:nvSpPr>
          <p:cNvPr id="9219" name="McK Measure"/>
          <p:cNvSpPr txBox="1">
            <a:spLocks noChangeArrowheads="1"/>
          </p:cNvSpPr>
          <p:nvPr>
            <p:custDataLst>
              <p:tags r:id="rId2"/>
            </p:custDataLst>
          </p:nvPr>
        </p:nvSpPr>
        <p:spPr bwMode="auto">
          <a:xfrm>
            <a:off x="122238" y="1290638"/>
            <a:ext cx="8378825"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r>
              <a:rPr lang="en-GB" b="0">
                <a:solidFill>
                  <a:srgbClr val="000000"/>
                </a:solidFill>
              </a:rPr>
              <a:t>We asked:</a:t>
            </a:r>
          </a:p>
          <a:p>
            <a:pPr eaLnBrk="1" hangingPunct="1"/>
            <a:endParaRPr lang="en-GB" b="0">
              <a:solidFill>
                <a:srgbClr val="000000"/>
              </a:solidFill>
            </a:endParaRPr>
          </a:p>
          <a:p>
            <a:pPr eaLnBrk="1" hangingPunct="1"/>
            <a:r>
              <a:rPr lang="en-GB" b="0">
                <a:solidFill>
                  <a:srgbClr val="000000"/>
                </a:solidFill>
              </a:rPr>
              <a:t>“</a:t>
            </a:r>
            <a:r>
              <a:rPr lang="en-GB" b="0" i="1">
                <a:solidFill>
                  <a:srgbClr val="000000"/>
                </a:solidFill>
              </a:rPr>
              <a:t>Excluding yourself, how well managed would you say your firm is on a scale of 1 to 10, where 1 is worst practice, 5 is average and 10 is best practice</a:t>
            </a:r>
            <a:r>
              <a:rPr lang="en-GB" b="0">
                <a:solidFill>
                  <a:srgbClr val="000000"/>
                </a:solidFill>
              </a:rPr>
              <a:t>”</a:t>
            </a:r>
          </a:p>
          <a:p>
            <a:pPr eaLnBrk="1" hangingPunct="1"/>
            <a:endParaRPr lang="en-GB" b="0">
              <a:solidFill>
                <a:srgbClr val="000000"/>
              </a:solidFill>
            </a:endParaRPr>
          </a:p>
          <a:p>
            <a:pPr eaLnBrk="1" hangingPunct="1"/>
            <a:endParaRPr lang="en-GB" b="0">
              <a:solidFill>
                <a:srgbClr val="000000"/>
              </a:solidFill>
            </a:endParaRPr>
          </a:p>
          <a:p>
            <a:pPr eaLnBrk="1" hangingPunct="1"/>
            <a:r>
              <a:rPr lang="en-GB" b="0">
                <a:solidFill>
                  <a:srgbClr val="000000"/>
                </a:solidFill>
              </a:rPr>
              <a:t>We also asked them to give themselves scores on operations and people management separately</a:t>
            </a:r>
          </a:p>
        </p:txBody>
      </p:sp>
    </p:spTree>
    <p:custDataLst>
      <p:tags r:id="rId1"/>
    </p:custDataLst>
    <p:extLst>
      <p:ext uri="{BB962C8B-B14F-4D97-AF65-F5344CB8AC3E}">
        <p14:creationId xmlns:p14="http://schemas.microsoft.com/office/powerpoint/2010/main" xmlns="" val="217003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l="1187" b="2173"/>
          <a:stretch>
            <a:fillRect/>
          </a:stretch>
        </p:blipFill>
        <p:spPr bwMode="auto">
          <a:xfrm>
            <a:off x="0" y="639763"/>
            <a:ext cx="8591550" cy="621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3"/>
          <p:cNvSpPr>
            <a:spLocks noGrp="1" noChangeArrowheads="1"/>
          </p:cNvSpPr>
          <p:nvPr>
            <p:ph type="title"/>
          </p:nvPr>
        </p:nvSpPr>
        <p:spPr>
          <a:xfrm>
            <a:off x="122238" y="58738"/>
            <a:ext cx="9021762" cy="430887"/>
          </a:xfrm>
          <a:prstGeom prst="rect">
            <a:avLst/>
          </a:prstGeom>
          <a:noFill/>
        </p:spPr>
        <p:txBody>
          <a:bodyPr lIns="0" tIns="0" rIns="0" bIns="0" anchor="t">
            <a:spAutoFit/>
          </a:bodyPr>
          <a:lstStyle/>
          <a:p>
            <a:pPr algn="l" eaLnBrk="1" hangingPunct="1"/>
            <a:r>
              <a:rPr lang="en-GB" sz="2800" b="1" dirty="0" smtClean="0"/>
              <a:t>Managers generally over-scored their firms</a:t>
            </a:r>
          </a:p>
        </p:txBody>
      </p:sp>
      <p:sp>
        <p:nvSpPr>
          <p:cNvPr id="10244" name="McK Measure"/>
          <p:cNvSpPr txBox="1">
            <a:spLocks noChangeArrowheads="1"/>
          </p:cNvSpPr>
          <p:nvPr>
            <p:custDataLst>
              <p:tags r:id="rId2"/>
            </p:custDataLst>
          </p:nvPr>
        </p:nvSpPr>
        <p:spPr bwMode="auto">
          <a:xfrm>
            <a:off x="3919538" y="2814638"/>
            <a:ext cx="13255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ctr" eaLnBrk="1" hangingPunct="1"/>
            <a:r>
              <a:rPr lang="en-GB" sz="2000" b="0">
                <a:solidFill>
                  <a:srgbClr val="000000"/>
                </a:solidFill>
              </a:rPr>
              <a:t>“Average”</a:t>
            </a:r>
          </a:p>
        </p:txBody>
      </p:sp>
      <p:sp>
        <p:nvSpPr>
          <p:cNvPr id="10245" name="Line 5"/>
          <p:cNvSpPr>
            <a:spLocks noChangeShapeType="1"/>
          </p:cNvSpPr>
          <p:nvPr/>
        </p:nvSpPr>
        <p:spPr bwMode="auto">
          <a:xfrm>
            <a:off x="4559300" y="3238500"/>
            <a:ext cx="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46" name="McK Measure"/>
          <p:cNvSpPr txBox="1">
            <a:spLocks noChangeArrowheads="1"/>
          </p:cNvSpPr>
          <p:nvPr>
            <p:custDataLst>
              <p:tags r:id="rId3"/>
            </p:custDataLst>
          </p:nvPr>
        </p:nvSpPr>
        <p:spPr bwMode="auto">
          <a:xfrm>
            <a:off x="700088" y="2814638"/>
            <a:ext cx="1325562"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ctr" eaLnBrk="1" hangingPunct="1"/>
            <a:r>
              <a:rPr lang="en-GB" sz="2000" b="0">
                <a:solidFill>
                  <a:srgbClr val="000000"/>
                </a:solidFill>
              </a:rPr>
              <a:t>“Worst Practice”</a:t>
            </a:r>
          </a:p>
        </p:txBody>
      </p:sp>
      <p:sp>
        <p:nvSpPr>
          <p:cNvPr id="10247" name="McK Measure"/>
          <p:cNvSpPr txBox="1">
            <a:spLocks noChangeArrowheads="1"/>
          </p:cNvSpPr>
          <p:nvPr>
            <p:custDataLst>
              <p:tags r:id="rId4"/>
            </p:custDataLst>
          </p:nvPr>
        </p:nvSpPr>
        <p:spPr bwMode="auto">
          <a:xfrm>
            <a:off x="7094538" y="2814638"/>
            <a:ext cx="1325562"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algn="ctr" eaLnBrk="1" hangingPunct="1"/>
            <a:r>
              <a:rPr lang="en-GB" sz="2000" b="0">
                <a:solidFill>
                  <a:srgbClr val="000000"/>
                </a:solidFill>
              </a:rPr>
              <a:t>“Best Practice”</a:t>
            </a:r>
          </a:p>
        </p:txBody>
      </p:sp>
      <p:sp>
        <p:nvSpPr>
          <p:cNvPr id="10248" name="Line 8"/>
          <p:cNvSpPr>
            <a:spLocks noChangeShapeType="1"/>
          </p:cNvSpPr>
          <p:nvPr/>
        </p:nvSpPr>
        <p:spPr bwMode="auto">
          <a:xfrm>
            <a:off x="7721600" y="3568700"/>
            <a:ext cx="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249" name="Line 9"/>
          <p:cNvSpPr>
            <a:spLocks noChangeShapeType="1"/>
          </p:cNvSpPr>
          <p:nvPr/>
        </p:nvSpPr>
        <p:spPr bwMode="auto">
          <a:xfrm>
            <a:off x="1263650" y="3568700"/>
            <a:ext cx="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ustDataLst>
      <p:tags r:id="rId1"/>
    </p:custDataLst>
    <p:extLst>
      <p:ext uri="{BB962C8B-B14F-4D97-AF65-F5344CB8AC3E}">
        <p14:creationId xmlns:p14="http://schemas.microsoft.com/office/powerpoint/2010/main" xmlns="" val="33227757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5852" t="9308" b="12389"/>
          <a:stretch>
            <a:fillRect/>
          </a:stretch>
        </p:blipFill>
        <p:spPr bwMode="auto">
          <a:xfrm>
            <a:off x="576263" y="962025"/>
            <a:ext cx="8318500" cy="505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3"/>
          <p:cNvSpPr>
            <a:spLocks noGrp="1" noChangeArrowheads="1"/>
          </p:cNvSpPr>
          <p:nvPr>
            <p:ph type="title"/>
          </p:nvPr>
        </p:nvSpPr>
        <p:spPr>
          <a:xfrm>
            <a:off x="122238" y="58738"/>
            <a:ext cx="9021762" cy="430887"/>
          </a:xfrm>
          <a:prstGeom prst="rect">
            <a:avLst/>
          </a:prstGeom>
          <a:noFill/>
        </p:spPr>
        <p:txBody>
          <a:bodyPr lIns="0" tIns="0" rIns="0" bIns="0" anchor="t">
            <a:spAutoFit/>
          </a:bodyPr>
          <a:lstStyle/>
          <a:p>
            <a:pPr algn="l" eaLnBrk="1" hangingPunct="1"/>
            <a:r>
              <a:rPr lang="en-GB" sz="2800" b="1" dirty="0" smtClean="0"/>
              <a:t>Self-scores were also not linked to firm performance</a:t>
            </a:r>
          </a:p>
        </p:txBody>
      </p:sp>
      <p:sp>
        <p:nvSpPr>
          <p:cNvPr id="12292" name="Rectangle 4"/>
          <p:cNvSpPr>
            <a:spLocks noChangeArrowheads="1"/>
          </p:cNvSpPr>
          <p:nvPr/>
        </p:nvSpPr>
        <p:spPr bwMode="gray">
          <a:xfrm rot="-5400000">
            <a:off x="-1131093" y="2940844"/>
            <a:ext cx="287178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342900" indent="-342900" defTabSz="912813" eaLnBrk="1" hangingPunct="1">
              <a:spcBef>
                <a:spcPct val="20000"/>
              </a:spcBef>
            </a:pPr>
            <a:r>
              <a:rPr lang="en-GB" b="0"/>
              <a:t>Labor Productivity</a:t>
            </a:r>
          </a:p>
        </p:txBody>
      </p:sp>
      <p:sp>
        <p:nvSpPr>
          <p:cNvPr id="12293" name="Rectangle 5"/>
          <p:cNvSpPr>
            <a:spLocks noChangeArrowheads="1"/>
          </p:cNvSpPr>
          <p:nvPr/>
        </p:nvSpPr>
        <p:spPr bwMode="gray">
          <a:xfrm>
            <a:off x="2720975" y="6037263"/>
            <a:ext cx="4352925" cy="3651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342900" indent="-342900" defTabSz="912813" eaLnBrk="1" hangingPunct="1">
              <a:spcBef>
                <a:spcPct val="20000"/>
              </a:spcBef>
            </a:pPr>
            <a:r>
              <a:rPr lang="en-GB" b="0"/>
              <a:t>Self scored management</a:t>
            </a:r>
          </a:p>
        </p:txBody>
      </p:sp>
      <p:sp>
        <p:nvSpPr>
          <p:cNvPr id="12294" name="Text Box 6"/>
          <p:cNvSpPr txBox="1">
            <a:spLocks noChangeArrowheads="1"/>
          </p:cNvSpPr>
          <p:nvPr/>
        </p:nvSpPr>
        <p:spPr bwMode="auto">
          <a:xfrm>
            <a:off x="84138" y="6411913"/>
            <a:ext cx="9480550" cy="3397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nSpc>
                <a:spcPct val="90000"/>
              </a:lnSpc>
            </a:pPr>
            <a:r>
              <a:rPr lang="en-US" sz="1800" b="0"/>
              <a:t>* In comparison the management score has a 0.295 correlation with labor productivity</a:t>
            </a:r>
          </a:p>
        </p:txBody>
      </p:sp>
      <p:sp>
        <p:nvSpPr>
          <p:cNvPr id="12295" name="Oval 7"/>
          <p:cNvSpPr>
            <a:spLocks noChangeArrowheads="1"/>
          </p:cNvSpPr>
          <p:nvPr/>
        </p:nvSpPr>
        <p:spPr bwMode="auto">
          <a:xfrm>
            <a:off x="6769100" y="990600"/>
            <a:ext cx="1587500" cy="812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2000" b="0"/>
              <a:t>Correlation</a:t>
            </a:r>
          </a:p>
          <a:p>
            <a:pPr algn="ctr"/>
            <a:r>
              <a:rPr lang="en-US" sz="2000" b="0"/>
              <a:t>0.032*</a:t>
            </a:r>
          </a:p>
        </p:txBody>
      </p:sp>
    </p:spTree>
    <p:custDataLst>
      <p:tags r:id="rId1"/>
    </p:custDataLst>
    <p:extLst>
      <p:ext uri="{BB962C8B-B14F-4D97-AF65-F5344CB8AC3E}">
        <p14:creationId xmlns:p14="http://schemas.microsoft.com/office/powerpoint/2010/main" xmlns="" val="22359918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5943600" y="632460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DF100B85-BA2F-4F2B-B236-0AD780F29253}" type="slidenum">
              <a:rPr lang="en-US" sz="1400"/>
              <a:pPr algn="r" eaLnBrk="1" hangingPunct="1"/>
              <a:t>59</a:t>
            </a:fld>
            <a:endParaRPr lang="en-US" sz="1400"/>
          </a:p>
        </p:txBody>
      </p:sp>
      <p:graphicFrame>
        <p:nvGraphicFramePr>
          <p:cNvPr id="770050" name="Group 2"/>
          <p:cNvGraphicFramePr>
            <a:graphicFrameLocks noGrp="1"/>
          </p:cNvGraphicFramePr>
          <p:nvPr>
            <p:ph idx="4294967295"/>
          </p:nvPr>
        </p:nvGraphicFramePr>
        <p:xfrm>
          <a:off x="47625" y="1420813"/>
          <a:ext cx="9096375" cy="2852737"/>
        </p:xfrm>
        <a:graphic>
          <a:graphicData uri="http://schemas.openxmlformats.org/drawingml/2006/table">
            <a:tbl>
              <a:tblPr/>
              <a:tblGrid>
                <a:gridCol w="1143000"/>
                <a:gridCol w="2641600"/>
                <a:gridCol w="2157413"/>
                <a:gridCol w="3154362"/>
              </a:tblGrid>
              <a:tr h="2852737">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Score</a:t>
                      </a:r>
                    </a:p>
                  </a:txBody>
                  <a:tcPr marL="91420" marR="91420" marT="45711" marB="45711"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 Modern manufacturing techniques were introduced because others were using them.</a:t>
                      </a:r>
                      <a:r>
                        <a:rPr kumimoji="0" lang="en-US" sz="2400" b="0" i="0" u="none" strike="noStrike" cap="none" normalizeH="0" baseline="0" smtClean="0">
                          <a:ln>
                            <a:noFill/>
                          </a:ln>
                          <a:solidFill>
                            <a:schemeClr val="tx1"/>
                          </a:solidFill>
                          <a:effectLst/>
                          <a:latin typeface="Arial" charset="0"/>
                        </a:rPr>
                        <a:t> </a:t>
                      </a:r>
                      <a:endParaRPr kumimoji="0" lang="en-GB" sz="2400" b="0" i="0" u="none" strike="noStrike" cap="none" normalizeH="0" baseline="0" smtClean="0">
                        <a:ln>
                          <a:noFill/>
                        </a:ln>
                        <a:solidFill>
                          <a:schemeClr val="tx1"/>
                        </a:solidFill>
                        <a:effectLst/>
                        <a:latin typeface="Arial" charset="0"/>
                      </a:endParaRP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(3): Modern manufacturing techniques were introduced to reduce costs</a:t>
                      </a:r>
                    </a:p>
                  </a:txBody>
                  <a:tcPr marL="91420" marR="91420" marT="45711" marB="45711"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(5): Modern manufacturing techniques were introduced to enable us to meet our business objectives (including costs)</a:t>
                      </a:r>
                      <a:r>
                        <a:rPr kumimoji="0" lang="en-US" sz="2400" b="0" i="0" u="none" strike="noStrike" cap="none" normalizeH="0" baseline="0" dirty="0" smtClean="0">
                          <a:ln>
                            <a:noFill/>
                          </a:ln>
                          <a:solidFill>
                            <a:schemeClr val="tx1"/>
                          </a:solidFill>
                          <a:effectLst/>
                          <a:latin typeface="Arial" charset="0"/>
                        </a:rPr>
                        <a:t> </a:t>
                      </a:r>
                      <a:endParaRPr kumimoji="0" lang="en-GB" sz="2400" b="0" i="0" u="none" strike="noStrike" cap="none" normalizeH="0" baseline="0" dirty="0" smtClean="0">
                        <a:ln>
                          <a:noFill/>
                        </a:ln>
                        <a:solidFill>
                          <a:schemeClr val="tx1"/>
                        </a:solidFill>
                        <a:effectLst/>
                        <a:latin typeface="Arial" charset="0"/>
                      </a:endParaRPr>
                    </a:p>
                  </a:txBody>
                  <a:tcPr marL="91420" marR="91420" marT="45711" marB="45711"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90" name="Text Box 11"/>
          <p:cNvSpPr txBox="1">
            <a:spLocks noChangeArrowheads="1"/>
          </p:cNvSpPr>
          <p:nvPr/>
        </p:nvSpPr>
        <p:spPr bwMode="auto">
          <a:xfrm>
            <a:off x="42863" y="17463"/>
            <a:ext cx="9302750" cy="523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45711" rIns="91420" bIns="45711">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a:t>(2)  Modern manufacturing, rationale</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A19CA2-804F-4B99-AAC7-0DF8AECA1FCB}" type="slidenum">
              <a:rPr lang="en-US" smtClean="0"/>
              <a:pPr/>
              <a:t>6</a:t>
            </a:fld>
            <a:endParaRPr lang="en-US"/>
          </a:p>
        </p:txBody>
      </p:sp>
      <p:pic>
        <p:nvPicPr>
          <p:cNvPr id="62466" name="Picture 2"/>
          <p:cNvPicPr>
            <a:picLocks noChangeAspect="1" noChangeArrowheads="1"/>
          </p:cNvPicPr>
          <p:nvPr/>
        </p:nvPicPr>
        <p:blipFill>
          <a:blip r:embed="rId2" cstate="print"/>
          <a:srcRect/>
          <a:stretch>
            <a:fillRect/>
          </a:stretch>
        </p:blipFill>
        <p:spPr bwMode="auto">
          <a:xfrm>
            <a:off x="366713" y="252413"/>
            <a:ext cx="8410575" cy="635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93" y="1119862"/>
            <a:ext cx="6775881" cy="4958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174170" y="56928"/>
            <a:ext cx="8969829" cy="793766"/>
          </a:xfrm>
        </p:spPr>
        <p:txBody>
          <a:bodyPr/>
          <a:lstStyle/>
          <a:p>
            <a:r>
              <a:rPr lang="en-US" dirty="0" smtClean="0"/>
              <a:t>Modern manufacturing, rationale (1):</a:t>
            </a:r>
            <a:br>
              <a:rPr lang="en-US" dirty="0" smtClean="0"/>
            </a:br>
            <a:r>
              <a:rPr lang="en-US" u="sng" dirty="0" smtClean="0"/>
              <a:t>all countries, manufacturing</a:t>
            </a:r>
            <a:endParaRPr lang="en-US" u="sng" dirty="0"/>
          </a:p>
        </p:txBody>
      </p:sp>
      <p:sp>
        <p:nvSpPr>
          <p:cNvPr id="4" name="Slide Number Placeholder 3"/>
          <p:cNvSpPr>
            <a:spLocks noGrp="1"/>
          </p:cNvSpPr>
          <p:nvPr>
            <p:ph type="sldNum" sz="quarter" idx="12"/>
          </p:nvPr>
        </p:nvSpPr>
        <p:spPr/>
        <p:txBody>
          <a:bodyPr/>
          <a:lstStyle/>
          <a:p>
            <a:pPr>
              <a:defRPr/>
            </a:pPr>
            <a:fld id="{55083F53-240A-460E-A332-767E788642C1}" type="slidenum">
              <a:rPr lang="en-US" smtClean="0"/>
              <a:pPr>
                <a:defRPr/>
              </a:pPr>
              <a:t>60</a:t>
            </a:fld>
            <a:endParaRPr lang="en-US"/>
          </a:p>
        </p:txBody>
      </p:sp>
      <p:sp>
        <p:nvSpPr>
          <p:cNvPr id="9" name="Title 1"/>
          <p:cNvSpPr txBox="1">
            <a:spLocks/>
          </p:cNvSpPr>
          <p:nvPr/>
        </p:nvSpPr>
        <p:spPr>
          <a:xfrm>
            <a:off x="457200" y="6078747"/>
            <a:ext cx="8498114" cy="793766"/>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All countries, manufacturing firms (100 to 5000 employees), 9595 observations</a:t>
            </a:r>
            <a:endParaRPr lang="en-US" sz="2400" b="0" dirty="0"/>
          </a:p>
        </p:txBody>
      </p:sp>
      <p:sp>
        <p:nvSpPr>
          <p:cNvPr id="10" name="Title 1"/>
          <p:cNvSpPr txBox="1">
            <a:spLocks/>
          </p:cNvSpPr>
          <p:nvPr/>
        </p:nvSpPr>
        <p:spPr>
          <a:xfrm>
            <a:off x="5827486" y="1119862"/>
            <a:ext cx="2402114" cy="396883"/>
          </a:xfrm>
          <a:prstGeom prst="rect">
            <a:avLst/>
          </a:prstGeom>
          <a:solidFill>
            <a:schemeClr val="bg1"/>
          </a:solidFill>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a:lstStyle>
          <a:p>
            <a:r>
              <a:rPr lang="en-US" sz="2400" b="0" dirty="0" smtClean="0"/>
              <a:t>Average 2.89</a:t>
            </a:r>
            <a:endParaRPr lang="en-US" sz="2400" b="0" dirty="0"/>
          </a:p>
        </p:txBody>
      </p:sp>
    </p:spTree>
    <p:custDataLst>
      <p:tags r:id="rId1"/>
    </p:custDataLst>
    <p:extLst>
      <p:ext uri="{BB962C8B-B14F-4D97-AF65-F5344CB8AC3E}">
        <p14:creationId xmlns:p14="http://schemas.microsoft.com/office/powerpoint/2010/main" xmlns="" val="1533032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bwMode="auto">
          <a:xfrm>
            <a:off x="5943600" y="6324600"/>
            <a:ext cx="2133600" cy="476250"/>
          </a:xfrm>
          <a:prstGeom prst="rect">
            <a:avLst/>
          </a:prstGeom>
          <a:noFill/>
          <a:ln>
            <a:miter lim="800000"/>
            <a:headEnd/>
            <a:tailEnd/>
          </a:ln>
        </p:spPr>
        <p:txBody>
          <a:bodyPr/>
          <a:lstStyle/>
          <a:p>
            <a:fld id="{AA7C6A34-E6B8-40EF-A21D-1286137E7428}" type="slidenum">
              <a:rPr lang="en-US" smtClean="0"/>
              <a:pPr/>
              <a:t>7</a:t>
            </a:fld>
            <a:endParaRPr lang="en-US" smtClean="0"/>
          </a:p>
        </p:txBody>
      </p:sp>
      <p:graphicFrame>
        <p:nvGraphicFramePr>
          <p:cNvPr id="787458" name="Group 2"/>
          <p:cNvGraphicFramePr>
            <a:graphicFrameLocks noGrp="1"/>
          </p:cNvGraphicFramePr>
          <p:nvPr>
            <p:ph/>
          </p:nvPr>
        </p:nvGraphicFramePr>
        <p:xfrm>
          <a:off x="0" y="1209675"/>
          <a:ext cx="9144000" cy="3248024"/>
        </p:xfrm>
        <a:graphic>
          <a:graphicData uri="http://schemas.openxmlformats.org/drawingml/2006/table">
            <a:tbl>
              <a:tblPr/>
              <a:tblGrid>
                <a:gridCol w="2243788"/>
                <a:gridCol w="1748504"/>
                <a:gridCol w="1660329"/>
                <a:gridCol w="1861069"/>
                <a:gridCol w="1630310"/>
              </a:tblGrid>
              <a:tr h="1093991">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charset="0"/>
                          <a:cs typeface="Times New Roman" pitchFamily="18" charset="0"/>
                        </a:rPr>
                        <a:t>Dependent</a:t>
                      </a:r>
                      <a:br>
                        <a:rPr kumimoji="0" lang="en-GB" sz="2000" b="1" i="0" u="none" strike="noStrike" cap="none" normalizeH="0" baseline="0" dirty="0" smtClean="0">
                          <a:ln>
                            <a:noFill/>
                          </a:ln>
                          <a:solidFill>
                            <a:schemeClr val="tx1"/>
                          </a:solidFill>
                          <a:effectLst/>
                          <a:latin typeface="Arial" charset="0"/>
                          <a:cs typeface="Times New Roman" pitchFamily="18" charset="0"/>
                        </a:rPr>
                      </a:br>
                      <a:r>
                        <a:rPr kumimoji="0" lang="en-GB" sz="2000" b="1" i="0" u="none" strike="noStrike" cap="none" normalizeH="0" baseline="0" dirty="0" smtClean="0">
                          <a:ln>
                            <a:noFill/>
                          </a:ln>
                          <a:solidFill>
                            <a:schemeClr val="tx1"/>
                          </a:solidFill>
                          <a:effectLst/>
                          <a:latin typeface="Arial" charset="0"/>
                          <a:cs typeface="Times New Roman" pitchFamily="18" charset="0"/>
                        </a:rPr>
                        <a:t>variable</a:t>
                      </a:r>
                      <a:endParaRPr kumimoji="0" lang="en-GB" sz="2000" b="1" i="0" u="none" strike="noStrike" cap="none" normalizeH="0" baseline="0" dirty="0" smtClean="0">
                        <a:ln>
                          <a:noFill/>
                        </a:ln>
                        <a:solidFill>
                          <a:schemeClr val="tx1"/>
                        </a:solidFill>
                        <a:effectLst/>
                        <a:latin typeface="Arial" charset="0"/>
                      </a:endParaRPr>
                    </a:p>
                  </a:txBody>
                  <a:tcPr marL="91420" marR="91420" marT="45711" marB="45711"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A50021"/>
                          </a:solidFill>
                          <a:effectLst/>
                          <a:latin typeface="Arial" charset="0"/>
                          <a:cs typeface="Times New Roman" pitchFamily="18" charset="0"/>
                        </a:rPr>
                        <a:t>Product</a:t>
                      </a:r>
                    </a:p>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A50021"/>
                          </a:solidFill>
                          <a:effectLst/>
                          <a:latin typeface="Arial" charset="0"/>
                          <a:cs typeface="Times New Roman" pitchFamily="18" charset="0"/>
                        </a:rPr>
                        <a:t>-</a:t>
                      </a:r>
                      <a:r>
                        <a:rPr kumimoji="0" lang="en-GB" sz="2000" b="1" i="0" u="none" strike="noStrike" cap="none" normalizeH="0" baseline="0" dirty="0" err="1" smtClean="0">
                          <a:ln>
                            <a:noFill/>
                          </a:ln>
                          <a:solidFill>
                            <a:srgbClr val="A50021"/>
                          </a:solidFill>
                          <a:effectLst/>
                          <a:latin typeface="Arial" charset="0"/>
                          <a:cs typeface="Times New Roman" pitchFamily="18" charset="0"/>
                        </a:rPr>
                        <a:t>ivity</a:t>
                      </a:r>
                      <a:r>
                        <a:rPr kumimoji="0" lang="en-GB" sz="2000" b="1" i="0" u="none" strike="noStrike" cap="none" normalizeH="0" baseline="0" dirty="0" smtClean="0">
                          <a:ln>
                            <a:noFill/>
                          </a:ln>
                          <a:solidFill>
                            <a:srgbClr val="A50021"/>
                          </a:solidFill>
                          <a:effectLst/>
                          <a:latin typeface="Arial" charset="0"/>
                          <a:cs typeface="Times New Roman" pitchFamily="18" charset="0"/>
                        </a:rPr>
                        <a:t/>
                      </a:r>
                      <a:br>
                        <a:rPr kumimoji="0" lang="en-GB" sz="2000" b="1" i="0" u="none" strike="noStrike" cap="none" normalizeH="0" baseline="0" dirty="0" smtClean="0">
                          <a:ln>
                            <a:noFill/>
                          </a:ln>
                          <a:solidFill>
                            <a:srgbClr val="A50021"/>
                          </a:solidFill>
                          <a:effectLst/>
                          <a:latin typeface="Arial" charset="0"/>
                          <a:cs typeface="Times New Roman" pitchFamily="18" charset="0"/>
                        </a:rPr>
                      </a:br>
                      <a:endParaRPr kumimoji="0" lang="en-GB" sz="2000" b="1" i="0" u="none" strike="noStrike" cap="none" normalizeH="0" baseline="0" dirty="0" smtClean="0">
                        <a:ln>
                          <a:noFill/>
                        </a:ln>
                        <a:solidFill>
                          <a:srgbClr val="A5002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A50021"/>
                          </a:solidFill>
                          <a:effectLst/>
                          <a:latin typeface="Arial" charset="0"/>
                          <a:cs typeface="Times New Roman" pitchFamily="18" charset="0"/>
                        </a:rPr>
                        <a:t>Profits (ROCE)</a:t>
                      </a:r>
                      <a:endParaRPr kumimoji="0" lang="en-GB" sz="2000" b="1" i="0" u="none" strike="noStrike" cap="none" normalizeH="0" baseline="0" dirty="0" smtClean="0">
                        <a:ln>
                          <a:noFill/>
                        </a:ln>
                        <a:solidFill>
                          <a:srgbClr val="A5002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A50021"/>
                          </a:solidFill>
                          <a:effectLst/>
                          <a:latin typeface="Arial" charset="0"/>
                        </a:rPr>
                        <a:t>5yr Sales</a:t>
                      </a:r>
                      <a:br>
                        <a:rPr kumimoji="0" lang="en-GB" sz="2000" b="1" i="0" u="none" strike="noStrike" cap="none" normalizeH="0" baseline="0" smtClean="0">
                          <a:ln>
                            <a:noFill/>
                          </a:ln>
                          <a:solidFill>
                            <a:srgbClr val="A50021"/>
                          </a:solidFill>
                          <a:effectLst/>
                          <a:latin typeface="Arial" charset="0"/>
                        </a:rPr>
                      </a:br>
                      <a:r>
                        <a:rPr kumimoji="0" lang="en-GB" sz="2000" b="1" i="0" u="none" strike="noStrike" cap="none" normalizeH="0" baseline="0" smtClean="0">
                          <a:ln>
                            <a:noFill/>
                          </a:ln>
                          <a:solidFill>
                            <a:srgbClr val="A50021"/>
                          </a:solidFill>
                          <a:effectLst/>
                          <a:latin typeface="Arial" charset="0"/>
                        </a:rPr>
                        <a:t>growth</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A50021"/>
                          </a:solidFill>
                          <a:effectLst/>
                          <a:latin typeface="Arial" charset="0"/>
                          <a:cs typeface="Times New Roman" pitchFamily="18" charset="0"/>
                        </a:rPr>
                        <a:t>Exit</a:t>
                      </a:r>
                      <a:endParaRPr kumimoji="0" lang="en-GB" sz="2000" b="1" i="0" u="none" strike="noStrike" cap="none" normalizeH="0" baseline="0" smtClean="0">
                        <a:ln>
                          <a:noFill/>
                        </a:ln>
                        <a:solidFill>
                          <a:srgbClr val="A5002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474041">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Times New Roman" pitchFamily="18" charset="0"/>
                        </a:rPr>
                        <a:t>Estimation</a:t>
                      </a:r>
                      <a:endParaRPr kumimoji="0" lang="en-GB" sz="2000" b="0" i="0" u="none" strike="noStrike" cap="none" normalizeH="0" baseline="30000" smtClean="0">
                        <a:ln>
                          <a:noFill/>
                        </a:ln>
                        <a:solidFill>
                          <a:schemeClr val="tx1"/>
                        </a:solidFill>
                        <a:effectLst/>
                        <a:latin typeface="Arial" charset="0"/>
                      </a:endParaRPr>
                    </a:p>
                  </a:txBody>
                  <a:tcPr marL="91420" marR="91420"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Times New Roman" pitchFamily="18" charset="0"/>
                        </a:rPr>
                        <a:t>OLS</a:t>
                      </a:r>
                      <a:endParaRPr kumimoji="0" lang="en-GB" sz="2000" b="0" i="0" u="none" strike="noStrike" cap="none" normalizeH="0" baseline="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OLS</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OLS</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Times New Roman" pitchFamily="18" charset="0"/>
                        </a:rPr>
                        <a:t>Probit</a:t>
                      </a:r>
                      <a:endParaRPr kumimoji="0" lang="en-GB" sz="2000" b="0" i="0" u="none" strike="noStrike" cap="none" normalizeH="0" baseline="0" dirty="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476623">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Times New Roman" pitchFamily="18" charset="0"/>
                        </a:rPr>
                        <a:t>Firm sample</a:t>
                      </a:r>
                      <a:endParaRPr kumimoji="0" lang="en-GB" sz="2000" b="0" i="0" u="none" strike="noStrike" cap="none" normalizeH="0" baseline="0" smtClean="0">
                        <a:ln>
                          <a:noFill/>
                        </a:ln>
                        <a:solidFill>
                          <a:schemeClr val="tx1"/>
                        </a:solidFill>
                        <a:effectLst/>
                        <a:latin typeface="Arial" charset="0"/>
                      </a:endParaRPr>
                    </a:p>
                  </a:txBody>
                  <a:tcPr marL="89980" marR="89980" marT="46790" marB="467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Times New Roman" pitchFamily="18" charset="0"/>
                        </a:rPr>
                        <a:t>All</a:t>
                      </a:r>
                      <a:endParaRPr kumimoji="0" lang="en-GB" sz="2000" b="0" i="0" u="none" strike="noStrike" cap="none" normalizeH="0" baseline="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All</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Quoted</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Times New Roman" pitchFamily="18" charset="0"/>
                        </a:rPr>
                        <a:t>All</a:t>
                      </a:r>
                      <a:endParaRPr kumimoji="0" lang="en-GB" sz="2000" b="0" i="0" u="none" strike="noStrike" cap="none" normalizeH="0" baseline="0" smtClean="0">
                        <a:ln>
                          <a:noFill/>
                        </a:ln>
                        <a:solidFill>
                          <a:schemeClr val="tx1"/>
                        </a:solidFill>
                        <a:effectLst/>
                        <a:latin typeface="Arial"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729328">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Times New Roman" pitchFamily="18" charset="0"/>
                        </a:rPr>
                        <a:t>Management</a:t>
                      </a:r>
                      <a:endParaRPr kumimoji="0" lang="en-GB" sz="2000" b="1" i="0" u="none" strike="noStrike" cap="none" normalizeH="0" baseline="0" smtClean="0">
                        <a:ln>
                          <a:noFill/>
                        </a:ln>
                        <a:solidFill>
                          <a:schemeClr val="tx1"/>
                        </a:solidFill>
                        <a:effectLst/>
                        <a:latin typeface="Arial" charset="0"/>
                      </a:endParaRPr>
                    </a:p>
                  </a:txBody>
                  <a:tcPr marL="89980" marR="89980" marT="46790" marB="4679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23.3***</a:t>
                      </a:r>
                      <a:br>
                        <a:rPr kumimoji="0" lang="en-US" sz="2000" b="0" i="0" u="none" strike="noStrike" cap="none" normalizeH="0" baseline="0" dirty="0" smtClean="0">
                          <a:ln>
                            <a:noFill/>
                          </a:ln>
                          <a:solidFill>
                            <a:schemeClr val="tx1"/>
                          </a:solidFill>
                          <a:effectLst/>
                          <a:latin typeface="Arial" charset="0"/>
                          <a:cs typeface="Times New Roman" pitchFamily="18" charset="0"/>
                        </a:rPr>
                      </a:b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 1.952***</a:t>
                      </a:r>
                      <a:endParaRPr kumimoji="0" lang="en-GB" sz="2000" b="0" i="0" u="none" strike="noStrike" cap="none" normalizeH="0" baseline="0" dirty="0" smtClean="0">
                        <a:ln>
                          <a:noFill/>
                        </a:ln>
                        <a:solidFill>
                          <a:schemeClr val="tx1"/>
                        </a:solidFill>
                        <a:effectLst/>
                        <a:latin typeface="Arial" charset="0"/>
                        <a:cs typeface="Times New Roman" pitchFamily="18"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 6.738***</a:t>
                      </a:r>
                      <a:br>
                        <a:rPr kumimoji="0" lang="en-US" sz="2000" b="0" i="0" u="none" strike="noStrike" cap="none" normalizeH="0" baseline="0" dirty="0" smtClean="0">
                          <a:ln>
                            <a:noFill/>
                          </a:ln>
                          <a:solidFill>
                            <a:schemeClr val="tx1"/>
                          </a:solidFill>
                          <a:effectLst/>
                          <a:latin typeface="Arial" charset="0"/>
                          <a:cs typeface="Times New Roman" pitchFamily="18" charset="0"/>
                        </a:rPr>
                      </a:br>
                      <a:endParaRPr kumimoji="0" lang="en-US" sz="2000" b="0" i="0" u="none" strike="noStrike" cap="none" normalizeH="0" baseline="0" dirty="0" smtClean="0">
                        <a:ln>
                          <a:noFill/>
                        </a:ln>
                        <a:solidFill>
                          <a:schemeClr val="tx1"/>
                        </a:solidFill>
                        <a:effectLst/>
                        <a:latin typeface="Arial" charset="0"/>
                        <a:cs typeface="Times New Roman" pitchFamily="18"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-26.2**</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474041">
                <a:tc>
                  <a:txBody>
                    <a:bodyPr/>
                    <a:lstStyle/>
                    <a:p>
                      <a:pPr marL="0" marR="0" lvl="0" indent="0" algn="l"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cs typeface="Times New Roman" pitchFamily="18" charset="0"/>
                        </a:rPr>
                        <a:t>Firms</a:t>
                      </a:r>
                      <a:endParaRPr kumimoji="0" lang="en-GB" sz="2000" b="0" i="0" u="none" strike="noStrike" cap="none" normalizeH="0" baseline="0" smtClean="0">
                        <a:ln>
                          <a:noFill/>
                        </a:ln>
                        <a:solidFill>
                          <a:schemeClr val="tx1"/>
                        </a:solidFill>
                        <a:effectLst/>
                        <a:latin typeface="Arial" charset="0"/>
                      </a:endParaRPr>
                    </a:p>
                  </a:txBody>
                  <a:tcPr marL="91420" marR="91420" marT="45711" marB="4571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Times New Roman" pitchFamily="18" charset="0"/>
                        </a:rPr>
                        <a:t>2,927</a:t>
                      </a:r>
                      <a:endParaRPr kumimoji="0" lang="en-GB" sz="2000" b="0" i="0" u="none" strike="noStrike" cap="none" normalizeH="0" baseline="0" dirty="0" smtClean="0">
                        <a:ln>
                          <a:noFill/>
                        </a:ln>
                        <a:solidFill>
                          <a:schemeClr val="tx1"/>
                        </a:solidFill>
                        <a:effectLst/>
                        <a:latin typeface="Arial" charset="0"/>
                        <a:cs typeface="Times New Roman" pitchFamily="18" charset="0"/>
                      </a:endParaRP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Times New Roman" pitchFamily="18" charset="0"/>
                        </a:rPr>
                        <a:t>2,927</a:t>
                      </a:r>
                      <a:endParaRPr kumimoji="0" lang="en-GB"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Times New Roman" pitchFamily="18" charset="0"/>
                        </a:rPr>
                        <a:t>2,927</a:t>
                      </a:r>
                      <a:endParaRPr kumimoji="0" lang="en-GB"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cs typeface="Times New Roman" pitchFamily="18" charset="0"/>
                        </a:rPr>
                        <a:t>3,161</a:t>
                      </a:r>
                    </a:p>
                  </a:txBody>
                  <a:tcPr marL="0" marR="0" marT="0" marB="0" anchor="ctr" anchorCtr="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431" name="Text Box 50"/>
          <p:cNvSpPr txBox="1">
            <a:spLocks noChangeArrowheads="1"/>
          </p:cNvSpPr>
          <p:nvPr/>
        </p:nvSpPr>
        <p:spPr bwMode="auto">
          <a:xfrm>
            <a:off x="214313" y="20638"/>
            <a:ext cx="9104312" cy="830262"/>
          </a:xfrm>
          <a:prstGeom prst="rect">
            <a:avLst/>
          </a:prstGeom>
          <a:noFill/>
          <a:ln w="9525">
            <a:noFill/>
            <a:miter lim="800000"/>
            <a:headEnd/>
            <a:tailEnd/>
          </a:ln>
        </p:spPr>
        <p:txBody>
          <a:bodyPr lIns="0" tIns="45711" rIns="91420" bIns="45711">
            <a:spAutoFit/>
          </a:bodyPr>
          <a:lstStyle/>
          <a:p>
            <a:pPr marL="4763" indent="-4763" defTabSz="912813">
              <a:spcBef>
                <a:spcPct val="50000"/>
              </a:spcBef>
            </a:pPr>
            <a:r>
              <a:rPr lang="en-GB" sz="2400" b="1"/>
              <a:t>BETTER PERFORMANCE IS CORRELATED WITH BETTER MANAGEMENT</a:t>
            </a:r>
          </a:p>
        </p:txBody>
      </p:sp>
      <p:sp>
        <p:nvSpPr>
          <p:cNvPr id="16432" name="Text Box 51"/>
          <p:cNvSpPr txBox="1">
            <a:spLocks noChangeArrowheads="1"/>
          </p:cNvSpPr>
          <p:nvPr/>
        </p:nvSpPr>
        <p:spPr bwMode="auto">
          <a:xfrm>
            <a:off x="0" y="4608513"/>
            <a:ext cx="8975725" cy="3379368"/>
          </a:xfrm>
          <a:prstGeom prst="rect">
            <a:avLst/>
          </a:prstGeom>
          <a:noFill/>
          <a:ln w="9525">
            <a:noFill/>
            <a:miter lim="800000"/>
            <a:headEnd/>
            <a:tailEnd/>
          </a:ln>
        </p:spPr>
        <p:txBody>
          <a:bodyPr lIns="0" tIns="45711" rIns="91420" bIns="45711">
            <a:spAutoFit/>
          </a:bodyPr>
          <a:lstStyle/>
          <a:p>
            <a:pPr defTabSz="912813">
              <a:lnSpc>
                <a:spcPct val="75000"/>
              </a:lnSpc>
              <a:spcBef>
                <a:spcPct val="20000"/>
              </a:spcBef>
            </a:pPr>
            <a:r>
              <a:rPr lang="en-GB" b="1" dirty="0"/>
              <a:t>Notes:</a:t>
            </a:r>
            <a:r>
              <a:rPr lang="en-GB" dirty="0"/>
              <a:t> </a:t>
            </a:r>
            <a:r>
              <a:rPr lang="en-GB" dirty="0" smtClean="0"/>
              <a:t>OLS Regressions </a:t>
            </a:r>
            <a:r>
              <a:rPr lang="en-GB" dirty="0"/>
              <a:t>includes controls for country, industry, year, firm-size, firm-age, </a:t>
            </a:r>
            <a:r>
              <a:rPr lang="en-GB" dirty="0" smtClean="0"/>
              <a:t>skills, “noise</a:t>
            </a:r>
            <a:r>
              <a:rPr lang="en-GB" dirty="0" smtClean="0"/>
              <a:t>” &amp; whether publicly listed.</a:t>
            </a:r>
            <a:endParaRPr lang="en-GB" dirty="0" smtClean="0"/>
          </a:p>
          <a:p>
            <a:pPr defTabSz="912813">
              <a:lnSpc>
                <a:spcPct val="75000"/>
              </a:lnSpc>
              <a:spcBef>
                <a:spcPct val="20000"/>
              </a:spcBef>
            </a:pPr>
            <a:endParaRPr lang="en-GB" dirty="0" smtClean="0"/>
          </a:p>
          <a:p>
            <a:pPr defTabSz="912813">
              <a:lnSpc>
                <a:spcPct val="75000"/>
              </a:lnSpc>
              <a:spcBef>
                <a:spcPct val="20000"/>
              </a:spcBef>
            </a:pPr>
            <a:r>
              <a:rPr lang="en-GB" dirty="0" smtClean="0"/>
              <a:t>Is this causal?</a:t>
            </a:r>
            <a:endParaRPr lang="en-GB" dirty="0"/>
          </a:p>
          <a:p>
            <a:pPr defTabSz="912813">
              <a:lnSpc>
                <a:spcPct val="75000"/>
              </a:lnSpc>
              <a:spcBef>
                <a:spcPct val="20000"/>
              </a:spcBef>
            </a:pPr>
            <a:endParaRPr lang="en-GB" dirty="0"/>
          </a:p>
          <a:p>
            <a:pPr defTabSz="912813">
              <a:lnSpc>
                <a:spcPct val="75000"/>
              </a:lnSpc>
              <a:spcBef>
                <a:spcPct val="20000"/>
              </a:spcBef>
            </a:pPr>
            <a:endParaRPr lang="en-GB" dirty="0"/>
          </a:p>
          <a:p>
            <a:pPr defTabSz="912813">
              <a:lnSpc>
                <a:spcPct val="75000"/>
              </a:lnSpc>
              <a:spcBef>
                <a:spcPct val="20000"/>
              </a:spcBef>
            </a:pPr>
            <a:endParaRPr lang="en-GB" dirty="0"/>
          </a:p>
          <a:p>
            <a:pPr defTabSz="912813">
              <a:lnSpc>
                <a:spcPct val="75000"/>
              </a:lnSpc>
              <a:spcBef>
                <a:spcPct val="20000"/>
              </a:spcBef>
            </a:pPr>
            <a:endParaRPr lang="en-GB" dirty="0"/>
          </a:p>
          <a:p>
            <a:pPr defTabSz="912813">
              <a:lnSpc>
                <a:spcPct val="75000"/>
              </a:lnSpc>
              <a:spcBef>
                <a:spcPct val="20000"/>
              </a:spcBef>
            </a:pPr>
            <a:endParaRPr lang="en-GB" dirty="0"/>
          </a:p>
        </p:txBody>
      </p:sp>
      <p:sp>
        <p:nvSpPr>
          <p:cNvPr id="6" name="Rectangle 132"/>
          <p:cNvSpPr>
            <a:spLocks noChangeArrowheads="1"/>
          </p:cNvSpPr>
          <p:nvPr/>
        </p:nvSpPr>
        <p:spPr bwMode="auto">
          <a:xfrm>
            <a:off x="2260600" y="3255963"/>
            <a:ext cx="1727200" cy="706437"/>
          </a:xfrm>
          <a:prstGeom prst="rect">
            <a:avLst/>
          </a:prstGeom>
          <a:noFill/>
          <a:ln w="38100">
            <a:solidFill>
              <a:srgbClr val="FF3300"/>
            </a:solidFill>
            <a:miter lim="800000"/>
            <a:headEnd/>
            <a:tailEnd/>
          </a:ln>
        </p:spPr>
        <p:txBody>
          <a:bodyPr wrap="none" anchor="ctr"/>
          <a:lstStyle/>
          <a:p>
            <a:endParaRPr lang="en-US"/>
          </a:p>
        </p:txBody>
      </p:sp>
      <p:sp>
        <p:nvSpPr>
          <p:cNvPr id="12" name="Rectangle 132"/>
          <p:cNvSpPr>
            <a:spLocks noChangeArrowheads="1"/>
          </p:cNvSpPr>
          <p:nvPr/>
        </p:nvSpPr>
        <p:spPr bwMode="auto">
          <a:xfrm>
            <a:off x="4025900" y="3276600"/>
            <a:ext cx="1612900" cy="685799"/>
          </a:xfrm>
          <a:prstGeom prst="rect">
            <a:avLst/>
          </a:prstGeom>
          <a:noFill/>
          <a:ln w="38100">
            <a:solidFill>
              <a:srgbClr val="FF3300"/>
            </a:solidFill>
            <a:miter lim="800000"/>
            <a:headEnd/>
            <a:tailEnd/>
          </a:ln>
        </p:spPr>
        <p:txBody>
          <a:bodyPr wrap="none" anchor="ctr"/>
          <a:lstStyle/>
          <a:p>
            <a:endParaRPr lang="en-US"/>
          </a:p>
        </p:txBody>
      </p:sp>
      <p:sp>
        <p:nvSpPr>
          <p:cNvPr id="13" name="Rectangle 132"/>
          <p:cNvSpPr>
            <a:spLocks noChangeArrowheads="1"/>
          </p:cNvSpPr>
          <p:nvPr/>
        </p:nvSpPr>
        <p:spPr bwMode="auto">
          <a:xfrm>
            <a:off x="5680075" y="3260724"/>
            <a:ext cx="1851025" cy="701675"/>
          </a:xfrm>
          <a:prstGeom prst="rect">
            <a:avLst/>
          </a:prstGeom>
          <a:noFill/>
          <a:ln w="38100">
            <a:solidFill>
              <a:srgbClr val="FF3300"/>
            </a:solidFill>
            <a:miter lim="800000"/>
            <a:headEnd/>
            <a:tailEnd/>
          </a:ln>
        </p:spPr>
        <p:txBody>
          <a:bodyPr wrap="none" anchor="ctr"/>
          <a:lstStyle/>
          <a:p>
            <a:endParaRPr lang="en-US"/>
          </a:p>
        </p:txBody>
      </p:sp>
      <p:sp>
        <p:nvSpPr>
          <p:cNvPr id="14" name="Rectangle 132"/>
          <p:cNvSpPr>
            <a:spLocks noChangeArrowheads="1"/>
          </p:cNvSpPr>
          <p:nvPr/>
        </p:nvSpPr>
        <p:spPr bwMode="auto">
          <a:xfrm>
            <a:off x="7531101" y="3248024"/>
            <a:ext cx="1612900" cy="752475"/>
          </a:xfrm>
          <a:prstGeom prst="rect">
            <a:avLst/>
          </a:prstGeom>
          <a:noFill/>
          <a:ln w="38100">
            <a:solidFill>
              <a:srgbClr val="FF33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888" b="8325"/>
          <a:stretch>
            <a:fillRect/>
          </a:stretch>
        </p:blipFill>
        <p:spPr bwMode="auto">
          <a:xfrm>
            <a:off x="-22225" y="176213"/>
            <a:ext cx="9477375" cy="632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09538" y="-19050"/>
            <a:ext cx="9034462" cy="523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45711" rIns="91420" bIns="45711">
            <a:spAutoFit/>
          </a:bodyPr>
          <a:lstStyle>
            <a:lvl1pPr marL="4763" indent="-4763"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GB" sz="2800" dirty="0" smtClean="0"/>
              <a:t>Management practices across countries</a:t>
            </a:r>
            <a:endParaRPr lang="en-GB" sz="2800" dirty="0"/>
          </a:p>
        </p:txBody>
      </p:sp>
      <p:sp>
        <p:nvSpPr>
          <p:cNvPr id="6148" name="Text Box 4"/>
          <p:cNvSpPr txBox="1">
            <a:spLocks noChangeArrowheads="1"/>
          </p:cNvSpPr>
          <p:nvPr/>
        </p:nvSpPr>
        <p:spPr bwMode="auto">
          <a:xfrm>
            <a:off x="2644775" y="6400800"/>
            <a:ext cx="5219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r>
              <a:rPr lang="en-US" b="0"/>
              <a:t>Average Country Management Score</a:t>
            </a:r>
          </a:p>
        </p:txBody>
      </p:sp>
      <p:sp>
        <p:nvSpPr>
          <p:cNvPr id="6149" name="Oval 5"/>
          <p:cNvSpPr>
            <a:spLocks noChangeArrowheads="1"/>
          </p:cNvSpPr>
          <p:nvPr/>
        </p:nvSpPr>
        <p:spPr bwMode="auto">
          <a:xfrm>
            <a:off x="6421438" y="895350"/>
            <a:ext cx="1011237" cy="13954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150" name="Text Box 6"/>
          <p:cNvSpPr txBox="1">
            <a:spLocks noChangeArrowheads="1"/>
          </p:cNvSpPr>
          <p:nvPr/>
        </p:nvSpPr>
        <p:spPr bwMode="auto">
          <a:xfrm>
            <a:off x="6072188" y="2978150"/>
            <a:ext cx="22621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12813">
              <a:defRPr sz="2400" b="1">
                <a:solidFill>
                  <a:schemeClr val="tx1"/>
                </a:solidFill>
                <a:latin typeface="Arial" charset="0"/>
              </a:defRPr>
            </a:lvl1pPr>
            <a:lvl2pPr marL="742950" indent="-285750" defTabSz="912813">
              <a:defRPr sz="2400" b="1">
                <a:solidFill>
                  <a:schemeClr val="tx1"/>
                </a:solidFill>
                <a:latin typeface="Arial" charset="0"/>
              </a:defRPr>
            </a:lvl2pPr>
            <a:lvl3pPr marL="1143000" indent="-228600" defTabSz="912813">
              <a:defRPr sz="2400" b="1">
                <a:solidFill>
                  <a:schemeClr val="tx1"/>
                </a:solidFill>
                <a:latin typeface="Arial" charset="0"/>
              </a:defRPr>
            </a:lvl3pPr>
            <a:lvl4pPr marL="1600200" indent="-228600" defTabSz="912813">
              <a:defRPr sz="2400" b="1">
                <a:solidFill>
                  <a:schemeClr val="tx1"/>
                </a:solidFill>
                <a:latin typeface="Arial" charset="0"/>
              </a:defRPr>
            </a:lvl4pPr>
            <a:lvl5pPr marL="2057400" indent="-228600" defTabSz="912813">
              <a:defRPr sz="2400" b="1">
                <a:solidFill>
                  <a:schemeClr val="tx1"/>
                </a:solidFill>
                <a:latin typeface="Arial" charset="0"/>
              </a:defRPr>
            </a:lvl5pPr>
            <a:lvl6pPr marL="2514600" indent="-228600" defTabSz="912813" eaLnBrk="0" fontAlgn="base" hangingPunct="0">
              <a:spcBef>
                <a:spcPct val="0"/>
              </a:spcBef>
              <a:spcAft>
                <a:spcPct val="0"/>
              </a:spcAft>
              <a:defRPr sz="2400" b="1">
                <a:solidFill>
                  <a:schemeClr val="tx1"/>
                </a:solidFill>
                <a:latin typeface="Arial" charset="0"/>
              </a:defRPr>
            </a:lvl6pPr>
            <a:lvl7pPr marL="2971800" indent="-228600" defTabSz="912813" eaLnBrk="0" fontAlgn="base" hangingPunct="0">
              <a:spcBef>
                <a:spcPct val="0"/>
              </a:spcBef>
              <a:spcAft>
                <a:spcPct val="0"/>
              </a:spcAft>
              <a:defRPr sz="2400" b="1">
                <a:solidFill>
                  <a:schemeClr val="tx1"/>
                </a:solidFill>
                <a:latin typeface="Arial" charset="0"/>
              </a:defRPr>
            </a:lvl7pPr>
            <a:lvl8pPr marL="3429000" indent="-228600" defTabSz="912813" eaLnBrk="0" fontAlgn="base" hangingPunct="0">
              <a:spcBef>
                <a:spcPct val="0"/>
              </a:spcBef>
              <a:spcAft>
                <a:spcPct val="0"/>
              </a:spcAft>
              <a:defRPr sz="2400" b="1">
                <a:solidFill>
                  <a:schemeClr val="tx1"/>
                </a:solidFill>
                <a:latin typeface="Arial" charset="0"/>
              </a:defRPr>
            </a:lvl8pPr>
            <a:lvl9pPr marL="3886200" indent="-228600" defTabSz="912813" eaLnBrk="0" fontAlgn="base" hangingPunct="0">
              <a:spcBef>
                <a:spcPct val="0"/>
              </a:spcBef>
              <a:spcAft>
                <a:spcPct val="0"/>
              </a:spcAft>
              <a:defRPr sz="2400" b="1">
                <a:solidFill>
                  <a:schemeClr val="tx1"/>
                </a:solidFill>
                <a:latin typeface="Arial" charset="0"/>
              </a:defRPr>
            </a:lvl9pPr>
          </a:lstStyle>
          <a:p>
            <a:r>
              <a:rPr lang="en-US" b="0"/>
              <a:t>Distinct groups</a:t>
            </a:r>
          </a:p>
        </p:txBody>
      </p:sp>
      <p:sp>
        <p:nvSpPr>
          <p:cNvPr id="6151" name="Line 7"/>
          <p:cNvSpPr>
            <a:spLocks noChangeShapeType="1"/>
          </p:cNvSpPr>
          <p:nvPr/>
        </p:nvSpPr>
        <p:spPr bwMode="auto">
          <a:xfrm flipH="1" flipV="1">
            <a:off x="6913563" y="2339975"/>
            <a:ext cx="9525" cy="61753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52" name="Oval 8"/>
          <p:cNvSpPr>
            <a:spLocks noChangeArrowheads="1"/>
          </p:cNvSpPr>
          <p:nvPr/>
        </p:nvSpPr>
        <p:spPr bwMode="auto">
          <a:xfrm>
            <a:off x="2465388" y="4625975"/>
            <a:ext cx="1011237" cy="13954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153" name="Line 9"/>
          <p:cNvSpPr>
            <a:spLocks noChangeShapeType="1"/>
          </p:cNvSpPr>
          <p:nvPr/>
        </p:nvSpPr>
        <p:spPr bwMode="auto">
          <a:xfrm flipH="1">
            <a:off x="3582988" y="3729038"/>
            <a:ext cx="2454275" cy="12382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154" name="Oval 10"/>
          <p:cNvSpPr>
            <a:spLocks noChangeArrowheads="1"/>
          </p:cNvSpPr>
          <p:nvPr/>
        </p:nvSpPr>
        <p:spPr bwMode="auto">
          <a:xfrm>
            <a:off x="4967288" y="2070100"/>
            <a:ext cx="1011237" cy="139541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155" name="Line 11"/>
          <p:cNvSpPr>
            <a:spLocks noChangeShapeType="1"/>
          </p:cNvSpPr>
          <p:nvPr/>
        </p:nvSpPr>
        <p:spPr bwMode="auto">
          <a:xfrm flipH="1" flipV="1">
            <a:off x="6045200" y="2678113"/>
            <a:ext cx="271463" cy="3365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17553903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1" name="Slide Number Placeholder 3"/>
          <p:cNvSpPr txBox="1">
            <a:spLocks noGrp="1"/>
          </p:cNvSpPr>
          <p:nvPr/>
        </p:nvSpPr>
        <p:spPr bwMode="auto">
          <a:xfrm>
            <a:off x="5943600" y="6324600"/>
            <a:ext cx="2133600" cy="476250"/>
          </a:xfrm>
          <a:prstGeom prst="rect">
            <a:avLst/>
          </a:prstGeom>
          <a:noFill/>
          <a:ln w="9525">
            <a:noFill/>
            <a:miter lim="800000"/>
            <a:headEnd/>
            <a:tailEnd/>
          </a:ln>
        </p:spPr>
        <p:txBody>
          <a:bodyPr/>
          <a:lstStyle/>
          <a:p>
            <a:pPr algn="r"/>
            <a:fld id="{7DB15C7A-5970-47F6-B8D1-AECCB66596B9}" type="slidenum">
              <a:rPr lang="en-US" sz="1400" b="0"/>
              <a:pPr algn="r"/>
              <a:t>9</a:t>
            </a:fld>
            <a:endParaRPr lang="en-US" sz="1400" b="0"/>
          </a:p>
        </p:txBody>
      </p:sp>
      <p:pic>
        <p:nvPicPr>
          <p:cNvPr id="117762" name="Picture 9"/>
          <p:cNvPicPr>
            <a:picLocks noChangeAspect="1" noChangeArrowheads="1"/>
          </p:cNvPicPr>
          <p:nvPr/>
        </p:nvPicPr>
        <p:blipFill>
          <a:blip r:embed="rId3" cstate="print"/>
          <a:srcRect l="6714" b="8582"/>
          <a:stretch>
            <a:fillRect/>
          </a:stretch>
        </p:blipFill>
        <p:spPr bwMode="auto">
          <a:xfrm>
            <a:off x="601663" y="3263900"/>
            <a:ext cx="8359775" cy="2933700"/>
          </a:xfrm>
          <a:prstGeom prst="rect">
            <a:avLst/>
          </a:prstGeom>
          <a:noFill/>
          <a:ln w="9525">
            <a:noFill/>
            <a:miter lim="800000"/>
            <a:headEnd/>
            <a:tailEnd/>
          </a:ln>
        </p:spPr>
      </p:pic>
      <p:pic>
        <p:nvPicPr>
          <p:cNvPr id="117763" name="Picture 10"/>
          <p:cNvPicPr>
            <a:picLocks noChangeAspect="1" noChangeArrowheads="1"/>
          </p:cNvPicPr>
          <p:nvPr/>
        </p:nvPicPr>
        <p:blipFill>
          <a:blip r:embed="rId4" cstate="print"/>
          <a:srcRect l="6612" b="8582"/>
          <a:stretch>
            <a:fillRect/>
          </a:stretch>
        </p:blipFill>
        <p:spPr bwMode="auto">
          <a:xfrm>
            <a:off x="592138" y="468313"/>
            <a:ext cx="8362950" cy="2935287"/>
          </a:xfrm>
          <a:prstGeom prst="rect">
            <a:avLst/>
          </a:prstGeom>
          <a:noFill/>
          <a:ln w="9525">
            <a:noFill/>
            <a:miter lim="800000"/>
            <a:headEnd/>
            <a:tailEnd/>
          </a:ln>
        </p:spPr>
      </p:pic>
      <p:sp>
        <p:nvSpPr>
          <p:cNvPr id="117764" name="Text Box 11"/>
          <p:cNvSpPr txBox="1">
            <a:spLocks noChangeArrowheads="1"/>
          </p:cNvSpPr>
          <p:nvPr/>
        </p:nvSpPr>
        <p:spPr bwMode="auto">
          <a:xfrm>
            <a:off x="906463" y="506413"/>
            <a:ext cx="4695825" cy="396875"/>
          </a:xfrm>
          <a:prstGeom prst="rect">
            <a:avLst/>
          </a:prstGeom>
          <a:noFill/>
          <a:ln w="9525">
            <a:noFill/>
            <a:miter lim="800000"/>
            <a:headEnd/>
            <a:tailEnd/>
          </a:ln>
        </p:spPr>
        <p:txBody>
          <a:bodyPr wrap="none">
            <a:spAutoFit/>
          </a:bodyPr>
          <a:lstStyle/>
          <a:p>
            <a:r>
              <a:rPr lang="en-US" sz="2000"/>
              <a:t>US,</a:t>
            </a:r>
            <a:r>
              <a:rPr lang="en-US" sz="2000" b="0"/>
              <a:t> manufacturing, mean=3.33 (N=695)</a:t>
            </a:r>
          </a:p>
        </p:txBody>
      </p:sp>
      <p:sp>
        <p:nvSpPr>
          <p:cNvPr id="117765" name="Text Box 12"/>
          <p:cNvSpPr txBox="1">
            <a:spLocks noChangeArrowheads="1"/>
          </p:cNvSpPr>
          <p:nvPr/>
        </p:nvSpPr>
        <p:spPr bwMode="auto">
          <a:xfrm>
            <a:off x="906463" y="3360738"/>
            <a:ext cx="4933950" cy="396875"/>
          </a:xfrm>
          <a:prstGeom prst="rect">
            <a:avLst/>
          </a:prstGeom>
          <a:noFill/>
          <a:ln w="9525">
            <a:noFill/>
            <a:miter lim="800000"/>
            <a:headEnd/>
            <a:tailEnd/>
          </a:ln>
        </p:spPr>
        <p:txBody>
          <a:bodyPr wrap="none">
            <a:spAutoFit/>
          </a:bodyPr>
          <a:lstStyle/>
          <a:p>
            <a:r>
              <a:rPr lang="en-US" sz="2000"/>
              <a:t>India,</a:t>
            </a:r>
            <a:r>
              <a:rPr lang="en-US" sz="2000" b="0"/>
              <a:t> manufacturing, mean=2.69 (N=620)</a:t>
            </a:r>
          </a:p>
        </p:txBody>
      </p:sp>
      <p:sp>
        <p:nvSpPr>
          <p:cNvPr id="117766" name="Text Box 6"/>
          <p:cNvSpPr txBox="1">
            <a:spLocks noChangeArrowheads="1"/>
          </p:cNvSpPr>
          <p:nvPr/>
        </p:nvSpPr>
        <p:spPr bwMode="auto">
          <a:xfrm rot="-5400000">
            <a:off x="-119062" y="4454525"/>
            <a:ext cx="1031875" cy="396875"/>
          </a:xfrm>
          <a:prstGeom prst="rect">
            <a:avLst/>
          </a:prstGeom>
          <a:noFill/>
          <a:ln w="9525">
            <a:noFill/>
            <a:miter lim="800000"/>
            <a:headEnd/>
            <a:tailEnd/>
          </a:ln>
        </p:spPr>
        <p:txBody>
          <a:bodyPr wrap="none">
            <a:spAutoFit/>
          </a:bodyPr>
          <a:lstStyle/>
          <a:p>
            <a:pPr defTabSz="912813" eaLnBrk="0" hangingPunct="0"/>
            <a:r>
              <a:rPr lang="en-US" sz="2000" b="0"/>
              <a:t>Density</a:t>
            </a:r>
          </a:p>
        </p:txBody>
      </p:sp>
      <p:sp>
        <p:nvSpPr>
          <p:cNvPr id="117767" name="Text Box 6"/>
          <p:cNvSpPr txBox="1">
            <a:spLocks noChangeArrowheads="1"/>
          </p:cNvSpPr>
          <p:nvPr/>
        </p:nvSpPr>
        <p:spPr bwMode="auto">
          <a:xfrm rot="-5400000">
            <a:off x="-119062" y="1566863"/>
            <a:ext cx="1031875" cy="396875"/>
          </a:xfrm>
          <a:prstGeom prst="rect">
            <a:avLst/>
          </a:prstGeom>
          <a:noFill/>
          <a:ln w="9525">
            <a:noFill/>
            <a:miter lim="800000"/>
            <a:headEnd/>
            <a:tailEnd/>
          </a:ln>
        </p:spPr>
        <p:txBody>
          <a:bodyPr wrap="none">
            <a:spAutoFit/>
          </a:bodyPr>
          <a:lstStyle/>
          <a:p>
            <a:pPr defTabSz="912813" eaLnBrk="0" hangingPunct="0"/>
            <a:r>
              <a:rPr lang="en-US" sz="2000" b="0"/>
              <a:t>Density</a:t>
            </a:r>
          </a:p>
        </p:txBody>
      </p:sp>
      <p:sp>
        <p:nvSpPr>
          <p:cNvPr id="117768" name="Text Box 4"/>
          <p:cNvSpPr txBox="1">
            <a:spLocks noChangeArrowheads="1"/>
          </p:cNvSpPr>
          <p:nvPr/>
        </p:nvSpPr>
        <p:spPr bwMode="auto">
          <a:xfrm>
            <a:off x="90488" y="6296025"/>
            <a:ext cx="9110662" cy="366713"/>
          </a:xfrm>
          <a:prstGeom prst="rect">
            <a:avLst/>
          </a:prstGeom>
          <a:solidFill>
            <a:schemeClr val="bg1"/>
          </a:solidFill>
          <a:ln w="9525">
            <a:noFill/>
            <a:miter lim="800000"/>
            <a:headEnd/>
            <a:tailEnd/>
          </a:ln>
        </p:spPr>
        <p:txBody>
          <a:bodyPr>
            <a:spAutoFit/>
          </a:bodyPr>
          <a:lstStyle/>
          <a:p>
            <a:pPr algn="ctr" defTabSz="912813" eaLnBrk="0" hangingPunct="0"/>
            <a:r>
              <a:rPr lang="en-US" sz="1800"/>
              <a:t>Firm level management score, manufacturing firms 100 to 5000 employees</a:t>
            </a:r>
          </a:p>
        </p:txBody>
      </p:sp>
      <p:sp>
        <p:nvSpPr>
          <p:cNvPr id="117769" name="Text Box 3"/>
          <p:cNvSpPr txBox="1">
            <a:spLocks noChangeArrowheads="1"/>
          </p:cNvSpPr>
          <p:nvPr/>
        </p:nvSpPr>
        <p:spPr bwMode="auto">
          <a:xfrm>
            <a:off x="71438" y="-50800"/>
            <a:ext cx="9034462" cy="507813"/>
          </a:xfrm>
          <a:prstGeom prst="rect">
            <a:avLst/>
          </a:prstGeom>
          <a:noFill/>
          <a:ln w="9525">
            <a:noFill/>
            <a:miter lim="800000"/>
            <a:headEnd/>
            <a:tailEnd/>
          </a:ln>
        </p:spPr>
        <p:txBody>
          <a:bodyPr lIns="0" tIns="45711" rIns="91420" bIns="45711">
            <a:spAutoFit/>
          </a:bodyPr>
          <a:lstStyle/>
          <a:p>
            <a:pPr marL="4763" indent="-4763" defTabSz="912813">
              <a:spcBef>
                <a:spcPct val="50000"/>
              </a:spcBef>
            </a:pPr>
            <a:r>
              <a:rPr lang="en-GB" sz="2700" dirty="0" smtClean="0"/>
              <a:t>Management practices across </a:t>
            </a:r>
            <a:r>
              <a:rPr lang="en-GB" sz="2700" smtClean="0"/>
              <a:t>firms </a:t>
            </a:r>
            <a:r>
              <a:rPr lang="en-GB" sz="2700"/>
              <a:t>(</a:t>
            </a:r>
            <a:r>
              <a:rPr lang="en-GB" sz="2700" smtClean="0"/>
              <a:t>US and India)</a:t>
            </a:r>
            <a:endParaRPr lang="en-GB" sz="2700" dirty="0"/>
          </a:p>
        </p:txBody>
      </p:sp>
    </p:spTree>
    <p:extLst>
      <p:ext uri="{BB962C8B-B14F-4D97-AF65-F5344CB8AC3E}">
        <p14:creationId xmlns="" xmlns:p14="http://schemas.microsoft.com/office/powerpoint/2010/main" val="29263028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4.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Fals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True"/>
  <p:tag name="DELIMITERS" val="3.1"/>
  <p:tag name="TPFULLVERSION" val="4.2.3.231"/>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 |smicln| |smicln| |smicln| |smicln| "/>
  <p:tag name="DEMOGRAPHIC" val="True"/>
  <p:tag name="SLIDEORDER" val="2"/>
  <p:tag name="SLIDEGUID" val="2944F7880BE4465BA182A839D3D275E2"/>
  <p:tag name="QUESTIONALIAS" val="(4) Performance tracking"/>
  <p:tag name="TOTALRESPONSES" val="6"/>
  <p:tag name="RESPONSECOUNT" val="6"/>
  <p:tag name="SLICED" val="False"/>
  <p:tag name="RESPONSES" val="4;3;3;3;3;1;"/>
  <p:tag name="CHARTSTRINGSTD" val="1 0 4 1 0"/>
  <p:tag name="CHARTSTRINGREV" val="0 1 4 0 1"/>
  <p:tag name="CHARTSTRINGSTDPER" val="0.166666666666667 0 0.666666666666667 0.166666666666667 0"/>
  <p:tag name="CHARTSTRINGREVPER" val="0 0.166666666666667 0.666666666666667 0 0.166666666666667"/>
  <p:tag name="RESPONSESGATHERED" val="False"/>
  <p:tag name="VALUES" val="No Value|smicln|No Value|smicln|No Value|smicln|No Value|smicln|No Valu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3) Process problem documentation"/>
  <p:tag name="ANSWERSALIAS" val=" |smicln| |smicln| |smicln| |smicln| "/>
  <p:tag name="DEMOGRAPHIC" val="True"/>
  <p:tag name="SLIDEORDER" val="3"/>
  <p:tag name="SLIDEGUID" val="F0067D2AE6EF4B219E52A13ACF38C297"/>
  <p:tag name="TOTALRESPONSES" val="24"/>
  <p:tag name="RESPONSECOUNT" val="24"/>
  <p:tag name="SLICED" val="False"/>
  <p:tag name="RESPONSES" val="4;3;3;3;3;1;3;3;4;2;4;3;3;4;3;4;2;4;4;4;3;4;5;5;"/>
  <p:tag name="CHARTSTRINGSTD" val="1 2 10 9 2"/>
  <p:tag name="CHARTSTRINGREV" val="2 9 10 2 1"/>
  <p:tag name="CHARTSTRINGSTDPER" val="0.0416666666666667 0.0833333333333333 0.416666666666667 0.375 0.0833333333333333"/>
  <p:tag name="CHARTSTRINGREVPER" val="0.0833333333333333 0.375 0.416666666666667 0.0833333333333333 0.0416666666666667"/>
  <p:tag name="RESPONSESGATHERED" val="False"/>
  <p:tag name="VALUES" val="No Value|smicln|No Value|smicln|No Value|smicln|No Value|smicln|No Value"/>
</p:tagLst>
</file>

<file path=ppt/tags/tag22.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ID" val="5FD4E234446B4D5FB6590AF46D89C347"/>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3) Process problem documentation"/>
  <p:tag name="ANSWERSALIAS" val=" |smicln| |smicln| |smicln| |smicln| "/>
  <p:tag name="DEMOGRAPHIC" val="True"/>
  <p:tag name="SLIDEORDER" val="4"/>
  <p:tag name="SLIDEGUID" val="8B326107A0A54C60947A056C353D9EB1"/>
  <p:tag name="TOTALRESPONSES" val="24"/>
  <p:tag name="RESPONSECOUNT" val="24"/>
  <p:tag name="SLICED" val="False"/>
  <p:tag name="RESPONSES" val="4;5;4;4;2;2;4;4;3;1;3;4;2;5;2;4;2;3;4;3;2;4;5;4;"/>
  <p:tag name="CHARTSTRINGSTD" val="1 6 4 10 3"/>
  <p:tag name="CHARTSTRINGREV" val="3 10 4 6 1"/>
  <p:tag name="CHARTSTRINGSTDPER" val="0.0416666666666667 0.25 0.166666666666667 0.416666666666667 0.125"/>
  <p:tag name="CHARTSTRINGREVPER" val="0.125 0.416666666666667 0.166666666666667 0.25 0.0416666666666667"/>
  <p:tag name="RESPONSESGATHERED" val="False"/>
  <p:tag name="VALUES" val="No Value|smicln|No Value|smicln|No Value|smicln|No Value|smicln|No Valu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RESIZE" val="Yes"/>
  <p:tag name="THINKCELLSHAPEDONOTDELETE" val="Mp_wJSACJEei.0ktTgP6gg"/>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RESIZE" val="Yes"/>
  <p:tag name="THINKCELLSHAPEDONOTDELETE" val="Mp_wJSACJEei.0ktTgP6gg"/>
</p:tagLst>
</file>

<file path=ppt/tags/tag41.xml><?xml version="1.0" encoding="utf-8"?>
<p:tagLst xmlns:a="http://schemas.openxmlformats.org/drawingml/2006/main" xmlns:r="http://schemas.openxmlformats.org/officeDocument/2006/relationships" xmlns:p="http://schemas.openxmlformats.org/presentationml/2006/main">
  <p:tag name="RESIZE" val="Yes"/>
  <p:tag name="THINKCELLSHAPEDONOTDELETE" val="Mp_wJSACJEei.0ktTgP6gg"/>
</p:tagLst>
</file>

<file path=ppt/tags/tag42.xml><?xml version="1.0" encoding="utf-8"?>
<p:tagLst xmlns:a="http://schemas.openxmlformats.org/drawingml/2006/main" xmlns:r="http://schemas.openxmlformats.org/officeDocument/2006/relationships" xmlns:p="http://schemas.openxmlformats.org/presentationml/2006/main">
  <p:tag name="RESIZE" val="Yes"/>
  <p:tag name="THINKCELLSHAPEDONOTDELETE" val="Mp_wJSACJEei.0ktTgP6gg"/>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SLIDEGUID" val="5FD4E234446B4D5FB6590AF46D89C347"/>
  <p:tag name="SLIDEID" val="5FD4E234446B4D5FB6590AF46D89C347"/>
  <p:tag name="SLIDEORDER" val="1"/>
  <p:tag name="SLIDETYPE" val="Q"/>
  <p:tag name="TEAMASSIGN" val="False"/>
  <p:tag name="SPEEDSCORING" val="False"/>
  <p:tag name="CORRECTPOINTVALUE" val="1"/>
  <p:tag name="INCORRECTPOINTVALUE" val="0"/>
  <p:tag name="ZEROBASED" val="False"/>
  <p:tag name="NUMRESPONSES" val="1"/>
  <p:tag name="AUTOADVANCE" val="False"/>
  <p:tag name="DELIMITERS" val="3.1"/>
  <p:tag name="VALUEFORMAT" val="0%"/>
  <p:tag name="QUESTIONALIAS" val="(3) Process problem documentation"/>
  <p:tag name="ANSWERSALIAS" val=" |smicln| |smicln| |smicln| |smicln| "/>
  <p:tag name="DEMOGRAPHIC" val="True"/>
  <p:tag name="RESPONSECOUNT" val="22"/>
  <p:tag name="SLICED" val="False"/>
  <p:tag name="RESPONSES" val="2;4;3;3;3;2;5;5;3;4;2;1;3;3;2;1;1;1;5;4;5;3;"/>
  <p:tag name="CHARTSTRINGSTD" val="4 4 7 3 4"/>
  <p:tag name="CHARTSTRINGREV" val="4 3 7 4 4"/>
  <p:tag name="CHARTSTRINGSTDPER" val="0.181818181818182 0.181818181818182 0.318181818181818 0.136363636363636 0.181818181818182"/>
  <p:tag name="CHARTSTRINGREVPER" val="0.181818181818182 0.136363636363636 0.318181818181818 0.181818181818182 0.181818181818182"/>
  <p:tag name="TOTALRESPONSES" val="0"/>
  <p:tag name="RESPONSESGATHERED" val="False"/>
  <p:tag name="VALUES" val="No Value|smicln|No Value|smicln|No Value|smicln|No Value|smicln|No Value"/>
</p:tagLst>
</file>

<file path=ppt/tags/tag8.xml><?xml version="1.0" encoding="utf-8"?>
<p:tagLst xmlns:a="http://schemas.openxmlformats.org/drawingml/2006/main" xmlns:r="http://schemas.openxmlformats.org/officeDocument/2006/relationships" xmlns:p="http://schemas.openxmlformats.org/presentationml/2006/main">
  <p:tag name="ANSWERBULLETS" val="3"/>
  <p:tag name="OLDNUMANSWERS" val="5"/>
  <p:tag name="TEXTLENGTH" val="9"/>
  <p:tag name="FONTSIZE" val="22"/>
  <p:tag name="BULLETTYPE" val="ppBulletArabicPeriod"/>
  <p:tag name="ANSWERTEXT" val=" &#10; &#10; &#10; &#10; "/>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Nick">
  <a:themeElements>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Ni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i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i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i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i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i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i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i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i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i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i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i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i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2839</Words>
  <Application>Microsoft Office PowerPoint</Application>
  <PresentationFormat>On-screen Show (4:3)</PresentationFormat>
  <Paragraphs>443</Paragraphs>
  <Slides>60</Slides>
  <Notes>26</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1_Nick</vt:lpstr>
      <vt:lpstr>Chart</vt:lpstr>
      <vt:lpstr>Management Practices in Europe, the US and Emerging Markets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Setting up your clicker</vt:lpstr>
      <vt:lpstr>(3) Process problem documentation</vt:lpstr>
      <vt:lpstr>The survey scores to question (3), process problem documentation – all countries, manufacturing</vt:lpstr>
      <vt:lpstr>Slide 22</vt:lpstr>
      <vt:lpstr>Slide 23</vt:lpstr>
      <vt:lpstr>The survey scores to question (3), process problem documentation – US, Canada and UK, retail</vt:lpstr>
      <vt:lpstr>The survey scores to question (3), process problem documentation – developed countries, hospitals</vt:lpstr>
      <vt:lpstr>Slide 26</vt:lpstr>
      <vt:lpstr>Examples of performance metrics - Heathrow</vt:lpstr>
      <vt:lpstr>Examples of performance metrics – Toyota</vt:lpstr>
      <vt:lpstr>(4) Performance tracking</vt:lpstr>
      <vt:lpstr>Performance tracking (4): all countries, manufacturing</vt:lpstr>
      <vt:lpstr>Slide 31</vt:lpstr>
      <vt:lpstr>(5) Performance review</vt:lpstr>
      <vt:lpstr>Performance review (5): all countries, manufacturing</vt:lpstr>
      <vt:lpstr>Slide 34</vt:lpstr>
      <vt:lpstr>(6) Performance dialogue</vt:lpstr>
      <vt:lpstr>Performance dialogue (6): all countries, manufacturing</vt:lpstr>
      <vt:lpstr>Slide 37</vt:lpstr>
      <vt:lpstr>Modern manufacturing (1): all countries, manufacturing</vt:lpstr>
      <vt:lpstr>Slide 39</vt:lpstr>
      <vt:lpstr>Why Lean is not always good….</vt:lpstr>
      <vt:lpstr>Slide 41</vt:lpstr>
      <vt:lpstr>Slide 42</vt:lpstr>
      <vt:lpstr>Slide 43</vt:lpstr>
      <vt:lpstr>Slide 44</vt:lpstr>
      <vt:lpstr>Slide 45</vt:lpstr>
      <vt:lpstr>Slide 46</vt:lpstr>
      <vt:lpstr>Slide 47</vt:lpstr>
      <vt:lpstr>Slide 48</vt:lpstr>
      <vt:lpstr>Slide 49</vt:lpstr>
      <vt:lpstr>Slide 50</vt:lpstr>
      <vt:lpstr>The survey scores to question (3), process problem documentation – developed countries, schools</vt:lpstr>
      <vt:lpstr>Examples of performance metrics – Call Centre </vt:lpstr>
      <vt:lpstr>Examples of performance metrics – Call Centre</vt:lpstr>
      <vt:lpstr>Slide 54</vt:lpstr>
      <vt:lpstr>Slide 55</vt:lpstr>
      <vt:lpstr>We also got managers to self score themselves at the end of the interview</vt:lpstr>
      <vt:lpstr>Managers generally over-scored their firms</vt:lpstr>
      <vt:lpstr>Self-scores were also not linked to firm performance</vt:lpstr>
      <vt:lpstr>Slide 59</vt:lpstr>
      <vt:lpstr>Modern manufacturing, rationale (1): all countries, manufacturing</vt:lpstr>
    </vt:vector>
  </TitlesOfParts>
  <Company>Doggett Jones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Jones</dc:creator>
  <cp:lastModifiedBy>John Vanreenen</cp:lastModifiedBy>
  <cp:revision>730</cp:revision>
  <dcterms:created xsi:type="dcterms:W3CDTF">2004-03-16T12:56:58Z</dcterms:created>
  <dcterms:modified xsi:type="dcterms:W3CDTF">2012-01-12T04:46:13Z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Comment">
    <vt:lpwstr/>
  </property>
  <property fmtid="{D5CDD505-2E9C-101B-9397-08002B2CF9AE}" pid="3" name="Objective-CreationStamp">
    <vt:filetime>2004-09-30T07:11:33Z</vt:filetime>
  </property>
  <property fmtid="{D5CDD505-2E9C-101B-9397-08002B2CF9AE}" pid="4" name="Objective-Id">
    <vt:lpwstr>AA137263</vt:lpwstr>
  </property>
  <property fmtid="{D5CDD505-2E9C-101B-9397-08002B2CF9AE}" pid="5" name="Objective-IsApproved">
    <vt:lpwstr>No</vt:lpwstr>
  </property>
  <property fmtid="{D5CDD505-2E9C-101B-9397-08002B2CF9AE}" pid="6" name="Objective-IsPublished">
    <vt:lpwstr>No</vt:lpwstr>
  </property>
  <property fmtid="{D5CDD505-2E9C-101B-9397-08002B2CF9AE}" pid="7" name="Objective-DatePublished">
    <vt:lpwstr/>
  </property>
  <property fmtid="{D5CDD505-2E9C-101B-9397-08002B2CF9AE}" pid="8" name="Objective-ModificationStamp">
    <vt:filetime>2004-09-30T07:11:37Z</vt:filetime>
  </property>
  <property fmtid="{D5CDD505-2E9C-101B-9397-08002B2CF9AE}" pid="9" name="Objective-Owner">
    <vt:lpwstr>Ridley, David</vt:lpwstr>
  </property>
  <property fmtid="{D5CDD505-2E9C-101B-9397-08002B2CF9AE}" pid="10" name="Objective-Path">
    <vt:lpwstr>Objective Global Folder:Home:ESRC Home:Ridley, David:</vt:lpwstr>
  </property>
  <property fmtid="{D5CDD505-2E9C-101B-9397-08002B2CF9AE}" pid="11" name="Objective-Parent">
    <vt:lpwstr>Ridley, David</vt:lpwstr>
  </property>
  <property fmtid="{D5CDD505-2E9C-101B-9397-08002B2CF9AE}" pid="12" name="Objective-State">
    <vt:lpwstr>Being Edited</vt:lpwstr>
  </property>
  <property fmtid="{D5CDD505-2E9C-101B-9397-08002B2CF9AE}" pid="13" name="Objective-Title">
    <vt:lpwstr>UK Prod1slides</vt:lpwstr>
  </property>
  <property fmtid="{D5CDD505-2E9C-101B-9397-08002B2CF9AE}" pid="14" name="Objective-Version">
    <vt:lpwstr>0.2</vt:lpwstr>
  </property>
  <property fmtid="{D5CDD505-2E9C-101B-9397-08002B2CF9AE}" pid="15" name="Objective-VersionComment">
    <vt:lpwstr>Version 2</vt:lpwstr>
  </property>
  <property fmtid="{D5CDD505-2E9C-101B-9397-08002B2CF9AE}" pid="16" name="Objective-VersionNumber">
    <vt:i4>2</vt:i4>
  </property>
  <property fmtid="{D5CDD505-2E9C-101B-9397-08002B2CF9AE}" pid="17" name="Objective-FileNumber">
    <vt:lpwstr/>
  </property>
  <property fmtid="{D5CDD505-2E9C-101B-9397-08002B2CF9AE}" pid="18" name="Objective-Classification">
    <vt:lpwstr>Not classified</vt:lpwstr>
  </property>
  <property fmtid="{D5CDD505-2E9C-101B-9397-08002B2CF9AE}" pid="19" name="Objective-Caveats">
    <vt:lpwstr/>
  </property>
  <property fmtid="{D5CDD505-2E9C-101B-9397-08002B2CF9AE}" pid="20" name="Objective-Created By (External) [system]">
    <vt:lpwstr/>
  </property>
  <property fmtid="{D5CDD505-2E9C-101B-9397-08002B2CF9AE}" pid="21" name="Objective-Date of Issue [system]">
    <vt:lpwstr/>
  </property>
  <property fmtid="{D5CDD505-2E9C-101B-9397-08002B2CF9AE}" pid="22" name="Objective-Cross Council Activity [system]">
    <vt:bool>false</vt:bool>
  </property>
  <property fmtid="{D5CDD505-2E9C-101B-9397-08002B2CF9AE}" pid="23" name="Objective-Generated By [system]">
    <vt:lpwstr/>
  </property>
  <property fmtid="{D5CDD505-2E9C-101B-9397-08002B2CF9AE}" pid="24" name="Objective-Research Council Publisher [system]">
    <vt:lpwstr/>
  </property>
</Properties>
</file>