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37"/>
  </p:notesMasterIdLst>
  <p:handoutMasterIdLst>
    <p:handoutMasterId r:id="rId38"/>
  </p:handoutMasterIdLst>
  <p:sldIdLst>
    <p:sldId id="609" r:id="rId2"/>
    <p:sldId id="633" r:id="rId3"/>
    <p:sldId id="634" r:id="rId4"/>
    <p:sldId id="490" r:id="rId5"/>
    <p:sldId id="610" r:id="rId6"/>
    <p:sldId id="568" r:id="rId7"/>
    <p:sldId id="528" r:id="rId8"/>
    <p:sldId id="529" r:id="rId9"/>
    <p:sldId id="523" r:id="rId10"/>
    <p:sldId id="524" r:id="rId11"/>
    <p:sldId id="532" r:id="rId12"/>
    <p:sldId id="534" r:id="rId13"/>
    <p:sldId id="554" r:id="rId14"/>
    <p:sldId id="611" r:id="rId15"/>
    <p:sldId id="555" r:id="rId16"/>
    <p:sldId id="614" r:id="rId17"/>
    <p:sldId id="635" r:id="rId18"/>
    <p:sldId id="636" r:id="rId19"/>
    <p:sldId id="637" r:id="rId20"/>
    <p:sldId id="577" r:id="rId21"/>
    <p:sldId id="615" r:id="rId22"/>
    <p:sldId id="616" r:id="rId23"/>
    <p:sldId id="618" r:id="rId24"/>
    <p:sldId id="631" r:id="rId25"/>
    <p:sldId id="632" r:id="rId26"/>
    <p:sldId id="624" r:id="rId27"/>
    <p:sldId id="622" r:id="rId28"/>
    <p:sldId id="613" r:id="rId29"/>
    <p:sldId id="612" r:id="rId30"/>
    <p:sldId id="623" r:id="rId31"/>
    <p:sldId id="625" r:id="rId32"/>
    <p:sldId id="626" r:id="rId33"/>
    <p:sldId id="627" r:id="rId34"/>
    <p:sldId id="628" r:id="rId35"/>
    <p:sldId id="629" r:id="rId36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3300"/>
    <a:srgbClr val="DCDDDB"/>
    <a:srgbClr val="80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7451" autoAdjust="0"/>
  </p:normalViewPr>
  <p:slideViewPr>
    <p:cSldViewPr snapToGrid="0">
      <p:cViewPr>
        <p:scale>
          <a:sx n="75" d="100"/>
          <a:sy n="75" d="100"/>
        </p:scale>
        <p:origin x="-1296" y="336"/>
      </p:cViewPr>
      <p:guideLst>
        <p:guide orient="horz" pos="1399"/>
        <p:guide pos="363"/>
        <p:guide pos="54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84" y="-102"/>
      </p:cViewPr>
      <p:guideLst>
        <p:guide orient="horz" pos="2929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t" anchorCtr="0" compatLnSpc="1">
            <a:prstTxWarp prst="textNoShape">
              <a:avLst/>
            </a:prstTxWarp>
          </a:bodyPr>
          <a:lstStyle>
            <a:lvl1pPr defTabSz="874713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t" anchorCtr="0" compatLnSpc="1">
            <a:prstTxWarp prst="textNoShape">
              <a:avLst/>
            </a:prstTxWarp>
          </a:bodyPr>
          <a:lstStyle>
            <a:lvl1pPr algn="r" defTabSz="874713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b" anchorCtr="0" compatLnSpc="1">
            <a:prstTxWarp prst="textNoShape">
              <a:avLst/>
            </a:prstTxWarp>
          </a:bodyPr>
          <a:lstStyle>
            <a:lvl1pPr defTabSz="874713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b" anchorCtr="0" compatLnSpc="1">
            <a:prstTxWarp prst="textNoShape">
              <a:avLst/>
            </a:prstTxWarp>
          </a:bodyPr>
          <a:lstStyle>
            <a:lvl1pPr algn="r" defTabSz="874713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fld id="{8AD44173-2235-4E1A-8882-E1D11B1193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7194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t" anchorCtr="0" compatLnSpc="1">
            <a:prstTxWarp prst="textNoShape">
              <a:avLst/>
            </a:prstTxWarp>
          </a:bodyPr>
          <a:lstStyle>
            <a:lvl1pPr defTabSz="935038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386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b" anchorCtr="0" compatLnSpc="1">
            <a:prstTxWarp prst="textNoShape">
              <a:avLst/>
            </a:prstTxWarp>
          </a:bodyPr>
          <a:lstStyle>
            <a:lvl1pPr defTabSz="935038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fld id="{479135A8-07CC-4E34-B787-0D82FBB0A5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85271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BEE36A-21F1-4100-9819-72EC6CBBCF04}" type="slidenum">
              <a:rPr lang="en-GB" sz="1200" b="0" smtClean="0">
                <a:latin typeface="Times" pitchFamily="18" charset="0"/>
              </a:rPr>
              <a:pPr/>
              <a:t>4</a:t>
            </a:fld>
            <a:endParaRPr lang="en-GB" sz="1200" b="0" smtClean="0">
              <a:latin typeface="Times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BEE36A-21F1-4100-9819-72EC6CBBCF04}" type="slidenum">
              <a:rPr lang="en-GB" sz="1200" b="0" smtClean="0">
                <a:latin typeface="Times" pitchFamily="18" charset="0"/>
              </a:rPr>
              <a:pPr/>
              <a:t>20</a:t>
            </a:fld>
            <a:endParaRPr lang="en-GB" sz="1200" b="0" smtClean="0">
              <a:latin typeface="Times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 anchor="b"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A3D8885-5875-4288-90CD-5A8B465AA945}" type="slidenum">
              <a:rPr lang="en-GB" sz="1200" b="0">
                <a:latin typeface="Times" pitchFamily="18" charset="0"/>
              </a:rPr>
              <a:pPr algn="r"/>
              <a:t>21</a:t>
            </a:fld>
            <a:endParaRPr lang="en-GB" sz="1200" b="0">
              <a:latin typeface="Times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37" tIns="43718" rIns="87437" bIns="4371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 anchor="b"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D8CBBDC-CB2D-4961-AEF4-CCF6FFD6509F}" type="slidenum">
              <a:rPr lang="en-GB" sz="1200" b="0">
                <a:latin typeface="Times" pitchFamily="18" charset="0"/>
              </a:rPr>
              <a:pPr algn="r"/>
              <a:t>22</a:t>
            </a:fld>
            <a:endParaRPr lang="en-GB" sz="1200" b="0">
              <a:latin typeface="Times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74838" y="1198563"/>
            <a:ext cx="10590213" cy="7942262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347663"/>
            <a:ext cx="5861050" cy="2905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C58AF3F9-5B0C-4833-A80E-E074538AE402}" type="slidenum">
              <a:rPr lang="en-GB" sz="1200" b="0" smtClean="0">
                <a:latin typeface="Times" pitchFamily="18" charset="0"/>
              </a:rPr>
              <a:pPr/>
              <a:t>23</a:t>
            </a:fld>
            <a:endParaRPr lang="en-GB" sz="1200" b="0" smtClean="0">
              <a:latin typeface="Times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DB6A2E-E2A2-43C2-96A5-D1374A179960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74838" y="1198563"/>
            <a:ext cx="10591801" cy="79438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6399" y="346681"/>
            <a:ext cx="5860495" cy="291628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Relationship is still there in time series, although much smaller (cf Black and Lynch)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8500"/>
            <a:ext cx="4646613" cy="3486150"/>
          </a:xfrm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9974" y="4417634"/>
            <a:ext cx="5501866" cy="4180921"/>
          </a:xfrm>
          <a:noFill/>
          <a:ln w="9525"/>
        </p:spPr>
        <p:txBody>
          <a:bodyPr lIns="93163" tIns="46581" rIns="93163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E12D2FB4-DCCA-49AD-8F09-3B36424B004C}" type="slidenum">
              <a:rPr lang="en-GB" sz="1200" b="0" smtClean="0">
                <a:latin typeface="Times" pitchFamily="18" charset="0"/>
              </a:rPr>
              <a:pPr/>
              <a:t>27</a:t>
            </a:fld>
            <a:endParaRPr lang="en-GB" sz="1200" b="0" smtClean="0">
              <a:latin typeface="Times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Get the exact measures</a:t>
            </a: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66782CD-A775-433A-B371-71B700496D3D}" type="slidenum">
              <a:rPr lang="en-GB" sz="1200" b="0" smtClean="0">
                <a:latin typeface="Times" pitchFamily="18" charset="0"/>
              </a:rPr>
              <a:pPr/>
              <a:t>29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6CF2F-D050-428E-B09C-BE8AE451F2A6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Problems with GDP – diff capital stocks, inequality, doesnt measure important things like crime, environment, etc.</a:t>
            </a: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FBA514B-3694-4524-88CD-15F6401FFB62}" type="slidenum">
              <a:rPr lang="en-GB" sz="1200" b="0" smtClean="0">
                <a:latin typeface="Times" pitchFamily="18" charset="0"/>
              </a:rPr>
              <a:pPr/>
              <a:t>5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</a:t>
            </a:r>
          </a:p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E4228A9-DC14-4E8E-8CFC-8B51B5392460}" type="slidenum">
              <a:rPr lang="en-GB" sz="1200" b="0" smtClean="0">
                <a:latin typeface="Times" pitchFamily="18" charset="0"/>
              </a:rPr>
              <a:pPr/>
              <a:t>31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This is the way economists normally think of productivity growth</a:t>
            </a: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D10B29F-68D5-496F-9765-DEBC18CAC6C2}" type="slidenum">
              <a:rPr lang="en-GB" sz="1200" b="0" smtClean="0">
                <a:latin typeface="Times" pitchFamily="18" charset="0"/>
              </a:rPr>
              <a:pPr/>
              <a:t>32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This is the way economists normally think of productivity growth</a:t>
            </a: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D10B29F-68D5-496F-9765-DEBC18CAC6C2}" type="slidenum">
              <a:rPr lang="en-GB" sz="1200" b="0" smtClean="0">
                <a:latin typeface="Times" pitchFamily="18" charset="0"/>
              </a:rPr>
              <a:pPr/>
              <a:t>33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</a:t>
            </a:r>
          </a:p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A4D3249-F17C-4D58-9BC2-F8647852A0F8}" type="slidenum">
              <a:rPr lang="en-GB" sz="1200" b="0" smtClean="0">
                <a:latin typeface="Times" pitchFamily="18" charset="0"/>
              </a:rPr>
              <a:pPr/>
              <a:t>34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</a:t>
            </a:r>
          </a:p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A4D3249-F17C-4D58-9BC2-F8647852A0F8}" type="slidenum">
              <a:rPr lang="en-GB" sz="1200" b="0" smtClean="0">
                <a:latin typeface="Times" pitchFamily="18" charset="0"/>
              </a:rPr>
              <a:pPr/>
              <a:t>35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“Rising Sun” Catch up growth by technology transfer – but which technologies? Japanese lean</a:t>
            </a:r>
            <a:r>
              <a:rPr lang="en-GB" baseline="0" dirty="0" smtClean="0"/>
              <a:t> manufacturing</a:t>
            </a:r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9BC5D82-7BBB-4C1C-AA1B-C68A1D6382A2}" type="slidenum">
              <a:rPr lang="en-GB" sz="1200" b="0" smtClean="0">
                <a:latin typeface="Times" pitchFamily="18" charset="0"/>
              </a:rPr>
              <a:pPr/>
              <a:t>7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 smtClean="0"/>
              <a:t>This illustrates</a:t>
            </a:r>
          </a:p>
          <a:p>
            <a:pPr marL="285750" indent="-285750" eaLnBrk="1" hangingPunct="1">
              <a:buFontTx/>
              <a:buAutoNum type="romanLcParenR"/>
              <a:defRPr/>
            </a:pPr>
            <a:r>
              <a:rPr lang="en-GB" dirty="0" smtClean="0"/>
              <a:t>TFP important for GDP per capita; ii) Huge differences in GDP per capita and TFP between countries; iii) TFP accounts for about ½ of GDP per capita differences</a:t>
            </a:r>
          </a:p>
          <a:p>
            <a:pPr marL="285750" indent="-285750" eaLnBrk="1" hangingPunct="1">
              <a:buFontTx/>
              <a:buAutoNum type="romanLcParenR"/>
              <a:defRPr/>
            </a:pPr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5B62C8-9D5F-4CEB-BA63-ADE40A2B4C6D}" type="slidenum">
              <a:rPr lang="en-GB" sz="1200" b="0" smtClean="0">
                <a:latin typeface="Times" pitchFamily="18" charset="0"/>
              </a:rPr>
              <a:pPr/>
              <a:t>8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2006); 1/3 of TFP quintile don’t move in a 5 year period (Bartelsman &amp; Dhrymes)</a:t>
            </a:r>
          </a:p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7614E01-B0A9-457A-B2FD-B2351E85A4E3}" type="slidenum">
              <a:rPr lang="en-GB" sz="1200" b="0" smtClean="0">
                <a:latin typeface="Times" pitchFamily="18" charset="0"/>
              </a:rPr>
              <a:pPr/>
              <a:t>11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</a:t>
            </a:r>
          </a:p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B84C03-DAC4-41AC-8979-5D7C26D94F4F}" type="slidenum">
              <a:rPr lang="en-GB" sz="1200" b="0" smtClean="0">
                <a:latin typeface="Times" pitchFamily="18" charset="0"/>
              </a:rPr>
              <a:pPr/>
              <a:t>13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</a:t>
            </a:r>
          </a:p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B84C03-DAC4-41AC-8979-5D7C26D94F4F}" type="slidenum">
              <a:rPr lang="en-GB" sz="1200" b="0" smtClean="0">
                <a:latin typeface="Times" pitchFamily="18" charset="0"/>
              </a:rPr>
              <a:pPr/>
              <a:t>14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GB" sz="2000" smtClean="0"/>
              <a:t>UK 2000 plant at the 90</a:t>
            </a:r>
            <a:r>
              <a:rPr lang="en-GB" sz="2000" baseline="30000" smtClean="0"/>
              <a:t>th</a:t>
            </a:r>
            <a:r>
              <a:rPr lang="en-GB" sz="2000" smtClean="0"/>
              <a:t> percentile productivity 5x plant at the 10</a:t>
            </a:r>
            <a:r>
              <a:rPr lang="en-GB" sz="2000" baseline="30000" smtClean="0"/>
              <a:t>th</a:t>
            </a:r>
            <a:r>
              <a:rPr lang="en-GB" sz="2000" smtClean="0"/>
              <a:t> percentile (Criscuolo et al, 2006)</a:t>
            </a:r>
          </a:p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39385D2-1715-4BBD-B60A-0321A7692D99}" type="slidenum">
              <a:rPr lang="en-GB" sz="1200" b="0" smtClean="0">
                <a:latin typeface="Times" pitchFamily="18" charset="0"/>
              </a:rPr>
              <a:pPr/>
              <a:t>15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2009 January. Toyota sold 8.97 million vehicles in 2008, beating the 8.35 million sold by the Detroit auto giant and ending GM's 77-year reign at the top. GM introduced M- forms in 1920s to overtake Ford’s U-Form. Toyota Lean Manufacturing/JIT. Not necessarily management quality.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6E70A69-9FBB-4C3C-A681-96DC63530249}" type="slidenum">
              <a:rPr lang="en-GB" sz="1200" b="0" smtClean="0">
                <a:latin typeface="Times" pitchFamily="18" charset="0"/>
              </a:rPr>
              <a:pPr/>
              <a:t>16</a:t>
            </a:fld>
            <a:endParaRPr lang="en-GB" sz="1200" b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209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92200"/>
            <a:ext cx="8229600" cy="5033963"/>
          </a:xfrm>
          <a:prstGeom prst="rect">
            <a:avLst/>
          </a:prstGeom>
        </p:spPr>
        <p:txBody>
          <a:bodyPr/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  <a:lvl2pPr algn="l"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defRPr sz="2400">
                <a:latin typeface="Arial" pitchFamily="34" charset="0"/>
                <a:cs typeface="Arial" pitchFamily="34" charset="0"/>
              </a:defRPr>
            </a:lvl3pPr>
            <a:lvl4pPr algn="l">
              <a:defRPr sz="2400">
                <a:latin typeface="Arial" pitchFamily="34" charset="0"/>
                <a:cs typeface="Arial" pitchFamily="34" charset="0"/>
              </a:defRPr>
            </a:lvl4pPr>
            <a:lvl5pPr algn="l"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‹#›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xmlns="" val="29328129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209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0"/>
            <a:ext cx="8229600" cy="5033963"/>
          </a:xfrm>
          <a:prstGeom prst="rect">
            <a:avLst/>
          </a:prstGeom>
        </p:spPr>
        <p:txBody>
          <a:bodyPr/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  <a:lvl2pPr algn="l"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defRPr sz="2400">
                <a:latin typeface="Arial" pitchFamily="34" charset="0"/>
                <a:cs typeface="Arial" pitchFamily="34" charset="0"/>
              </a:defRPr>
            </a:lvl3pPr>
            <a:lvl4pPr algn="l">
              <a:defRPr sz="2400">
                <a:latin typeface="Arial" pitchFamily="34" charset="0"/>
                <a:cs typeface="Arial" pitchFamily="34" charset="0"/>
              </a:defRPr>
            </a:lvl4pPr>
            <a:lvl5pPr algn="l"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‹#›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xmlns="" val="17430942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209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092200"/>
            <a:ext cx="8229600" cy="5033963"/>
          </a:xfrm>
          <a:prstGeom prst="rect">
            <a:avLst/>
          </a:prstGeom>
        </p:spPr>
        <p:txBody>
          <a:bodyPr/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  <a:lvl2pPr algn="l"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defRPr sz="2400">
                <a:latin typeface="Arial" pitchFamily="34" charset="0"/>
                <a:cs typeface="Arial" pitchFamily="34" charset="0"/>
              </a:defRPr>
            </a:lvl3pPr>
            <a:lvl4pPr algn="l">
              <a:defRPr sz="2400">
                <a:latin typeface="Arial" pitchFamily="34" charset="0"/>
                <a:cs typeface="Arial" pitchFamily="34" charset="0"/>
              </a:defRPr>
            </a:lvl4pPr>
            <a:lvl5pPr algn="l"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‹#›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xmlns="" val="72868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209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92200"/>
            <a:ext cx="8229600" cy="5033963"/>
          </a:xfrm>
          <a:prstGeom prst="rect">
            <a:avLst/>
          </a:prstGeom>
        </p:spPr>
        <p:txBody>
          <a:bodyPr/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  <a:lvl2pPr algn="l"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defRPr sz="2400">
                <a:latin typeface="Arial" pitchFamily="34" charset="0"/>
                <a:cs typeface="Arial" pitchFamily="34" charset="0"/>
              </a:defRPr>
            </a:lvl3pPr>
            <a:lvl4pPr algn="l">
              <a:defRPr sz="2400">
                <a:latin typeface="Arial" pitchFamily="34" charset="0"/>
                <a:cs typeface="Arial" pitchFamily="34" charset="0"/>
              </a:defRPr>
            </a:lvl4pPr>
            <a:lvl5pPr algn="l"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‹#›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xmlns="" val="159838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19788" y="65151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28559-9952-485D-9DC9-2CC41BAF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86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3246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7603A-C74C-428D-ADA9-AE6E099D0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420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32460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B5516AC-C754-40FC-AE33-6FB5A6D55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22275" y="860425"/>
            <a:ext cx="46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1" rIns="91420" bIns="45711">
            <a:spAutoFit/>
          </a:bodyPr>
          <a:lstStyle/>
          <a:p>
            <a:pPr defTabSz="912813">
              <a:defRPr/>
            </a:pPr>
            <a:r>
              <a:rPr lang="en-GB" b="0" baseline="30000"/>
              <a:t>     </a:t>
            </a:r>
            <a:endParaRPr lang="en-US" b="0" baseline="30000"/>
          </a:p>
        </p:txBody>
      </p:sp>
      <p:pic>
        <p:nvPicPr>
          <p:cNvPr id="8" name="Picture 10" descr="stanford-logo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181725"/>
            <a:ext cx="6000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441325" y="6330950"/>
            <a:ext cx="48436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990033"/>
                </a:solidFill>
              </a:rPr>
              <a:t>Nick Bloom and John Van Reenen, Management Practices</a:t>
            </a:r>
            <a:r>
              <a:rPr lang="en-US" sz="1200">
                <a:solidFill>
                  <a:srgbClr val="990033"/>
                </a:solidFill>
              </a:rPr>
              <a:t>, </a:t>
            </a:r>
            <a:r>
              <a:rPr lang="en-US" sz="1200" smtClean="0">
                <a:solidFill>
                  <a:srgbClr val="990033"/>
                </a:solidFill>
              </a:rPr>
              <a:t>2012</a:t>
            </a:r>
            <a:endParaRPr lang="en-US" sz="1200" dirty="0" smtClean="0">
              <a:solidFill>
                <a:srgbClr val="99003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50" r:id="rId2"/>
    <p:sldLayoutId id="2147484064" r:id="rId3"/>
    <p:sldLayoutId id="2147484065" r:id="rId4"/>
    <p:sldLayoutId id="2147484066" r:id="rId5"/>
    <p:sldLayoutId id="2147484067" r:id="rId6"/>
    <p:sldLayoutId id="2147484068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://www.imdb.com/rg/mediaindex/thumbnail/media/rm3002571264/tt010796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4788" y="207963"/>
            <a:ext cx="8604250" cy="147002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4000" b="1" dirty="0" smtClean="0"/>
              <a:t>Management Practices in Europe, the US and Emerging Markets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4788" y="1565275"/>
            <a:ext cx="8051800" cy="17526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Nick Bloom (Stanford Economics and GSB)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John Van Reenen (LSE and Stanford GSB)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Lecture 1: Management and firm Performance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246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BDC1831-6A9F-4DF8-BFF8-27C1A8F18124}" type="slidenum">
              <a:rPr lang="en-US" sz="1400" b="0" smtClean="0"/>
              <a:pPr/>
              <a:t>1</a:t>
            </a:fld>
            <a:endParaRPr lang="en-US" sz="1400" b="0" smtClean="0"/>
          </a:p>
        </p:txBody>
      </p:sp>
      <p:pic>
        <p:nvPicPr>
          <p:cNvPr id="3074" name="Picture 2" descr="http://t0.gstatic.com/images?q=tbn:ANd9GcTBqXN6iHc5reVoIzcFGK8pB4S3krEl1fGZQqUMGd-Vr5gmY5v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015550"/>
            <a:ext cx="2781300" cy="382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0.gstatic.com/images?q=tbn:ANd9GcRExbYGnZJmlOaCCTByxcq7-xgZfM4zFh3Q7XrmmDk-XzcXlbBA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74" y="2969983"/>
            <a:ext cx="2905126" cy="387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1.gstatic.com/images?q=tbn:ANd9GcQatASlNZBv6HAbzl3hA3OBDYxdf_7_v0X94iQv8EO2olkDl0JXW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0074" y="3482860"/>
            <a:ext cx="3055937" cy="305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25425"/>
            <a:ext cx="8229600" cy="777875"/>
          </a:xfrm>
        </p:spPr>
        <p:txBody>
          <a:bodyPr/>
          <a:lstStyle/>
          <a:p>
            <a:pPr algn="l" eaLnBrk="1" hangingPunct="1"/>
            <a:r>
              <a:rPr lang="en-GB" sz="2800" b="1" smtClean="0"/>
              <a:t>Factors increasing productivity</a:t>
            </a:r>
            <a:endParaRPr lang="en-US" sz="2800" b="1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/>
            <a:r>
              <a:rPr lang="en-GB" sz="2400" dirty="0" smtClean="0"/>
              <a:t>Proximate factors:</a:t>
            </a:r>
          </a:p>
          <a:p>
            <a:pPr lvl="1" eaLnBrk="1" hangingPunct="1"/>
            <a:r>
              <a:rPr lang="en-GB" sz="2400" dirty="0" smtClean="0"/>
              <a:t>“Hard” technology (e.g. Research &amp; Development)</a:t>
            </a:r>
          </a:p>
          <a:p>
            <a:pPr lvl="1" eaLnBrk="1" hangingPunct="1"/>
            <a:r>
              <a:rPr lang="en-GB" sz="2400" dirty="0" smtClean="0"/>
              <a:t>Skills (e.g. Expansion of college education)</a:t>
            </a:r>
          </a:p>
          <a:p>
            <a:pPr lvl="1" eaLnBrk="1" hangingPunct="1"/>
            <a:r>
              <a:rPr lang="en-GB" sz="2400" b="1" dirty="0" smtClean="0"/>
              <a:t>Management </a:t>
            </a:r>
            <a:r>
              <a:rPr lang="en-GB" sz="2400" dirty="0" smtClean="0"/>
              <a:t>(a technology &amp; a skill?)</a:t>
            </a:r>
          </a:p>
          <a:p>
            <a:pPr lvl="1" eaLnBrk="1" hangingPunct="1">
              <a:buFontTx/>
              <a:buNone/>
            </a:pPr>
            <a:endParaRPr lang="en-GB" sz="2400" dirty="0" smtClean="0"/>
          </a:p>
          <a:p>
            <a:pPr eaLnBrk="1" hangingPunct="1"/>
            <a:r>
              <a:rPr lang="en-GB" sz="2400" dirty="0" smtClean="0"/>
              <a:t>Some deeper factors “driving” the above</a:t>
            </a:r>
          </a:p>
          <a:p>
            <a:pPr lvl="1" eaLnBrk="1" hangingPunct="1"/>
            <a:r>
              <a:rPr lang="en-GB" sz="2400" dirty="0" smtClean="0"/>
              <a:t>Competition</a:t>
            </a:r>
          </a:p>
          <a:p>
            <a:pPr lvl="1" eaLnBrk="1" hangingPunct="1"/>
            <a:r>
              <a:rPr lang="en-GB" sz="2400" dirty="0" smtClean="0"/>
              <a:t>Globalization</a:t>
            </a:r>
          </a:p>
          <a:p>
            <a:pPr lvl="1" eaLnBrk="1" hangingPunct="1"/>
            <a:r>
              <a:rPr lang="en-GB" sz="2400" dirty="0" smtClean="0"/>
              <a:t>Regulations &amp; government policies</a:t>
            </a:r>
          </a:p>
          <a:p>
            <a:pPr lvl="1" eaLnBrk="1" hangingPunct="1"/>
            <a:r>
              <a:rPr lang="en-GB" dirty="0" smtClean="0"/>
              <a:t>Legal</a:t>
            </a:r>
            <a:endParaRPr lang="en-GB" sz="2400" dirty="0" smtClean="0"/>
          </a:p>
          <a:p>
            <a:pPr lvl="1" eaLnBrk="1" hangingPunct="1"/>
            <a:r>
              <a:rPr lang="en-GB" sz="2400" dirty="0" smtClean="0"/>
              <a:t>Culture</a:t>
            </a:r>
            <a:endParaRPr lang="en-US" sz="2400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496FD1F-C7AD-44A4-8B1D-8E258687B59C}" type="slidenum">
              <a:rPr lang="en-US" sz="1400" b="0" smtClean="0"/>
              <a:pPr/>
              <a:t>10</a:t>
            </a:fld>
            <a:endParaRPr lang="en-US" sz="1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b="1" smtClean="0"/>
              <a:t>Productivity Differences across firms within countries is huge</a:t>
            </a:r>
            <a:endParaRPr lang="en-US" sz="2800" b="1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544638"/>
            <a:ext cx="8229600" cy="4525962"/>
          </a:xfrm>
        </p:spPr>
        <p:txBody>
          <a:bodyPr/>
          <a:lstStyle/>
          <a:p>
            <a:pPr eaLnBrk="1" hangingPunct="1"/>
            <a:r>
              <a:rPr lang="en-GB" sz="2400" dirty="0" smtClean="0"/>
              <a:t>US Census data on population of plants</a:t>
            </a:r>
          </a:p>
          <a:p>
            <a:pPr lvl="1" eaLnBrk="1" hangingPunct="1"/>
            <a:r>
              <a:rPr lang="en-GB" sz="2000" dirty="0" smtClean="0"/>
              <a:t>Plant at 90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percentile has labor productivity 4x plant at the 10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percentile (Syverson, 2004), TFP 2x</a:t>
            </a:r>
          </a:p>
          <a:p>
            <a:pPr lvl="1" eaLnBrk="1" hangingPunct="1"/>
            <a:endParaRPr lang="en-GB" sz="2000" dirty="0" smtClean="0"/>
          </a:p>
          <a:p>
            <a:pPr eaLnBrk="1" hangingPunct="1"/>
            <a:r>
              <a:rPr lang="en-GB" sz="2400" dirty="0" smtClean="0"/>
              <a:t>Not just mismeasured prices: we see these differences in detailed industries where we measure plant prices (e.g. boxes, bread, block ice, concrete, plywood, etc.)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dirty="0" smtClean="0"/>
              <a:t>These firm-level productivity differences could account for large part of cross country differences.....</a:t>
            </a:r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06F1B99-1E65-46F9-B52C-99179C0975FF}" type="slidenum">
              <a:rPr lang="en-US" sz="1400" b="0" smtClean="0"/>
              <a:pPr/>
              <a:t>11</a:t>
            </a:fld>
            <a:endParaRPr lang="en-US" sz="1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813" y="857250"/>
            <a:ext cx="67437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0913" y="3184525"/>
            <a:ext cx="626745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dirty="0"/>
              <a:t>Distribution of plant TFP differences: </a:t>
            </a:r>
            <a:r>
              <a:rPr lang="en-GB" dirty="0" smtClean="0"/>
              <a:t>US-Indian </a:t>
            </a:r>
            <a:r>
              <a:rPr lang="en-GB" dirty="0"/>
              <a:t>productivity </a:t>
            </a:r>
            <a:r>
              <a:rPr lang="en-GB" dirty="0" smtClean="0"/>
              <a:t>gap related to US having far fewer low productivity </a:t>
            </a:r>
            <a:r>
              <a:rPr lang="en-GB" dirty="0"/>
              <a:t>plants</a:t>
            </a:r>
            <a:endParaRPr lang="en-US" dirty="0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573088" y="5948363"/>
            <a:ext cx="63834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dirty="0"/>
              <a:t>Source: Hsieh and Klenow (2008); </a:t>
            </a:r>
            <a:r>
              <a:rPr lang="en-GB" dirty="0" smtClean="0"/>
              <a:t>mean=1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b="1" dirty="0" smtClean="0"/>
              <a:t>How Aggregate Total Factor Productivity (TFP) increases</a:t>
            </a:r>
            <a:endParaRPr lang="en-US" sz="2800" b="1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544638"/>
            <a:ext cx="8229600" cy="4525962"/>
          </a:xfrm>
        </p:spPr>
        <p:txBody>
          <a:bodyPr/>
          <a:lstStyle/>
          <a:p>
            <a:pPr eaLnBrk="1" hangingPunct="1"/>
            <a:r>
              <a:rPr lang="en-GB" sz="2400" b="1" dirty="0" smtClean="0"/>
              <a:t>Within Firms (Traditional view)</a:t>
            </a:r>
          </a:p>
          <a:p>
            <a:pPr lvl="1" eaLnBrk="1" hangingPunct="1"/>
            <a:r>
              <a:rPr lang="en-GB" sz="2400" dirty="0" smtClean="0"/>
              <a:t>The same firms become more productive (e.g. new technology spreads quickly to all firms, like Internet)</a:t>
            </a:r>
          </a:p>
          <a:p>
            <a:pPr lvl="1" eaLnBrk="1" hangingPunct="1">
              <a:buFontTx/>
              <a:buNone/>
            </a:pPr>
            <a:endParaRPr lang="en-GB" sz="2400" dirty="0" smtClean="0"/>
          </a:p>
          <a:p>
            <a:pPr eaLnBrk="1" hangingPunct="1"/>
            <a:r>
              <a:rPr lang="en-GB" sz="2400" b="1" dirty="0" smtClean="0"/>
              <a:t>Between Firms (“Schumpeterian” view)</a:t>
            </a:r>
          </a:p>
          <a:p>
            <a:pPr lvl="1" eaLnBrk="1" hangingPunct="1"/>
            <a:r>
              <a:rPr lang="en-GB" sz="2400" dirty="0" smtClean="0"/>
              <a:t>Low TFP firms exit and resources are reallocated to high TFP firms</a:t>
            </a:r>
          </a:p>
          <a:p>
            <a:pPr lvl="2" eaLnBrk="1" hangingPunct="1"/>
            <a:r>
              <a:rPr lang="en-GB" dirty="0" smtClean="0"/>
              <a:t>High TFP firms expand (e.g. more jobs) &amp; low TFP firms contract (e.g. less jobs)</a:t>
            </a:r>
          </a:p>
          <a:p>
            <a:pPr lvl="2" eaLnBrk="1" hangingPunct="1"/>
            <a:r>
              <a:rPr lang="en-GB" dirty="0" smtClean="0"/>
              <a:t>Exit/entry</a:t>
            </a:r>
          </a:p>
          <a:p>
            <a:pPr lvl="2" eaLnBrk="1" hangingPunct="1"/>
            <a:endParaRPr lang="en-GB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C6BB42A-37BC-484E-B139-1FB7E0028E50}" type="slidenum">
              <a:rPr lang="en-US" sz="1400" b="0" smtClean="0"/>
              <a:pPr/>
              <a:t>13</a:t>
            </a:fld>
            <a:endParaRPr lang="en-US" sz="1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877300" cy="682095"/>
          </a:xfrm>
        </p:spPr>
        <p:txBody>
          <a:bodyPr/>
          <a:lstStyle/>
          <a:p>
            <a:pPr algn="l" eaLnBrk="1" hangingPunct="1"/>
            <a:r>
              <a:rPr lang="en-GB" sz="2800" b="1" dirty="0" smtClean="0"/>
              <a:t>These two effects are well known to cricket fans</a:t>
            </a:r>
            <a:br>
              <a:rPr lang="en-GB" sz="2800" b="1" dirty="0" smtClean="0"/>
            </a:br>
            <a:r>
              <a:rPr lang="en-GB" sz="2800" b="1" dirty="0" smtClean="0"/>
              <a:t>(“batting average” effect)</a:t>
            </a:r>
            <a:endParaRPr lang="en-US" sz="2800" b="1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06400" y="2332038"/>
            <a:ext cx="8229600" cy="4525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b="1" u="sng" dirty="0" smtClean="0"/>
              <a:t>Within</a:t>
            </a:r>
            <a:r>
              <a:rPr lang="en-GB" b="1" dirty="0" smtClean="0"/>
              <a:t> batsman (each batsman improves)</a:t>
            </a:r>
            <a:endParaRPr lang="en-GB" sz="2400" dirty="0" smtClean="0"/>
          </a:p>
          <a:p>
            <a:pPr lvl="1" eaLnBrk="1" hangingPunct="1">
              <a:buFontTx/>
              <a:buNone/>
            </a:pPr>
            <a:endParaRPr lang="en-GB" sz="2400" dirty="0" smtClean="0"/>
          </a:p>
          <a:p>
            <a:pPr marL="0" indent="0" eaLnBrk="1" hangingPunct="1">
              <a:buNone/>
            </a:pPr>
            <a:r>
              <a:rPr lang="en-GB" sz="2400" b="1" u="sng" dirty="0" smtClean="0"/>
              <a:t>Between</a:t>
            </a:r>
            <a:r>
              <a:rPr lang="en-GB" sz="2400" b="1" dirty="0" smtClean="0"/>
              <a:t> batsman (more time for your best batsman)</a:t>
            </a:r>
          </a:p>
          <a:p>
            <a:pPr lvl="2" eaLnBrk="1" hangingPunct="1"/>
            <a:endParaRPr lang="en-GB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C6BB42A-37BC-484E-B139-1FB7E0028E50}" type="slidenum">
              <a:rPr lang="en-US" sz="1400" b="0" smtClean="0"/>
              <a:pPr/>
              <a:t>14</a:t>
            </a:fld>
            <a:endParaRPr lang="en-US" sz="1400" b="0" smtClean="0"/>
          </a:p>
        </p:txBody>
      </p:sp>
      <p:pic>
        <p:nvPicPr>
          <p:cNvPr id="1026" name="Picture 2" descr="http://t1.gstatic.com/images?q=tbn:ANd9GcRUEor8dY8LEXBPuOyI6r3oSqgv5FjcH_1lDU10HNmuYqNtmG0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4494780"/>
            <a:ext cx="3300799" cy="219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3.gstatic.com/images?q=tbn:ANd9GcRNJdbnBzEFSjDeURR0JoZ3Hv-GqDPRVNfNVJyB70qwS-oA59Oc-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3075" y="833437"/>
            <a:ext cx="206692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0.gstatic.com/images?q=tbn:ANd9GcSl8qkWFUcuwhvBeeLBqgDidg5K5pQCM47_2sucq_gUlGN5-p0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1" y="4494780"/>
            <a:ext cx="3302000" cy="216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data:image/jpg;base64,/9j/4AAQSkZJRgABAQAAAQABAAD/2wCEAAkGBhQSERUUExQWFRUVGBcXFxcYGBQVFBcVFxcXFBUXGBcYHCYeFxwkGRUUHy8gIycpLCwsFR4xNTAqNSYrLCkBCQoKDgwOGg8PGiwkHyQsLCwpLCwsLCkpLiwpLC0sLCwsLCwsLCwsKSwsLCwsLCwpLCksLCksKSwsLCwpKSwsKf/AABEIAMABBwMBIgACEQEDEQH/xAAcAAACAgMBAQAAAAAAAAAAAAAFBgMEAAIHAQj/xABIEAABAwIEAwQFBwsCBgIDAAABAgMRAAQFEiExBkFREyJhcTKBkaHRBxQjQrGyszNSYnJzgpKTweHwQ9IVJFOiwvE0gxZUY//EABoBAAIDAQEAAAAAAAAAAAAAAAMEAQIFAAb/xAArEQACAgEEAQIFBAMAAAAAAAABAgADEQQSITFBE2EFIlGRoTJxsfCBwdH/2gAMAwEAAhEDEQA/AHbCcLtzbMSwySWWpJaaJJ7NJJkpobi+EtDZhn+U0P8Axq3hF4PmzP7Fr8NNeXL4PjSeTmOhRiLCMJbKtWmv4EfCiNvg7X/Ra/lt/CrAQJq1bnrUljK4m6MIYA/IM+H0TXt9GhmIWDI/0Wf5Tf8AtohcXsCgeIXUjeoViDKNzAd7btBX5Nv+BHwqSxaaP+m3/Aj4UIxW7g6GvcJvNafNgKcCJFCGzHNjDmSPyLX8tv4VpdYOyR+Sa/loH9K2w9+QKuO7VnknMerxOccRcJZvQSB5AD7KWRwmsHWuv3CARrQm6tRyH+edFSw9SWqHc53/APjxHL2x76I2eCpA1SD6hTEqxkVoGI5VZmMhVEEKsED6ifYn4UHxCyABgD2CaaLluhblrm+qTVkOZFmOhE5dtBqa3w5aiAkSTTZbYAVGSPdR+xwUJiBRbLggk6fStaZb4W4cbQkBTaFHmSlJ+0U8WmCMQPoGf5Tf+2hOGoAgCjTN1HkKotoMi3SshhC3wG3j8gx/Ka/21YHD9t/+ux/Ja/20JGL0UssQB3oqnMUZSJFccN28fkGf5TX+2lnFeHGeTLQ8m2/hT0twEUDv25NHQjzAMpM5zeYGkHRpH8CPhQi7s0ifo0fwp+FdCurOTAEk6ADcnpTBgPAyEEOvAKWNQjQoSeRP5x9wrnvX6Sy0e85pg3yW3joS72TKEKEgOQFEcjlymPXTA5wq8wn6S0aUB9ZCWl+6J91dWza1E6QdDShtJOYYJicWfxBg6di1M7dkgf8AjUAYbWfyTf8AAj4U9cY8EdsgqZ7riZIiNf0T1pBwu3KTCtCDBB015zVks3dyrCHLHA2iNWmv4EdPLWp3sCZH+k1/Lb+FS2rkAeVZd3gqxIlQDFPivDGksLIbQD3YhKR9dI3ArK04pvwWFj9X76ayqQsMYDjILLYnUNoHsQBRZN2DzpDwpBS2gj81PvSKYWM0SaROQY4G4h9dwIqsvEI50OWo7HlvQ+8u4PgKttzJLDEvYljIHOg1xflYhOs86X7u5W47toDTLg9iSBNGSnPcWZ4JXhCl66zWWuHLQRTyxY6bV45ZidhToTiLscwdhwUIo2l3TWq6GgOlXcPtAsqKtG20lbhmO6NYB6mIpJ0yeIVCVEHPEkwkGYJzEHsweQUrTfXRMnTlvUF+UhOhBgd5R95jl5UOxLijtHCqAkE6JGgSNgB4ARQy9xLMPAb+f+fbWxTplrA45i1lzN5lW+fiSFEe4/bQtGNOqWEt5lqUYCQCpRJ2AG5odiWIyaFJvVJUFIUpKhqFJJCgfAjUUyzKByBKIG7zGuy4zSkwtIVr4bc/H7afuH3La7H0K0kjUo0C0+ad/XXCp1q3YYo4w4lxpZQtBlKhuPiPCkQUbsYMYwZ9BjBAOVVbmwjatuDOME4hb5oCXkd11A68lpG+VXuMjpV68bPSlL6wwmlo7vT7guzdy1YdfJ2qFTZmr1nbZqQSpgY5qdUjdQeAqZq7Z3ShRBNj1rdVhFOKNsx2bcZMzeaVK22tw5UJk+4DqelZhuDqcM+inmo8/Ic/spqtbRLaYSPPqfOoNhkbQJVwzCEtCTBXzV/QdBV1Sq9Ua0zUKTPM3WoluCori7CRJMCkzHOKyuUNaDYq+FCewDqSBCePcUpb7jZCl+2KRlpWpSlqjMoknTmauM2wGsyalUkUMEjmXBAg5y+KetBsTx3KNpo1eIEUr4yNDFEWwy4CxaxbGitKgRA05+Ir2h96n0v85ispkcwDDnidGwVoFtufzEfdFHg3FVsDsYaa8W0H/sFGRaTvVNmTJ3QW4zMn/DQa9tZMRTYu0oa5a6n/AD30XAg8mAbXCBMxTBh1pHKo2WO9/mlHsPttqNXBtJG7ORVS5YidaOItoFLnFOAXD6R83uSwUyCnLoroStPeT6ppnxBZ5kClRVXiTGUNWIaSoFx1cu6GUto1QJ5SQD7aS8R4VxhrUOrdH6DxUf4VwT7KGM4riCCoOuLbyCSHUkSJjQEDTb20uuxH3PDnLLhZ5c3xGtQOrd7Oci4VqDlVBECDIERUauIAv8oyhX6SCps+fMe6jrvEFutCBlKChAT323FRAA0W04DGn5tONqk8GB9Jh2IjXYUFQoQd4O+v2VXpz4cwnKHHWnEOqEJ0zoACjMkuI9I5dBHWieL4Q4lWW5tFhW+rTJVEnWWS2o7c6QNm4/qhs7fE5zWV0m0wZgsoHYJgq1zNqzwTBklWZOwA1IHroDj2D26Gc4AbWUpUhOdXelWVX0axmiOemx00qxQgZlRYCcSjwPjKra+YcCoBWlC52La1BKwfCDPmAa+k3LCdxXyek19Z8PXfbWlu7zcZaWfNSAT75oZMMIMuMOjWtLEwd6J4kQAetBrK0cecIbExudkp8zHu3qmcSMZh4ICttT4USssKTPfIJH1Z286DYgexbUhpRzAEOOiARoe6joZMnpHU6cosvlAuLV3IVLcQHMi5750MKKZ70+lEEaEVcq7DIlN6g4n0ISBpoK0zUl4B8orNynulStdJjMBMDXrJiDG2hJNM1vfIWklCpAMHqCNwQdQfA0sTt7hBzLanKFYvjSWUyo+Q50NxzicNHKnvK6Dl59BSBiWLFa5UZV05CgNYTwJJIUZML4hi7lyoiSE9OXmfhW7GHCKpYY7IpgZ2qVXyYsLDYcDqUHbeBVB7SjV0RFLl8/BrmjArMhuR0oPcWmaiFu9mNEWbGRQswwQzn+NYUA2o+X3hXlN3EuGRbOH9X76aym6z8sqVMPYUn6Bn9m39xNF7W3JoHw/dhTTQ6Ntj2ITThYI2o4EXLSurD5FDb3DyBtTh2WlDb5nSuIl1iUwe90pgw9Y0/qaGXtvBqS0eij1CVsjM3BHKonClJGdQSFEAT+cdhp6/ZUNlcVmK3SEjvKCe46RrqTlCREfrGjnqLTZVslaQoK0IkEpcGh2+rSxxmwjsS2UBxatUDSIJhagTHIQRvqNKZrfCGgVhOmY9ogo7RKspgKByjUBW361KOOWSgp0XL7XZL1azdp2jSk6NqEthKpGihOoPgKWf3h6zEprALjMooZXkAEoyKWn1JSkxz586oYkgD0kFBjYgpPvpobw5bYguMpV0DyU8pGpjrVdT12VBCH4BMStxLiB6iVZvIAzShVR3HN5MAcDWlwXnVtoJtzCHVSEgE6oyz6SwdYEmCZiny2vljI6FELSS2pQnVKonXzyn21VS0tpKG1qR2aVTkACAc2q1KCAAkK0JHKAPCjWBcPOXZzJIDKCQlRCkolJg6EAqO+kADwrHvU3PuTr29v8Af4nBvBiZxi8q3b7RASoh0aKBIHaJUZBBBGsj11zF94rUSefKSYHISda+l7rgC3cSoXLiXEkpOWS2nuzEwrMTqedGsHwm0YTltmGkhPNCW8x8c/pE+dGT4gumrC3k58eZDUeVnyXlr6k+T0zhdn+xQPZI+yKNvuMqPeQ0qd8yUEq8wRJNQ3BSUG3YUGF5YSUJT9GIkAJ225AgxtTWm+I0ak7azzBujIMsJl7atjV5ZSOSRqs+oaiomsXR2ZDam2Wk7gn6TXmYOk69T41xbi3h64acUl5SkKCSvMl1xxpaEmCvITnTrEwVRO1K72DuJaD4cSkKnKUrUcwG/fGgP6J18K01Qee4uzbhx1O4L4hzBcMlCB3ElWVAUpUQrXUD0uhMbUOw7gy1eQ6p1SgtalHMlKQoZjJCSR3hoBrMedI3AeOl1ed9KFJZ6jUkjUz1gAfvGus4hdN5EuXKCnSW2NMyiNlLy7D9GYHPXSrvYEGTAiok4E5vivydpCj82ddUEZkknLHKc6+6n1UZ4dvbptsIU7nWdM0d7LyROpXHU7Uebsnr1QUqG2h6I2QB+in6x8dBRxOFtMphG/NRgqPwHgKUctcOBgQwxX5zEfEWVJB1OY7nn7aXEM5T8adsWSCTQBy1mlLQE4EA539zbDL2NKZGbvSlP5tBq8zcGN6GrmM6cKIZubqaAYgqakfeJoXduRzoh5mmMYlyxb1EU02NpIpOwhRKqf8ACUyKNTTu7il+oCcQNxhbAWbvkj8RFZRXjS3/AORe05I/FbrKaNQXiLJduGYpcFuDsUHfup+wU+Yc/XOuEVZWUfqp+wU84aasrCQV8xnQvSq9y0DW7SdqmNvpU8SATFPErfWhSVQabL+zpcu7eNaOhAnHJl2weiidwjMUjcrbeb8e8gKH3KWGn4q8/d5m9QTkIXAJBITqpOhB1TmEeIqzH6Su2FLnDW3G23G0tpXCVpIIbCpElCikiUn3EA8qXeLMDduLUpZEElJKVPo0iSfScgmYoqlCdci1JSe8kpUAmDvOYEeM85oBe4a8pbqu0KErKMicoceUE6FYSlIUSobJA0ESroB+pevgxWTZvIQGn0wpI7igpK9BrlJQSMv2Vl/hRt0BxfaKuAQpDDKQ4pP7dzVLUie4MyteVQYhigbbLFugtIRmJBjtFrAMqXAABgEQNuvOueJbcdcIglROvt1noKVIVu44d6jH1nYOEi5eOJQWVocO6VGMqEwFrE6xBgEjcgCadeJsRUGm22UlMK7Ntps99caZRy0AJJOggkkVzj5Nu3bdLNu0XQ4lIcAhJASSQpSzokZidDv5iuw8L8LLYUX31JW+sEHLJQ2kkHs255d0SYBUdTyAAmnqKsMdyGayqxSPETWeHLxeq0JaGhBWS+s66dxMJ/7jUoxItGVkJQvZZ7qJV9RwH8krWIOh89K6W8dJzgecRQS+xJkqyXGUhUQYBSoHSDI1GokUnf8AD9Iy+m3BPRzz+e5dtZe7bic4+0Xre9ShSVKIBUglshQKQcpyg9D033FDk4kUrQogKyyNR6QJzDMecEn2+FV0BIAYEQ33QN4TMpHqER4RVdaytAVzOUmCNYUAr1aKp/R6WvRrtXmJXWPedx4knF7zl2wlLX5VJJb7wELV3SDIggiNDoQetccur64aWtlxsIXIStvswgn9FSEwFcoMT0NdkcbIGZKSo7dBJkpk8tj7KitbB51xLj+UuIEJdKUKejoFxMdDymmmYkjaJFQ+U5itwbww6wvtFd0qKVpYPfUCmSntDsADBjfu6xTTc3CgvO4c6juTr/aPCmNjDkoTCRHU8z5negGM2h5UdNPk5fmTvx1J08URpWr/ABMVaCkq8uSkwaiaxHxpptMQuYqzjMalXmYya8KqBs3s0QZuJrzeqGGndywtNYlupEa1bYamlQcQtX6oLeSaEYiSBTa5a0HxCzB5Uwrzep07OuYO4bdKl611LBEiK59g9jlVNOuHXcCtSlwFmNq6GD8y5xvAsH/JH4zdeUP4zvAbF7UbI/FbrKuWg61wIq4Szlaaj8xH3RTfgwJil3DUDsWv2bf3E00YJSiHmFXqNFq3oKsKTUNuupHXNKYzJEH321LV8imjss+swOUbn+1WLawQjvBIn846n1dKH6v0hgmOTEP/AII8v0G1HxiB76tW+BPgiUH2p+NOb2KoGkqUeiR8Kri+WdmVwOZITPtNVN5HRhNn1EXmcDdSgJSIAMjvCRJmByAG2skDmKgewm8QpKmezDiiQS4okEFJmSmTOkg+FGnr26UTkZbA6qcGvlFQuXD6Mq33WUJBBCEypSv3jEbmgPexE41BQSJzrEPknv3XlPKfYSVhRWQFlMqEEiUjWOfWq1j8kxtmnlquEOKQhbmVtClEhCVEAq9ETH20/Kx+0EqdOdQUYSVKWNTIhI7vMjntQvFvlCUpKkNoSlBSUmehEHTlpNUWzcoJMvWCyh1l3BuKbKwabZRlAWkOZ1KCe1J7ucLUAFag6TptTKxxkyoa5kiNDGYH2TXFbLi0/NClb1uFMvFnMnMpTqFSQshXcyyYC42GoG9a2yEE6pDc/wCo0S1B5FSU/RuDwUnWaPbelZ2nj+IOrTW3AsvP8ztF7d9qCmRkUElCkgayJMg/23pbvGMkD0igbaZsvJOvjzoRgPExADT5GoOVQkIUkaEpMylSeaDqnxEGhGJ8bLJCUjvpUuHDBluUwk6bmDJ5+qvFPTq31BL9jn2/cTUoQbcLLl1cJA+cJMjLrMxlSSVSACZEn2V5bX/dMjcmDsnXUQN+ojehWBXhc7RKgAVhSoGgk6KAjblWM4a4taUrCUt5YyIUtWaIEKWUpMRHdETzmvaUsXrDHvzMa+r03KGE28aKl5UJLkGDlgNoPVSiYkfmiVeFM9qsEAjnVLDsEOUd3KkCBoAI6JTyFEkMhNMCzEqlZ7MuqGkTQ28b0oil/SqF48I3o6XSGTER8bw6SaEDC6ab8ydKroQKdOoOzEz7Ege2tY3ovasTFStWYUdqP4bgwrItQOYEBuhBrVpFWmWopg/4YIqhc2mWlbKQBxG9OrbxmUXBpQ15qTAFXHSZiieF4Zm1NKV1ljPc1WJVVkwba4UqJq2bcpFNjWGpAqne2IjatRE2iec1NwsbM5rxfiaww4mNDl9y0n+lZVrjW2HYOfu/fTXlXikIYW39C1+zb+4mmDDngmBQPDtGGv2Tf3E1aZKqUTO4w5UbY1t4hHOt0X6VaHX7P70tkriqD2MqYzEDMrJIB2gLSk+zOn20a1iF4naZQXwYz4nxoyxpEq9f2UrPcduPHWEo5axPqFKOIureWXHD3j00A8BVcNUi1mZo+mB1HdfHvZiEmT7PfQm743eWdDHnJoAGJ3rcADYVXfO2woxxG71k+O0+VVbi4U6rMtRUf6eHSgN9xWw1oCXFdERHrVt7Jpv4Gxu2daQpbBK1TnXmzpbyqMAJgCSIOuaJ2gxTVOltvOAIvdqK6hzBK7JbbanVIIbSlSs0QIREwTEmVAQJmfClO64mcc/JAISZ76yOXhsD0GpNN3HmJpfaDNs6UWhXKkHVClBUIKZlTQKs2g00UqOVKrmFwUt3OZhhEkZSlalkzlOYCFwDEgE6zAnTVq+FhByPv/eJmLqiF2qeJUONsItz2OYvuEdqXEpOYRqURogSdt/GgdriC0KBSSADOWTl8oplw7hxpF0w7mD9sH2guUkQ2VgKDg+roeehHsq5x1hbTd+vIhDTZuFJypEJSlOiYGwB39ZpfUJ6J2uO4xpwXO5D1CTaS8053TKEh4JJBOZtaSqOhLeceyobhnmIPj4daKYA6A5IIMJVmjWBAV3vZtRO14daKEEFRSEiBKSkwBBkb+2sdKTcinrBP2mzdql09jA85APH1gjArdXahYSSj87QbjWEkyaXcc4mC3VtvtrQplaghTayFIIVoSmcpI0199NGNJ7HtbkE5WYSlMlIUMgQoJMfWWv0hr3THWl7BuHGn0LvbtZha1KygFIUZkiIlUnQBPtrf0FGCVQce8wdVqDYfUc/4EdsC+UplbJW8tfdKUqX2ajqU7ryAhJJCvDQ0yM4mh1AW2tK0K2UnUHr6/ClbAQlyzuldn2bKnGG0Iy5AUpbcnu9O/z1pdNncYc4XGMzjCjK2tTA8YmCBsr20vqmWu8pNDT6R7tMLl754j7dX0UHvMTIqjfY4CApBkKEg9QdaEKulOVQAeIgzHoy+5iYnU1Pb3IO1Ld5YrGu45V5hd4oGDPhRs8QBXJj7hixPWmuxdAFc7w7Esp86YLfHAI1oYlxWojibrShl8uaFjiRERImt034XUuuRGaKxuzPLa2JV76bMPt4AobhjYkGj1umqVoFh9VcT8ok+XSg+K3QFE7tUJpIx6/IBo0zTkmLvGd8Cw6P1fvorKUcfxkKStPl94GsroTE6Hha/oWf2Tf3E0ds2BFLGFOw0z+zb+4mmWwuhWep5MJuyITRb6bVzn5UsQ+auWiwJH0yVjaUKDQI+wjxArovzpMUj/KPhKbtkJzZVtkqR4yIKT5wPZTBwRL0nDxSbxphz0XEnwJCVew1FdY403upPkCCfYKR73CXGyZQY6gEp9o0qkE0EaZDyDG31DqdrLzGd3i9xaobSlKesSqPsFUcZxJeqVLUTzBOgPPQaeHqrXDmwykurjQ91J+svdKfIGCrwgbkUIcdKiSTJJknxoq1LngTnuZK9p/UfxNSaPcN4s4hLjSMxK9UJBOXPEE5frGIielAaO8KYU68tXZkIASQtxQkICtDl/SIkCOU7b07S/puGmay7hiHOHUdtdW9qj6RDOZx1WpDikpM/uDRA8CT9amx5AWrJu0JK9BDp5AjkkchTb8l3CrFgB6Sn39FOHulI3S2APRGknxIHKrvH2DNtLQ8gBJcKgsciQAc3nG/qrS0esDvs+sV1emZBuPH97nNXOGR2mdhZYWrcIALZHIKbOhrXGuI7T528t/IuCFAJQpcr7ocQG3AAhUg6mQBmgzBo2h2Neu3lSFxzZpTKxErcUdfSiBI39GRO25NR8VpTarY8/zO0NjEsufH+4wMcXWSGltMIuQp0nOMiAvM4Qn0s4A0IA6ac9aZmcRZKe6kgiElCk5Sk5QqFctiNQT51xu2vSh5pxKkZgEyVAlKSBklQidAAdPVRocQrZUpxOZ0uHvrKezb9EgBCT3iNdzGwEc6yKVUWDf+nz9Y1YCV+XuPd662tKlXCm+yGhSYCJ5bnU6ULTfJKVXbxEQr5u3MpbaTKc4T+co6A/GlBjEXrw5HlgMoJccUEgZUjSJG5OgA6mmTCbcrIuXEkNjS2txoCEeitXgI0nc67CTs2a2qmvcowPHuf+QWm0Fups9MHnz7CEuIMWLFiyxm+mdPbugHVBX6KNPzUBCfPNVh6/Rb2xU4r0wQlAkFWkaCdB4+NK13co7RS1/TOH6qc3ZpPIEjVQA0gaeJoJimJrcUVOSVbaiIHIAch4V5V919m9vM9yjJoqfSXx/fzGW8tezSMpBbV3kFJkagFSfUonTxojaWvdHL/wBUmYQ6tWYA91IzEctwkHz71O2EXII13/tTKHHBM8zrgC+9RgNz/wBk6gIgjw8+X9aF3OGKGsfZ6qYbe2CiJ2GtW3LcVLXYiSLuMVSyQJOlDL/EzskkddabLq23pSxe1g1KWZjDV8cTSxxYgiSaesJxALAg1yyIO+1HMHxApI1IohaSnE7LhlzTXarlIrleB4oSdTT5huId0UP1BOdCYWu9QaROKUAAzFNz9+IpN4gVnmKsGzAmvE49jo1V/nMV5TLjmAANLX0j3qSKyr5nYMcMJsSWWj//ADb+4mrpSUUUwa3Hzdn9k1+Gmor9urJpQOYl6hBi3iePLbGlJ2KcSuLnWmvGWgQfKkd601NFFBzGFcEcwScRUlWuYpO8aKg+PP1165dMjVCZPVRSAP3UiT7atO2NUf8Ah7YC1OqKQkHKlOqlLIOSOQAIknptvVm0Q7HEZr+IuBsPI8Qbf3ynFSToNEiAAB0AGgqrU9tZrcJCElRAkgdJA+0geurd/wAOXDKA460pKFbKMEeGo2nx3oG3AgmbccmDa6RwUwfmzQCMyVOZnIISSgryq1O5ypGnnXOUNk7f3pk4d4lu2oYZSHNwlsozGTqYiFDmd6kDPBkBipBHifTmGYOW1do4UjKDAnQeJO1c5+UPi5Nw8ltoyhMgHkdQVq8jAA8vGly643vbtks3ZKC2QlTaU5ARAUgqG6tOpjSgC7qJMzE671q6DRisCw/4iet1T3Ngw67eEgCY119e1K2NYqhY11kqSCCQNNJJGquelWsVuczClJOuWPHTWfDSaTFvEgJ5CY9e9M6y8J8pGcwGmqz82Y28MFpSFQhOZJOpAKsp21OvX2VUxe4SnMlW3KgVjiS2SSg7iDIkVC/cKWZUST1NeaavLlvE2hYAmMcy7hOIJbc+kSVtEgrbByheWSgKPST9tPxedeCVJU4EqSI7JpaR4BJMd0bCCBpXMAacuB+KUNkMPgFBPcWQJQo8iTsk+6h6hGZQR4mj8K1S0uUfo+feFcStrkNnK9c5kiSFQmR+6oknwJnpNLacdfByuK7QDdLgCx6wrauk4nhCHgElAI8Sc46ZV6x9lAcW4DC05m3FFxI2cjUDYZgN+QJ8NqUrsXppt6nTv+qsn7xfaxdpKFBLAQ45lSVAnLlzAmEmYJjrRq2QU7UlKkEgiCN+oNP9o0SPMA+0TRyn0nntexcL7Qjh73U0X7QRS2XMlQP41FcKjM2s7YcvbkAb0j4tiEk1FiWPlWk0Aur7NTC14hWszLKroa1YsrnvDWgJVU1tdlJmr7ZXdOp4Fd7Gm+yxGBvXMsAve7vTGm+gb8qVYcwi28RtucT01NCnbkHnSjieOFPOorDiUK3/ALUQIcS28Q/j6ptnPJP301lQXlyF2jpHRP4iKyrqOJRm+k6VhTcWzH7Fr8NNCsRuwPGr9tcf8qwB/wBFn8NNLeINEmtusDAzMZs5lDE3ZBpfXaeFM7NkVcqspwYdKMABI3GJTlppVB7BO0Q+rNlDTZXqJk8h7jT2/goJ2oNidw2wCVqytiQoASp1URkTrqBME7CTRUUOcHqVyV6ifwZiNuwol46rcQk6GEtgKUpR819mPIE0wtNhSnWXLlLxvHBAQrMEtAlalAahJyiANpCd654W1LXlSkyT3UgEnXUADc1EBB6H31mMOcAcTR255j/hLCS2fmRZZf7Ts1FSgXUtcspVOZRMTlHIgUcxB9KHVOhPaOKKLNvXItwzLxUtIkEE5ZG3ZnrXI5qy1ibqSghxX0asyNSQlU5iQDoJO/WqGdtj9b2zKjeIaU8t5lGZbi1Zm1rRIKQD3gNCkEmdPCimPfJs9bMFxLzTygApbSZCwCJ0SZzbHpMaUp23yirK0h1psN5wp3sk5VuZdQCSYImJHMAjnRThfihg3N1cvuZFOqQ22FZiUsqWAoyAR3UhJ/dPWjLqHThTAtUCcmDmsIcDAWpCwyvRKylQQqeQURGscqTn0gKMaifL3V9LcW8RMotnh2bpYU12LSklldqqRDSkhKsyNYExGnlXz3jTaQqEjbVRiDqefXU1e1jfXuIxidX8jbYIryrv/CncgXkOUiZ306xvFVSgxMaVnMjDsRoEGaV6DWV5VJMN4ZxZcMpypXI0jNKgB0AJgCj+F8bPontvpEdUlKlJ9YJ0/W9tJltbFZgf+hRN+w7sDQgUFq6ycEdzQp1uorAKtwPBjbecFO3SFXDWTMScqAdXQADKD6JURynWCN9ytg39Gjecqdxscomg/B+LpaSEpWoMkJ7ZChnU09sl5vaE5oB/WA13DtfgqeUStKyYOZPoqkAyP83mr20+kgP5g79QL8vnBz19IvXzBilHFlKTNdLdtARS3jmAlSdBQksEX2Ezmr7hJqOiz+CLC4KT51bs+HCojzpiDxADduVbCtvma5AiujWXCwEd2jFtw2CrMUj2VXdziW28Zitw7gi415ijlxhxT1mmVvDsnSBtpFVbpjTXX3VJr8wYnLseKgSDW/D1gXFActyaM49h4Ov+RVzhO0CD40SpcnEmwlVzD93hoRYu6ck/iIrKM40kfMXvJH4rdZR7FCnEXRyRLllc/wDLs/smvw01VuHJqlbXBDDQP/Tb+4mqbl9B3q3q8CXWrMP2qRAoilOlLlniQmiicTEammFszF7EwZFjWIBlKRMKcVkB6CCpavUkH1kUoX2KWSVZ3my47+arZI5aHRA9pohxUw88tosIKlJQsAyAhBWpMqUo6Dupjr3qX0cHsNmbm6C1bqyH2gKP2xWnQfk4HcVYDPJni+Kmy4VMM5HFgJlAzOlIEAA/VEAbR4zShxBhymnTmRkC++lMzAJ2mOVOwx21Y0s7YqO2cBUn94yTQzH7K5uWypVtkiVSVJz7ajKTJ05RyFdcm5Pf2ham2v7e8R6ysIrKxSJozysBrDWUOdLDN6pOgUY6SY9m1F7Nv5ySEp76gAtRIgJB0yj1A+qgFT2l4ppQUgwRTFVu3huoN1zyO50f5mNEpG0R5AaeVVcXsO1ZUgqjpz7w20G/TTrUGF8QdqgkQF7EEx6xV75wpKUpCSsxKshHPw9L1itr5LE9jMvDo3vObOtFKikiCCQRzBG9W8PwZx3UCE81Hb1dTTQHWHXjDMFIAUVpE5tdxzMAnUDRNFioAQPV4DpXj9VZ6LlF+89Hp6fUUMftF5vDUtJhO/MncmpEoziaIX7Epkb0OtlRy0pTcSMxsoF4g4vm2uEuJEjXMnYKTsoGOoroGAuHvJOiUqPZyQpRaKUrbJI0kpUDHLSuc41dBThjYaU/4F/8ZlR3KEk8tkhI89AKdDs1Ow/vELUUPkRtZQK2ctQRVCzvgdKKsmaSxiMJiB38HB2FRs4KAocqZA0K1KQKMjQdmMyJuxEVbYswBVZy6geNTN3YI3oicmVY/LJXgnnQTGXUpGkVduHvGl/Gn52pxuBFV5MXb/va1awC2Ob+tes4apZkiBTLhWGQKAjENGLFBXE8x0xZO+SPxEV7W3E7cWjvkj8RFZTLOSYoqYE97AfNmv2Tf4aaVsRSQrQ0yN4m0WGk9q3PZN/6iNIQnxqBFvbqMl5o/wD2N/GlauTzGrMDmArZJ8avJChRxm1tx/qs/wA1r/dWuIvWzLal9s0comEuNqM8oAMmtWrbkCIWEnmCrvEUNDI65HMgaxQh7F7MnRpx09OVbXGMWyE9o62z3tQFKDjyvEpBOQdAap2/GAWctvatjxUUpHrkitsWVqAoImf6bMc4l1PEx9G3tFEjkBMewaUKxDFLsmVNuNjwHwq7inFjrCMqlsZzrkbKSEj9IpJE0CTxjeKPdKPIBs/1oVmoRfP2hK6mPj7wBiFktBlaSnNJEiPMVTpjxnF7h5opeS2YIIIKM6SPBKto8KXDWRds3ZUzSTOPmmVlZWUDiXmVlZWV3E6etvFJkGCKmcxFaiSTJVuefq6VWNYBQt7LwDOwDHbgC0JWCdsrq/PRLQn+Jfvo5dsZCRGg9w6Vpwn2bIWStsZEIaT306kfSOka6jtFb+FR4xjKAZSpCvDMkg+w1mWqXYzWQitR+00UZqm/ZpSkqKsoHM7f3Nao4lQRBQgHrm09h+NThVs4QpzKsjYKcJQPJGbL7qqlLeeJFuoXHAyYBwXAF3jpVlKGM3eV4D6qeqiPZOtdBdgAACAAAANgBoB7KoKx9sCApAAGgBSAB0AG1DlcRJKj3k+0fGmSfAmfyeTDDT0Lo5a3mgpJcxQSDnRt1T8aM2GKogS4j+NPxoZWWQxubupFVL29y0LTjraR+UR/Gj40JxHGUKB+kR/En41wWVdiZdu8fAO9aW+Pnxgmku7uhPpA+sVPYXqQRmIIB1GYCd/bBgwdDEHQmjLwZ2CRHs4tpWNNZ9aTXL1BTAhJyLST2skKU92iVgwJKW/o9h4RTBhDrfaZy6lKSpS8vbCBqqGwk6ZQnJrvIPI1dmzIVcRqYtgAKvswKSW51+maIK0H/wCW6klI7DtAIMJzBt8bafON+6KxNyUlJW82QFKUUpuSRBbWkJEgSAtSVgaD6MDWe7QDBzCk5HUY+LiBaO+SPxEVlJr98RarC3krUW2kn6XPK0uZlKAJnWR/DskaVlF35gNuJ//Z"/>
          <p:cNvSpPr>
            <a:spLocks noChangeAspect="1" noChangeArrowheads="1"/>
          </p:cNvSpPr>
          <p:nvPr/>
        </p:nvSpPr>
        <p:spPr bwMode="auto">
          <a:xfrm>
            <a:off x="155575" y="-876300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046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b="1" smtClean="0"/>
              <a:t>Some Empirical Evidence on reallocation</a:t>
            </a:r>
            <a:endParaRPr lang="en-US" sz="2800" b="1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80988" y="1195388"/>
            <a:ext cx="8405812" cy="4875212"/>
          </a:xfrm>
        </p:spPr>
        <p:txBody>
          <a:bodyPr/>
          <a:lstStyle/>
          <a:p>
            <a:pPr eaLnBrk="1" hangingPunct="1"/>
            <a:r>
              <a:rPr lang="en-GB" sz="2400" b="1" dirty="0" smtClean="0"/>
              <a:t>Need large-scale database of many firms/plants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b="1" dirty="0" smtClean="0"/>
              <a:t>Reallocation appears to be an important factor: </a:t>
            </a:r>
          </a:p>
          <a:p>
            <a:pPr lvl="1" eaLnBrk="1" hangingPunct="1"/>
            <a:r>
              <a:rPr lang="en-GB" sz="2000" dirty="0" smtClean="0"/>
              <a:t>About half of aggregate TFP growth in a 5 year period in a typical industry due to reallocation</a:t>
            </a:r>
          </a:p>
          <a:p>
            <a:pPr lvl="1" eaLnBrk="1" hangingPunct="1"/>
            <a:r>
              <a:rPr lang="en-GB" sz="2000" dirty="0" smtClean="0"/>
              <a:t>Following trade liberalizations about half of productivity gains due to shrinking/exit of less productive plants (e.g. Pavcnik, 2002)</a:t>
            </a:r>
          </a:p>
          <a:p>
            <a:pPr lvl="1" eaLnBrk="1" hangingPunct="1"/>
            <a:r>
              <a:rPr lang="en-GB" sz="2000" dirty="0" smtClean="0"/>
              <a:t>For certain sectors like retail trade, almost </a:t>
            </a:r>
            <a:r>
              <a:rPr lang="en-GB" sz="2000" i="1" dirty="0" smtClean="0"/>
              <a:t>all </a:t>
            </a:r>
            <a:r>
              <a:rPr lang="en-GB" sz="2000" dirty="0" smtClean="0"/>
              <a:t>of labor productivity growth is due to exit/entry of stores (Foster et al, 2006)</a:t>
            </a:r>
          </a:p>
          <a:p>
            <a:pPr eaLnBrk="1" hangingPunct="1"/>
            <a:endParaRPr lang="en-GB" sz="2400" b="1" dirty="0" smtClean="0"/>
          </a:p>
          <a:p>
            <a:pPr eaLnBrk="1" hangingPunct="1"/>
            <a:r>
              <a:rPr lang="en-GB" sz="2400" b="1" dirty="0" smtClean="0"/>
              <a:t>Caveat:</a:t>
            </a:r>
          </a:p>
          <a:p>
            <a:pPr lvl="1" eaLnBrk="1" hangingPunct="1"/>
            <a:r>
              <a:rPr lang="en-GB" sz="2000" dirty="0" smtClean="0"/>
              <a:t>Reallocation is not immediate (e.g. trade dislocation). So many oppose trade as these are losers as well as winners</a:t>
            </a:r>
            <a:endParaRPr lang="en-US" sz="2400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B9BB06C-81C9-43CD-BFA6-534C4FA64CC2}" type="slidenum">
              <a:rPr lang="en-US" sz="1400" b="0" smtClean="0"/>
              <a:pPr/>
              <a:t>15</a:t>
            </a:fld>
            <a:endParaRPr lang="en-US" sz="1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6887"/>
          </a:xfrm>
        </p:spPr>
        <p:txBody>
          <a:bodyPr/>
          <a:lstStyle/>
          <a:p>
            <a:pPr algn="l" eaLnBrk="1" hangingPunct="1"/>
            <a:r>
              <a:rPr lang="en-GB" sz="2800" b="1" dirty="0" smtClean="0"/>
              <a:t>What about management?</a:t>
            </a:r>
            <a:endParaRPr lang="en-US" sz="2800" b="1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995363"/>
            <a:ext cx="8229600" cy="4525962"/>
          </a:xfrm>
        </p:spPr>
        <p:txBody>
          <a:bodyPr/>
          <a:lstStyle/>
          <a:p>
            <a:pPr eaLnBrk="1" hangingPunct="1"/>
            <a:r>
              <a:rPr lang="en-GB" sz="2400" dirty="0" smtClean="0"/>
              <a:t>Case studies </a:t>
            </a:r>
            <a:r>
              <a:rPr lang="en-GB" dirty="0" smtClean="0"/>
              <a:t>of </a:t>
            </a:r>
            <a:r>
              <a:rPr lang="en-GB" sz="2400" dirty="0" smtClean="0"/>
              <a:t>management:</a:t>
            </a:r>
          </a:p>
          <a:p>
            <a:pPr lvl="1" eaLnBrk="1" hangingPunct="1"/>
            <a:r>
              <a:rPr lang="en-GB" sz="2400" dirty="0" smtClean="0"/>
              <a:t>Toyota and British Leyland</a:t>
            </a:r>
          </a:p>
          <a:p>
            <a:pPr lvl="1" eaLnBrk="1" hangingPunct="1"/>
            <a:endParaRPr lang="en-GB" sz="2400" dirty="0" smtClean="0"/>
          </a:p>
          <a:p>
            <a:pPr lvl="1" eaLnBrk="1" hangingPunct="1"/>
            <a:r>
              <a:rPr lang="en-GB" sz="2400" dirty="0" smtClean="0"/>
              <a:t>Goldman Sachs and Lehman Brothers</a:t>
            </a:r>
          </a:p>
          <a:p>
            <a:pPr lvl="1"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dirty="0" smtClean="0"/>
              <a:t>Obviously management matters but </a:t>
            </a:r>
          </a:p>
          <a:p>
            <a:pPr lvl="1" eaLnBrk="1" hangingPunct="1"/>
            <a:r>
              <a:rPr lang="en-GB" sz="2400" dirty="0" smtClean="0"/>
              <a:t>how to generalize?</a:t>
            </a:r>
          </a:p>
          <a:p>
            <a:pPr lvl="1" eaLnBrk="1" hangingPunct="1"/>
            <a:r>
              <a:rPr lang="en-GB" sz="2400" dirty="0" smtClean="0"/>
              <a:t>how much does it matter? </a:t>
            </a:r>
          </a:p>
          <a:p>
            <a:pPr lvl="1" eaLnBrk="1" hangingPunct="1"/>
            <a:r>
              <a:rPr lang="en-GB" sz="2400" dirty="0" smtClean="0"/>
              <a:t>what causes the differences?</a:t>
            </a:r>
            <a:endParaRPr lang="en-US" sz="2400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11B20D9-2E72-4544-A690-6AD4EBB1B663}" type="slidenum">
              <a:rPr lang="en-US" sz="1400" b="0" smtClean="0"/>
              <a:pPr/>
              <a:t>16</a:t>
            </a:fld>
            <a:endParaRPr lang="en-US" sz="1400" b="0" smtClean="0"/>
          </a:p>
        </p:txBody>
      </p:sp>
      <p:pic>
        <p:nvPicPr>
          <p:cNvPr id="2050" name="Picture 2" descr="http://t1.gstatic.com/images?q=tbn:ANd9GcR5s0OvJ88oWq9JuIHQ7Co5OOd2VXA2rySd_SAlY9hUBHYXY2yzI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7975" y="406400"/>
            <a:ext cx="3164309" cy="18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i="1" dirty="0" smtClean="0"/>
          </a:p>
          <a:p>
            <a:r>
              <a:rPr lang="en-GB" sz="3600" i="1" dirty="0" smtClean="0"/>
              <a:t>Evaluate </a:t>
            </a:r>
            <a:r>
              <a:rPr lang="en-GB" sz="3600" i="1" dirty="0" smtClean="0"/>
              <a:t>the strengths and weaknesses of McKinsey’s research approach in the War for </a:t>
            </a:r>
            <a:r>
              <a:rPr lang="en-GB" sz="3600" i="1" dirty="0" smtClean="0"/>
              <a:t>Talent</a:t>
            </a:r>
          </a:p>
          <a:p>
            <a:pPr lvl="1"/>
            <a:r>
              <a:rPr lang="en-GB" i="1" dirty="0" smtClean="0"/>
              <a:t>What is research method?</a:t>
            </a:r>
          </a:p>
          <a:p>
            <a:pPr lvl="1"/>
            <a:r>
              <a:rPr lang="en-GB" i="1" dirty="0" smtClean="0"/>
              <a:t>Weaknesses &amp; strengths</a:t>
            </a:r>
          </a:p>
          <a:p>
            <a:pPr lvl="1"/>
            <a:r>
              <a:rPr lang="en-GB" i="1" dirty="0" smtClean="0"/>
              <a:t>How was it put into practice at Enron?</a:t>
            </a:r>
          </a:p>
          <a:p>
            <a:pPr lvl="1"/>
            <a:r>
              <a:rPr lang="en-GB" i="1" dirty="0" smtClean="0"/>
              <a:t>Cons (and pros?)</a:t>
            </a:r>
            <a:endParaRPr lang="en-GB" i="1" dirty="0" smtClean="0"/>
          </a:p>
          <a:p>
            <a:endParaRPr lang="en-GB" sz="3600" dirty="0" smtClean="0"/>
          </a:p>
          <a:p>
            <a:pPr>
              <a:buNone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17</a:t>
            </a:fld>
            <a:endParaRPr lang="en-US" alt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i="1" dirty="0" smtClean="0"/>
          </a:p>
          <a:p>
            <a:endParaRPr lang="en-GB" i="1" dirty="0" smtClean="0"/>
          </a:p>
          <a:p>
            <a:endParaRPr lang="en-GB" sz="3600" i="1" dirty="0" smtClean="0"/>
          </a:p>
          <a:p>
            <a:r>
              <a:rPr lang="en-GB" sz="3600" i="1" dirty="0" smtClean="0"/>
              <a:t>Evaluate the strengths and weaknesses of McKinsey’s research approach in the War for Talent</a:t>
            </a:r>
            <a:endParaRPr lang="en-GB" sz="3600" dirty="0" smtClean="0"/>
          </a:p>
          <a:p>
            <a:pPr>
              <a:buNone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18</a:t>
            </a:fld>
            <a:endParaRPr lang="en-US" alt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i="1" dirty="0" smtClean="0"/>
          </a:p>
          <a:p>
            <a:endParaRPr lang="en-GB" sz="3600" i="1" dirty="0" smtClean="0"/>
          </a:p>
          <a:p>
            <a:r>
              <a:rPr lang="en-GB" sz="3600" i="1" dirty="0" smtClean="0"/>
              <a:t>Do you think there are any general truths on what defines good and bad management, and how would you test these?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19</a:t>
            </a:fld>
            <a:endParaRPr lang="en-US" alt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COURSE OUTLINE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management can make the world a better place</a:t>
            </a:r>
          </a:p>
          <a:p>
            <a:pPr lvl="1"/>
            <a:r>
              <a:rPr lang="en-GB" dirty="0" smtClean="0"/>
              <a:t>Raising productivity &amp; wellbeing</a:t>
            </a:r>
          </a:p>
          <a:p>
            <a:r>
              <a:rPr lang="en-GB" dirty="0" smtClean="0"/>
              <a:t>How can we measure management?</a:t>
            </a:r>
          </a:p>
          <a:p>
            <a:pPr lvl="1"/>
            <a:r>
              <a:rPr lang="en-GB" dirty="0" smtClean="0"/>
              <a:t>Monitoring/operations</a:t>
            </a:r>
          </a:p>
          <a:p>
            <a:pPr lvl="1"/>
            <a:r>
              <a:rPr lang="en-GB" dirty="0" smtClean="0"/>
              <a:t>People/incentives</a:t>
            </a:r>
          </a:p>
          <a:p>
            <a:pPr lvl="1"/>
            <a:r>
              <a:rPr lang="en-GB" dirty="0" smtClean="0"/>
              <a:t>Targets </a:t>
            </a:r>
          </a:p>
          <a:p>
            <a:r>
              <a:rPr lang="en-GB" dirty="0" smtClean="0"/>
              <a:t>Management experiments</a:t>
            </a:r>
          </a:p>
          <a:p>
            <a:r>
              <a:rPr lang="en-GB" dirty="0" smtClean="0"/>
              <a:t>Management in hospitals &amp; schools</a:t>
            </a:r>
          </a:p>
          <a:p>
            <a:r>
              <a:rPr lang="en-GB" dirty="0" smtClean="0"/>
              <a:t>Some themes:</a:t>
            </a:r>
          </a:p>
          <a:p>
            <a:pPr lvl="1"/>
            <a:r>
              <a:rPr lang="en-GB" dirty="0" smtClean="0"/>
              <a:t>Using data &amp; case studies</a:t>
            </a:r>
          </a:p>
          <a:p>
            <a:pPr lvl="1"/>
            <a:r>
              <a:rPr lang="en-GB" dirty="0" smtClean="0"/>
              <a:t>What causes better management?</a:t>
            </a:r>
          </a:p>
          <a:p>
            <a:pPr lvl="1"/>
            <a:r>
              <a:rPr lang="en-GB" dirty="0" smtClean="0"/>
              <a:t>What is the causal impact of management?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2</a:t>
            </a:fld>
            <a:endParaRPr lang="en-US" alt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D1FDFF6-C08E-4531-AB16-80A48315FFC1}" type="slidenum">
              <a:rPr lang="en-US" sz="1400" b="0" smtClean="0"/>
              <a:pPr/>
              <a:t>20</a:t>
            </a:fld>
            <a:endParaRPr lang="en-US" sz="1400" b="0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60400" y="1760538"/>
            <a:ext cx="9112250" cy="207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GB" sz="2800" b="0" dirty="0" smtClean="0"/>
              <a:t>Why </a:t>
            </a:r>
            <a:r>
              <a:rPr lang="en-GB" sz="2800" b="0" dirty="0"/>
              <a:t>care about management and productivity</a:t>
            </a:r>
            <a:r>
              <a:rPr lang="en-GB" sz="2800" b="0" dirty="0" smtClean="0"/>
              <a:t>?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GB" sz="2800" dirty="0"/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GB" sz="2800" dirty="0" smtClean="0"/>
              <a:t>Measuring management</a:t>
            </a:r>
            <a:endParaRPr lang="en-GB" sz="2800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23863" y="3195082"/>
            <a:ext cx="8509000" cy="7794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365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4B987E7-7059-4C36-9E59-1068E1243628}" type="slidenum">
              <a:rPr lang="en-US" sz="1400" b="0"/>
              <a:pPr algn="r" eaLnBrk="1" hangingPunct="1"/>
              <a:t>21</a:t>
            </a:fld>
            <a:endParaRPr lang="en-US" sz="1400" b="0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23825" y="533400"/>
            <a:ext cx="9172575" cy="545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marL="173038" indent="-173038"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292100" indent="1206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GB" b="0" dirty="0">
                <a:ea typeface="ＭＳ Ｐゴシック" pitchFamily="-112" charset="-128"/>
              </a:rPr>
              <a:t>1) Developing management questions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solidFill>
                  <a:srgbClr val="000000"/>
                </a:solidFill>
              </a:rPr>
              <a:t>Scorecard for 18 monitoring, targets and incentives practices</a:t>
            </a:r>
            <a:endParaRPr lang="en-GB" b="0" i="1" dirty="0"/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  <a:cs typeface="Arial" charset="0"/>
              </a:rPr>
              <a:t>≈</a:t>
            </a:r>
            <a:r>
              <a:rPr lang="en-GB" b="0" dirty="0">
                <a:ea typeface="ＭＳ Ｐゴシック" pitchFamily="-112" charset="-128"/>
              </a:rPr>
              <a:t>45 minute phone interview of manufacturing plant managers </a:t>
            </a:r>
          </a:p>
          <a:p>
            <a:pPr>
              <a:spcBef>
                <a:spcPct val="25000"/>
              </a:spcBef>
              <a:buFontTx/>
              <a:buChar char="•"/>
            </a:pPr>
            <a:endParaRPr lang="en-GB" sz="1600" b="0" dirty="0">
              <a:ea typeface="ＭＳ Ｐゴシック" pitchFamily="-112" charset="-128"/>
            </a:endParaRPr>
          </a:p>
          <a:p>
            <a:pPr>
              <a:lnSpc>
                <a:spcPct val="50000"/>
              </a:lnSpc>
              <a:spcBef>
                <a:spcPct val="25000"/>
              </a:spcBef>
            </a:pPr>
            <a:r>
              <a:rPr lang="en-GB" b="0" dirty="0">
                <a:ea typeface="ＭＳ Ｐゴシック" pitchFamily="-112" charset="-128"/>
              </a:rPr>
              <a:t>2) Obtaining unbiased comparable responses (</a:t>
            </a:r>
            <a:r>
              <a:rPr lang="en-GB" b="0" u="sng" dirty="0">
                <a:ea typeface="ＭＳ Ｐゴシック" pitchFamily="-112" charset="-128"/>
              </a:rPr>
              <a:t>“Double-blind”</a:t>
            </a:r>
            <a:r>
              <a:rPr lang="en-GB" b="0" dirty="0">
                <a:ea typeface="ＭＳ Ｐゴシック" pitchFamily="-112" charset="-128"/>
              </a:rPr>
              <a:t>)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</a:rPr>
              <a:t>Interviewers do not know the company’s performance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</a:rPr>
              <a:t>Managers are not informed (in advance) they are scored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</a:rPr>
              <a:t>Run from London, with same training and country rotation</a:t>
            </a:r>
          </a:p>
          <a:p>
            <a:pPr>
              <a:spcBef>
                <a:spcPct val="25000"/>
              </a:spcBef>
              <a:buFontTx/>
              <a:buChar char="•"/>
            </a:pPr>
            <a:endParaRPr lang="en-GB" sz="1600" b="0" dirty="0">
              <a:ea typeface="ＭＳ Ｐゴシック" pitchFamily="-112" charset="-128"/>
            </a:endParaRPr>
          </a:p>
          <a:p>
            <a:pPr>
              <a:spcBef>
                <a:spcPct val="25000"/>
              </a:spcBef>
            </a:pPr>
            <a:r>
              <a:rPr lang="en-GB" b="0" dirty="0">
                <a:ea typeface="ＭＳ Ｐゴシック" pitchFamily="-112" charset="-128"/>
              </a:rPr>
              <a:t>3) Getting firms to participate in the interview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</a:rPr>
              <a:t>Introduced as “Lean-manufacturing” interview, no financials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</a:rPr>
              <a:t>Official Endorsement: </a:t>
            </a:r>
            <a:r>
              <a:rPr lang="en-GB" b="0" dirty="0" err="1">
                <a:ea typeface="ＭＳ Ｐゴシック" pitchFamily="-112" charset="-128"/>
              </a:rPr>
              <a:t>Bundesbank</a:t>
            </a:r>
            <a:r>
              <a:rPr lang="en-GB" b="0" dirty="0">
                <a:ea typeface="ＭＳ Ｐゴシック" pitchFamily="-112" charset="-128"/>
              </a:rPr>
              <a:t>, PBC, CII &amp; RBI, etc. 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b="0" dirty="0">
                <a:ea typeface="ＭＳ Ｐゴシック" pitchFamily="-112" charset="-128"/>
              </a:rPr>
              <a:t>Run by </a:t>
            </a:r>
            <a:r>
              <a:rPr lang="en-GB" b="0" dirty="0" smtClean="0">
                <a:ea typeface="ＭＳ Ｐゴシック" pitchFamily="-112" charset="-128"/>
              </a:rPr>
              <a:t>100+ </a:t>
            </a:r>
            <a:r>
              <a:rPr lang="en-GB" b="0" dirty="0">
                <a:ea typeface="ＭＳ Ｐゴシック" pitchFamily="-112" charset="-128"/>
              </a:rPr>
              <a:t>MBAs </a:t>
            </a:r>
            <a:r>
              <a:rPr lang="en-GB" b="0" dirty="0" smtClean="0">
                <a:ea typeface="ＭＳ Ｐゴシック" pitchFamily="-112" charset="-128"/>
              </a:rPr>
              <a:t>(credible with </a:t>
            </a:r>
            <a:r>
              <a:rPr lang="en-GB" b="0" dirty="0">
                <a:ea typeface="ＭＳ Ｐゴシック" pitchFamily="-112" charset="-128"/>
              </a:rPr>
              <a:t>business experience)</a:t>
            </a:r>
          </a:p>
        </p:txBody>
      </p:sp>
      <p:sp>
        <p:nvSpPr>
          <p:cNvPr id="775171" name="Rectangle 3"/>
          <p:cNvSpPr>
            <a:spLocks noChangeArrowheads="1"/>
          </p:cNvSpPr>
          <p:nvPr/>
        </p:nvSpPr>
        <p:spPr bwMode="auto">
          <a:xfrm>
            <a:off x="63500" y="4119563"/>
            <a:ext cx="9036050" cy="19621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34925" y="2114550"/>
            <a:ext cx="9036050" cy="175101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5173" name="Rectangle 5"/>
          <p:cNvSpPr>
            <a:spLocks noChangeArrowheads="1"/>
          </p:cNvSpPr>
          <p:nvPr/>
        </p:nvSpPr>
        <p:spPr bwMode="auto">
          <a:xfrm>
            <a:off x="34925" y="533400"/>
            <a:ext cx="9036050" cy="139858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-23813" y="76200"/>
            <a:ext cx="924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ctr"/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  <a:ea typeface="ＭＳ Ｐゴシック" pitchFamily="-112" charset="-128"/>
              </a:rPr>
              <a:t>The Survey Methodology</a:t>
            </a:r>
            <a:endParaRPr lang="en-GB" sz="2800" dirty="0">
              <a:solidFill>
                <a:schemeClr val="tx2"/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769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5171" grpId="0" animBg="1"/>
      <p:bldP spid="775172" grpId="0" animBg="1"/>
      <p:bldP spid="775172" grpId="1" animBg="1"/>
      <p:bldP spid="775173" grpId="0" animBg="1"/>
      <p:bldP spid="775173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 txBox="1">
            <a:spLocks noGrp="1"/>
          </p:cNvSpPr>
          <p:nvPr/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1459FF1-52BE-46BC-ACEF-E27AF8294D0D}" type="slidenum">
              <a:rPr lang="en-US" sz="1400" b="0"/>
              <a:pPr algn="r" eaLnBrk="1" hangingPunct="1"/>
              <a:t>22</a:t>
            </a:fld>
            <a:endParaRPr lang="en-US" sz="1400" b="0"/>
          </a:p>
        </p:txBody>
      </p:sp>
      <p:graphicFrame>
        <p:nvGraphicFramePr>
          <p:cNvPr id="777218" name="Group 2"/>
          <p:cNvGraphicFramePr>
            <a:graphicFrameLocks noGrp="1"/>
          </p:cNvGraphicFramePr>
          <p:nvPr>
            <p:ph idx="4294967295"/>
          </p:nvPr>
        </p:nvGraphicFramePr>
        <p:xfrm>
          <a:off x="47625" y="1420813"/>
          <a:ext cx="9096375" cy="3760787"/>
        </p:xfrm>
        <a:graphic>
          <a:graphicData uri="http://schemas.openxmlformats.org/drawingml/2006/table">
            <a:tbl>
              <a:tblPr/>
              <a:tblGrid>
                <a:gridCol w="1143000"/>
                <a:gridCol w="2641600"/>
                <a:gridCol w="2157413"/>
                <a:gridCol w="3154362"/>
              </a:tblGrid>
              <a:tr h="3760787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Score</a:t>
                      </a:r>
                    </a:p>
                  </a:txBody>
                  <a:tcPr marL="91420" marR="91420" marT="45711" marB="4571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(1): Measures tracked do not indicate directly if overall business objectives are being met. Certain processes aren’t tracked at all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0" marR="91420"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(3): Most key performance indicators are tracked formally. Tracking is overseen by senior management </a:t>
                      </a:r>
                    </a:p>
                  </a:txBody>
                  <a:tcPr marL="91420" marR="91420"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(5): Performance is continuously tracked and communicated, both formally and informally, to all staff using a range of visual management tools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0" marR="91420"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42863" y="17463"/>
            <a:ext cx="9302750" cy="52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dirty="0" smtClean="0"/>
              <a:t>Example question: “how is performance tracked?”</a:t>
            </a:r>
            <a:endParaRPr lang="en-GB" sz="2800" dirty="0"/>
          </a:p>
        </p:txBody>
      </p:sp>
      <p:sp>
        <p:nvSpPr>
          <p:cNvPr id="777228" name="Rectangle 12"/>
          <p:cNvSpPr>
            <a:spLocks noChangeArrowheads="1"/>
          </p:cNvSpPr>
          <p:nvPr/>
        </p:nvSpPr>
        <p:spPr bwMode="auto">
          <a:xfrm>
            <a:off x="1216025" y="1204913"/>
            <a:ext cx="2667000" cy="4192587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229" name="Rectangle 13"/>
          <p:cNvSpPr>
            <a:spLocks noChangeArrowheads="1"/>
          </p:cNvSpPr>
          <p:nvPr/>
        </p:nvSpPr>
        <p:spPr bwMode="auto">
          <a:xfrm>
            <a:off x="5964238" y="1255713"/>
            <a:ext cx="3005137" cy="41179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80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8" grpId="0" animBg="1"/>
      <p:bldP spid="777228" grpId="1" animBg="1"/>
      <p:bldP spid="77722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AE6929-DBDF-4553-893D-AFCCC81D0FE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52" b="8812"/>
          <a:stretch>
            <a:fillRect/>
          </a:stretch>
        </p:blipFill>
        <p:spPr bwMode="auto">
          <a:xfrm>
            <a:off x="528638" y="463793"/>
            <a:ext cx="7590895" cy="572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09538" y="20635"/>
            <a:ext cx="9034462" cy="52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marL="4763" indent="-4763"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dirty="0" smtClean="0"/>
              <a:t>Management practices and performance</a:t>
            </a:r>
            <a:endParaRPr lang="en-GB" sz="2800" dirty="0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717800" y="5986463"/>
            <a:ext cx="2795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/>
              <a:t>Management score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 rot="-5400000">
            <a:off x="-2013717" y="3281512"/>
            <a:ext cx="4722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/>
              <a:t>Productivity log(sales/employee)</a:t>
            </a:r>
            <a:endParaRPr lang="en-US" b="0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1358900" y="2273300"/>
            <a:ext cx="6362700" cy="2641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86782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7C6A34-E6B8-40EF-A21D-1286137E7428}" type="slidenum">
              <a:rPr lang="en-US" smtClean="0"/>
              <a:pPr/>
              <a:t>24</a:t>
            </a:fld>
            <a:endParaRPr lang="en-US" smtClean="0"/>
          </a:p>
        </p:txBody>
      </p:sp>
      <p:graphicFrame>
        <p:nvGraphicFramePr>
          <p:cNvPr id="787458" name="Group 2"/>
          <p:cNvGraphicFramePr>
            <a:graphicFrameLocks noGrp="1"/>
          </p:cNvGraphicFramePr>
          <p:nvPr>
            <p:ph/>
          </p:nvPr>
        </p:nvGraphicFramePr>
        <p:xfrm>
          <a:off x="0" y="1209675"/>
          <a:ext cx="9144000" cy="3248024"/>
        </p:xfrm>
        <a:graphic>
          <a:graphicData uri="http://schemas.openxmlformats.org/drawingml/2006/table">
            <a:tbl>
              <a:tblPr/>
              <a:tblGrid>
                <a:gridCol w="2243788"/>
                <a:gridCol w="1748504"/>
                <a:gridCol w="1660329"/>
                <a:gridCol w="1861069"/>
                <a:gridCol w="1630310"/>
              </a:tblGrid>
              <a:tr h="1093991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Dependent</a:t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variable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0" marR="91420" marT="45711" marB="45711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ivity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Profits (ROCE)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5yr Sales</a:t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Exit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4041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Estimation</a:t>
                      </a:r>
                      <a:endParaRPr kumimoji="0" lang="en-GB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0" marR="91420" marT="45711" marB="4571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OLS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OLS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Probit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6623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Firm sample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0" marR="89980" marT="46790" marB="467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All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Quoted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All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9328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Management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0" marR="89980" marT="46790" marB="467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23.3***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1.952***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6.738***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-26.2**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4041"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Firms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0" marR="91420" marT="45711" marB="4571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2,927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2,927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2,927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3,161</a:t>
                      </a:r>
                    </a:p>
                  </a:txBody>
                  <a:tcPr marL="0" marR="0" marT="0" marB="0"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31" name="Text Box 50"/>
          <p:cNvSpPr txBox="1">
            <a:spLocks noChangeArrowheads="1"/>
          </p:cNvSpPr>
          <p:nvPr/>
        </p:nvSpPr>
        <p:spPr bwMode="auto">
          <a:xfrm>
            <a:off x="214313" y="20638"/>
            <a:ext cx="9104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1" rIns="91420" bIns="45711">
            <a:spAutoFit/>
          </a:bodyPr>
          <a:lstStyle/>
          <a:p>
            <a:pPr marL="4763" indent="-4763" defTabSz="912813">
              <a:spcBef>
                <a:spcPct val="50000"/>
              </a:spcBef>
            </a:pPr>
            <a:r>
              <a:rPr lang="en-GB" sz="2400" b="1"/>
              <a:t>BETTER PERFORMANCE IS CORRELATED WITH BETTER MANAGEMENT</a:t>
            </a:r>
          </a:p>
        </p:txBody>
      </p:sp>
      <p:sp>
        <p:nvSpPr>
          <p:cNvPr id="16432" name="Text Box 51"/>
          <p:cNvSpPr txBox="1">
            <a:spLocks noChangeArrowheads="1"/>
          </p:cNvSpPr>
          <p:nvPr/>
        </p:nvSpPr>
        <p:spPr bwMode="auto">
          <a:xfrm>
            <a:off x="0" y="4608513"/>
            <a:ext cx="8975725" cy="310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1" rIns="91420" bIns="45711">
            <a:spAutoFit/>
          </a:bodyPr>
          <a:lstStyle/>
          <a:p>
            <a:pPr defTabSz="912813">
              <a:lnSpc>
                <a:spcPct val="75000"/>
              </a:lnSpc>
              <a:spcBef>
                <a:spcPct val="20000"/>
              </a:spcBef>
            </a:pPr>
            <a:r>
              <a:rPr lang="en-GB" b="1" dirty="0"/>
              <a:t>Notes:</a:t>
            </a:r>
            <a:r>
              <a:rPr lang="en-GB" dirty="0"/>
              <a:t> </a:t>
            </a:r>
            <a:r>
              <a:rPr lang="en-GB" dirty="0" smtClean="0"/>
              <a:t>OLS Regressions </a:t>
            </a:r>
            <a:r>
              <a:rPr lang="en-GB" dirty="0"/>
              <a:t>includes controls for country, industry, year, firm-size, firm-age, skills etc</a:t>
            </a:r>
            <a:r>
              <a:rPr lang="en-GB" dirty="0" smtClean="0"/>
              <a:t>.</a:t>
            </a:r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endParaRPr lang="en-GB" dirty="0" smtClean="0"/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r>
              <a:rPr lang="en-GB" dirty="0" smtClean="0"/>
              <a:t>Is this causal?</a:t>
            </a:r>
            <a:endParaRPr lang="en-GB" dirty="0"/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endParaRPr lang="en-GB" dirty="0"/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endParaRPr lang="en-GB" dirty="0"/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endParaRPr lang="en-GB" dirty="0"/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endParaRPr lang="en-GB" dirty="0"/>
          </a:p>
          <a:p>
            <a:pPr defTabSz="912813">
              <a:lnSpc>
                <a:spcPct val="75000"/>
              </a:lnSpc>
              <a:spcBef>
                <a:spcPct val="20000"/>
              </a:spcBef>
            </a:pPr>
            <a:endParaRPr lang="en-GB" dirty="0"/>
          </a:p>
        </p:txBody>
      </p:sp>
      <p:sp>
        <p:nvSpPr>
          <p:cNvPr id="6" name="Rectangle 132"/>
          <p:cNvSpPr>
            <a:spLocks noChangeArrowheads="1"/>
          </p:cNvSpPr>
          <p:nvPr/>
        </p:nvSpPr>
        <p:spPr bwMode="auto">
          <a:xfrm>
            <a:off x="2260600" y="3255963"/>
            <a:ext cx="1727200" cy="706437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32"/>
          <p:cNvSpPr>
            <a:spLocks noChangeArrowheads="1"/>
          </p:cNvSpPr>
          <p:nvPr/>
        </p:nvSpPr>
        <p:spPr bwMode="auto">
          <a:xfrm>
            <a:off x="4025900" y="3276600"/>
            <a:ext cx="1612900" cy="685799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2"/>
          <p:cNvSpPr>
            <a:spLocks noChangeArrowheads="1"/>
          </p:cNvSpPr>
          <p:nvPr/>
        </p:nvSpPr>
        <p:spPr bwMode="auto">
          <a:xfrm>
            <a:off x="5680075" y="3260724"/>
            <a:ext cx="1851025" cy="7016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2"/>
          <p:cNvSpPr>
            <a:spLocks noChangeArrowheads="1"/>
          </p:cNvSpPr>
          <p:nvPr/>
        </p:nvSpPr>
        <p:spPr bwMode="auto">
          <a:xfrm>
            <a:off x="7531101" y="3248024"/>
            <a:ext cx="1612900" cy="7524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88" b="8325"/>
          <a:stretch>
            <a:fillRect/>
          </a:stretch>
        </p:blipFill>
        <p:spPr bwMode="auto">
          <a:xfrm>
            <a:off x="-22225" y="176213"/>
            <a:ext cx="9477375" cy="632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9538" y="-19050"/>
            <a:ext cx="9034462" cy="52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marL="4763" indent="-4763"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dirty="0" smtClean="0"/>
              <a:t>Management practices across countries</a:t>
            </a:r>
            <a:endParaRPr lang="en-GB" sz="2800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44775" y="6400800"/>
            <a:ext cx="521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/>
              <a:t>Average Country Management Score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6421438" y="895350"/>
            <a:ext cx="1011237" cy="1395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072188" y="2978150"/>
            <a:ext cx="2262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/>
              <a:t>Distinct groups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 flipV="1">
            <a:off x="6913563" y="2339975"/>
            <a:ext cx="9525" cy="617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465388" y="4625975"/>
            <a:ext cx="1011237" cy="1395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3582988" y="3729038"/>
            <a:ext cx="2454275" cy="1238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4967288" y="2070100"/>
            <a:ext cx="1011237" cy="1395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 flipV="1">
            <a:off x="6045200" y="2678113"/>
            <a:ext cx="271463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390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Number Placeholder 3"/>
          <p:cNvSpPr txBox="1">
            <a:spLocks noGrp="1"/>
          </p:cNvSpPr>
          <p:nvPr/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DB15C7A-5970-47F6-B8D1-AECCB66596B9}" type="slidenum">
              <a:rPr lang="en-US" sz="1400" b="0"/>
              <a:pPr algn="r"/>
              <a:t>26</a:t>
            </a:fld>
            <a:endParaRPr lang="en-US" sz="1400" b="0"/>
          </a:p>
        </p:txBody>
      </p:sp>
      <p:pic>
        <p:nvPicPr>
          <p:cNvPr id="117762" name="Picture 9"/>
          <p:cNvPicPr>
            <a:picLocks noChangeAspect="1" noChangeArrowheads="1"/>
          </p:cNvPicPr>
          <p:nvPr/>
        </p:nvPicPr>
        <p:blipFill>
          <a:blip r:embed="rId3" cstate="print"/>
          <a:srcRect l="6714" b="8582"/>
          <a:stretch>
            <a:fillRect/>
          </a:stretch>
        </p:blipFill>
        <p:spPr bwMode="auto">
          <a:xfrm>
            <a:off x="601663" y="3263900"/>
            <a:ext cx="83597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63" name="Picture 10"/>
          <p:cNvPicPr>
            <a:picLocks noChangeAspect="1" noChangeArrowheads="1"/>
          </p:cNvPicPr>
          <p:nvPr/>
        </p:nvPicPr>
        <p:blipFill>
          <a:blip r:embed="rId4" cstate="print"/>
          <a:srcRect l="6612" b="8582"/>
          <a:stretch>
            <a:fillRect/>
          </a:stretch>
        </p:blipFill>
        <p:spPr bwMode="auto">
          <a:xfrm>
            <a:off x="592138" y="468313"/>
            <a:ext cx="8362950" cy="293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4" name="Text Box 11"/>
          <p:cNvSpPr txBox="1">
            <a:spLocks noChangeArrowheads="1"/>
          </p:cNvSpPr>
          <p:nvPr/>
        </p:nvSpPr>
        <p:spPr bwMode="auto">
          <a:xfrm>
            <a:off x="906463" y="506413"/>
            <a:ext cx="469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US,</a:t>
            </a:r>
            <a:r>
              <a:rPr lang="en-US" sz="2000" b="0"/>
              <a:t> manufacturing, mean=3.33 (N=695)</a:t>
            </a:r>
          </a:p>
        </p:txBody>
      </p:sp>
      <p:sp>
        <p:nvSpPr>
          <p:cNvPr id="117765" name="Text Box 12"/>
          <p:cNvSpPr txBox="1">
            <a:spLocks noChangeArrowheads="1"/>
          </p:cNvSpPr>
          <p:nvPr/>
        </p:nvSpPr>
        <p:spPr bwMode="auto">
          <a:xfrm>
            <a:off x="906463" y="3360738"/>
            <a:ext cx="493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India,</a:t>
            </a:r>
            <a:r>
              <a:rPr lang="en-US" sz="2000" b="0"/>
              <a:t> manufacturing, mean=2.69 (N=620)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 rot="-5400000">
            <a:off x="-119062" y="4454525"/>
            <a:ext cx="1031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 eaLnBrk="0" hangingPunct="0"/>
            <a:r>
              <a:rPr lang="en-US" sz="2000" b="0"/>
              <a:t>Density</a:t>
            </a:r>
          </a:p>
        </p:txBody>
      </p:sp>
      <p:sp>
        <p:nvSpPr>
          <p:cNvPr id="117767" name="Text Box 6"/>
          <p:cNvSpPr txBox="1">
            <a:spLocks noChangeArrowheads="1"/>
          </p:cNvSpPr>
          <p:nvPr/>
        </p:nvSpPr>
        <p:spPr bwMode="auto">
          <a:xfrm rot="-5400000">
            <a:off x="-119062" y="1566863"/>
            <a:ext cx="1031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 eaLnBrk="0" hangingPunct="0"/>
            <a:r>
              <a:rPr lang="en-US" sz="2000" b="0"/>
              <a:t>Density</a:t>
            </a:r>
          </a:p>
        </p:txBody>
      </p:sp>
      <p:sp>
        <p:nvSpPr>
          <p:cNvPr id="117768" name="Text Box 4"/>
          <p:cNvSpPr txBox="1">
            <a:spLocks noChangeArrowheads="1"/>
          </p:cNvSpPr>
          <p:nvPr/>
        </p:nvSpPr>
        <p:spPr bwMode="auto">
          <a:xfrm>
            <a:off x="90488" y="6296025"/>
            <a:ext cx="91106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eaLnBrk="0" hangingPunct="0"/>
            <a:r>
              <a:rPr lang="en-US" sz="1800"/>
              <a:t>Firm level management score, manufacturing firms 100 to 5000 employees</a:t>
            </a:r>
          </a:p>
        </p:txBody>
      </p:sp>
      <p:sp>
        <p:nvSpPr>
          <p:cNvPr id="117769" name="Text Box 3"/>
          <p:cNvSpPr txBox="1">
            <a:spLocks noChangeArrowheads="1"/>
          </p:cNvSpPr>
          <p:nvPr/>
        </p:nvSpPr>
        <p:spPr bwMode="auto">
          <a:xfrm>
            <a:off x="71438" y="-50800"/>
            <a:ext cx="9034462" cy="50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1" rIns="91420" bIns="45711">
            <a:spAutoFit/>
          </a:bodyPr>
          <a:lstStyle/>
          <a:p>
            <a:pPr marL="4763" indent="-4763" defTabSz="912813">
              <a:spcBef>
                <a:spcPct val="50000"/>
              </a:spcBef>
            </a:pPr>
            <a:r>
              <a:rPr lang="en-GB" sz="2700" dirty="0" smtClean="0"/>
              <a:t>Management practices across </a:t>
            </a:r>
            <a:r>
              <a:rPr lang="en-GB" sz="2700" smtClean="0"/>
              <a:t>firms </a:t>
            </a:r>
            <a:r>
              <a:rPr lang="en-GB" sz="2700"/>
              <a:t>(</a:t>
            </a:r>
            <a:r>
              <a:rPr lang="en-GB" sz="2700" smtClean="0"/>
              <a:t>US and India)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xmlns="" val="292630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CC362E7-C5D3-4A38-BFB2-B756EBFD3AB5}" type="slidenum">
              <a:rPr lang="en-US" sz="1400" b="0" smtClean="0"/>
              <a:pPr/>
              <a:t>27</a:t>
            </a:fld>
            <a:endParaRPr lang="en-US" sz="1400" b="0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12713" y="44450"/>
            <a:ext cx="9112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dirty="0" smtClean="0"/>
              <a:t>Wrap up and next class</a:t>
            </a:r>
            <a:endParaRPr lang="en-GB" sz="2800" dirty="0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98425" y="669925"/>
            <a:ext cx="8816975" cy="517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11" rIns="91420" bIns="45711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r>
              <a:rPr lang="en-GB" b="0" dirty="0" smtClean="0">
                <a:solidFill>
                  <a:srgbClr val="000000"/>
                </a:solidFill>
              </a:rPr>
              <a:t>We see massive variation in GDP per capita across countries and performance across firms</a:t>
            </a: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r>
              <a:rPr lang="en-GB" b="0" dirty="0" smtClean="0">
                <a:solidFill>
                  <a:srgbClr val="000000"/>
                </a:solidFill>
              </a:rPr>
              <a:t>Much of these differences appear to be driven by productivity, with management a key factor explaining this</a:t>
            </a: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r>
              <a:rPr lang="en-GB" b="0" dirty="0" smtClean="0">
                <a:solidFill>
                  <a:srgbClr val="000000"/>
                </a:solidFill>
              </a:rPr>
              <a:t>Next week drill into management practices for </a:t>
            </a:r>
            <a:r>
              <a:rPr lang="en-GB" b="0" i="1" dirty="0" smtClean="0">
                <a:solidFill>
                  <a:srgbClr val="000000"/>
                </a:solidFill>
              </a:rPr>
              <a:t>monitoring </a:t>
            </a:r>
            <a:r>
              <a:rPr lang="en-GB" b="0" dirty="0" smtClean="0">
                <a:solidFill>
                  <a:srgbClr val="000000"/>
                </a:solidFill>
              </a:rPr>
              <a:t>using Danaher case</a:t>
            </a: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r>
              <a:rPr lang="en-GB" b="0" dirty="0" smtClean="0">
                <a:solidFill>
                  <a:srgbClr val="000000"/>
                </a:solidFill>
              </a:rPr>
              <a:t>In advance everyone should use the grid to score a firm – any sector and size – they know to prepare for class discussion</a:t>
            </a:r>
          </a:p>
          <a:p>
            <a:pPr marL="342900" indent="-342900">
              <a:spcBef>
                <a:spcPct val="25000"/>
              </a:spcBef>
              <a:buFont typeface="Arial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1245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Up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28</a:t>
            </a:fld>
            <a:endParaRPr lang="en-US" alt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21C9EB9-5F1A-4013-AF60-3FA8D6943C30}" type="slidenum">
              <a:rPr lang="en-US" sz="1400" b="0" smtClean="0"/>
              <a:pPr/>
              <a:t>29</a:t>
            </a:fld>
            <a:endParaRPr lang="en-US" sz="1400" b="0" smtClean="0"/>
          </a:p>
        </p:txBody>
      </p:sp>
      <p:pic>
        <p:nvPicPr>
          <p:cNvPr id="2457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8500" y="1076325"/>
            <a:ext cx="78263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-46038" y="252413"/>
            <a:ext cx="9390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Big TFP dispersion among US ready mix concrete plants: More </a:t>
            </a:r>
          </a:p>
          <a:p>
            <a:r>
              <a:rPr lang="en-GB"/>
              <a:t>Competition means higher productivity (cut off lower tail)</a:t>
            </a:r>
            <a:endParaRPr lang="en-US"/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2405063" y="5767388"/>
            <a:ext cx="3779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Source: Syverson (2004)</a:t>
            </a:r>
            <a:endParaRPr lang="en-US"/>
          </a:p>
        </p:txBody>
      </p:sp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6146800" y="2954338"/>
            <a:ext cx="2695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High competition</a:t>
            </a:r>
            <a:endParaRPr lang="en-US"/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1235075" y="2909888"/>
            <a:ext cx="2625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Low competition</a:t>
            </a:r>
            <a:endParaRPr lang="en-US"/>
          </a:p>
        </p:txBody>
      </p:sp>
      <p:cxnSp>
        <p:nvCxnSpPr>
          <p:cNvPr id="24584" name="Straight Arrow Connector 8"/>
          <p:cNvCxnSpPr>
            <a:cxnSpLocks noChangeShapeType="1"/>
          </p:cNvCxnSpPr>
          <p:nvPr/>
        </p:nvCxnSpPr>
        <p:spPr bwMode="auto">
          <a:xfrm rot="10800000" flipV="1">
            <a:off x="6048375" y="3446463"/>
            <a:ext cx="717550" cy="4365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85" name="Straight Arrow Connector 10"/>
          <p:cNvCxnSpPr>
            <a:cxnSpLocks noChangeShapeType="1"/>
          </p:cNvCxnSpPr>
          <p:nvPr/>
        </p:nvCxnSpPr>
        <p:spPr bwMode="auto">
          <a:xfrm>
            <a:off x="2560638" y="3417888"/>
            <a:ext cx="942975" cy="4365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i="1" dirty="0" smtClean="0"/>
          </a:p>
          <a:p>
            <a:endParaRPr lang="en-GB" i="1" dirty="0" smtClean="0"/>
          </a:p>
          <a:p>
            <a:endParaRPr lang="en-GB" sz="3600" i="1" dirty="0" smtClean="0"/>
          </a:p>
          <a:p>
            <a:r>
              <a:rPr lang="en-GB" sz="3600" i="1" dirty="0" smtClean="0"/>
              <a:t>What are the pros and cons of case-studies for management teaching and research?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0E58-51A6-4264-8E68-72594B637E5E}" type="slidenum">
              <a:rPr lang="en-US" altLang="en-GB" smtClean="0"/>
              <a:pPr>
                <a:defRPr/>
              </a:pPr>
              <a:t>3</a:t>
            </a:fld>
            <a:endParaRPr lang="en-US" alt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59C9EE-6D20-4266-8AA7-3FDA38C6663F}" type="slidenum">
              <a:rPr lang="en-US" smtClean="0"/>
              <a:pPr/>
              <a:t>30</a:t>
            </a:fld>
            <a:endParaRPr lang="en-US" smtClean="0"/>
          </a:p>
        </p:txBody>
      </p:sp>
      <p:pic>
        <p:nvPicPr>
          <p:cNvPr id="177154" name="Picture 16"/>
          <p:cNvPicPr>
            <a:picLocks noChangeAspect="1" noChangeArrowheads="1"/>
          </p:cNvPicPr>
          <p:nvPr/>
        </p:nvPicPr>
        <p:blipFill>
          <a:blip r:embed="rId3" cstate="print"/>
          <a:srcRect r="102" b="11635"/>
          <a:stretch>
            <a:fillRect/>
          </a:stretch>
        </p:blipFill>
        <p:spPr bwMode="auto">
          <a:xfrm>
            <a:off x="-85725" y="393700"/>
            <a:ext cx="9369425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55" name="Text Box 2"/>
          <p:cNvSpPr txBox="1">
            <a:spLocks noChangeArrowheads="1"/>
          </p:cNvSpPr>
          <p:nvPr/>
        </p:nvSpPr>
        <p:spPr bwMode="auto">
          <a:xfrm>
            <a:off x="42863" y="-19050"/>
            <a:ext cx="9369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1" rIns="91420" bIns="45711">
            <a:spAutoFit/>
          </a:bodyPr>
          <a:lstStyle/>
          <a:p>
            <a:pPr marL="4763" indent="-4763" defTabSz="912813">
              <a:spcBef>
                <a:spcPct val="50000"/>
              </a:spcBef>
            </a:pPr>
            <a:r>
              <a:rPr lang="en-GB" sz="2600"/>
              <a:t>Variation even greater across firms than across countries</a:t>
            </a:r>
          </a:p>
        </p:txBody>
      </p:sp>
      <p:sp>
        <p:nvSpPr>
          <p:cNvPr id="177158" name="Text Box 19"/>
          <p:cNvSpPr txBox="1">
            <a:spLocks noChangeArrowheads="1"/>
          </p:cNvSpPr>
          <p:nvPr/>
        </p:nvSpPr>
        <p:spPr bwMode="auto">
          <a:xfrm>
            <a:off x="2578100" y="6381750"/>
            <a:ext cx="452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 eaLnBrk="0" hangingPunct="0"/>
            <a:r>
              <a:rPr lang="en-US" b="0"/>
              <a:t>Firm-Level Management Scores</a:t>
            </a:r>
          </a:p>
        </p:txBody>
      </p:sp>
    </p:spTree>
    <p:extLst>
      <p:ext uri="{BB962C8B-B14F-4D97-AF65-F5344CB8AC3E}">
        <p14:creationId xmlns:p14="http://schemas.microsoft.com/office/powerpoint/2010/main" xmlns="" val="1022187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68275" y="274638"/>
            <a:ext cx="8518525" cy="1143000"/>
          </a:xfrm>
        </p:spPr>
        <p:txBody>
          <a:bodyPr/>
          <a:lstStyle/>
          <a:p>
            <a:pPr algn="l" eaLnBrk="1" hangingPunct="1"/>
            <a:r>
              <a:rPr lang="en-GB" sz="2800" b="1" smtClean="0"/>
              <a:t>Example of How Total Factor Productivity increases –Firm A twice as productive as firm B</a:t>
            </a:r>
            <a:endParaRPr lang="en-US" sz="2800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9063" y="1585913"/>
          <a:ext cx="4940301" cy="3954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3961"/>
                <a:gridCol w="1056190"/>
                <a:gridCol w="1235075"/>
                <a:gridCol w="1235075"/>
              </a:tblGrid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0" marR="9145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Period 1</a:t>
                      </a:r>
                      <a:endParaRPr lang="en-US" sz="1800" dirty="0"/>
                    </a:p>
                  </a:txBody>
                  <a:tcPr marL="91450" marR="9145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50" marR="91450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Productivity</a:t>
                      </a:r>
                    </a:p>
                    <a:p>
                      <a:r>
                        <a:rPr lang="en-GB" sz="1800" dirty="0" smtClean="0"/>
                        <a:t>-output/jobs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50" marR="91450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Jobs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50" marR="91450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Output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30</a:t>
                      </a:r>
                      <a:endParaRPr lang="en-US" sz="1800" dirty="0"/>
                    </a:p>
                  </a:txBody>
                  <a:tcPr marL="91450" marR="91450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Aggregate</a:t>
                      </a:r>
                      <a:r>
                        <a:rPr lang="en-GB" sz="1800" baseline="0" dirty="0" smtClean="0"/>
                        <a:t> productivity</a:t>
                      </a:r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 (=30/20)</a:t>
                      </a:r>
                      <a:endParaRPr lang="en-US" sz="1800" dirty="0"/>
                    </a:p>
                  </a:txBody>
                  <a:tcPr marL="91450" marR="91450"/>
                </a:tc>
              </a:tr>
            </a:tbl>
          </a:graphicData>
        </a:graphic>
      </p:graphicFrame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8CA4A73-9EBA-4985-B9CE-D9B50C66B942}" type="slidenum">
              <a:rPr lang="en-US" sz="1400" b="0" smtClean="0"/>
              <a:pPr/>
              <a:t>31</a:t>
            </a:fld>
            <a:endParaRPr lang="en-US" sz="1400" b="0" smtClean="0"/>
          </a:p>
        </p:txBody>
      </p:sp>
      <p:sp>
        <p:nvSpPr>
          <p:cNvPr id="26663" name="TextBox 4"/>
          <p:cNvSpPr txBox="1">
            <a:spLocks noChangeArrowheads="1"/>
          </p:cNvSpPr>
          <p:nvPr/>
        </p:nvSpPr>
        <p:spPr bwMode="auto">
          <a:xfrm>
            <a:off x="323850" y="5740400"/>
            <a:ext cx="6029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Aggregate (weighted) productivity is 1.5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82563" y="274638"/>
            <a:ext cx="8504237" cy="1143000"/>
          </a:xfrm>
        </p:spPr>
        <p:txBody>
          <a:bodyPr/>
          <a:lstStyle/>
          <a:p>
            <a:pPr algn="l" eaLnBrk="1" hangingPunct="1"/>
            <a:r>
              <a:rPr lang="en-GB" sz="2800" b="1" dirty="0" smtClean="0"/>
              <a:t>How Total Factor Productivity increases – </a:t>
            </a:r>
            <a:r>
              <a:rPr lang="en-GB" sz="2800" b="1" u="sng" dirty="0" smtClean="0"/>
              <a:t>both firms increase TFP by 0.5</a:t>
            </a:r>
            <a:endParaRPr lang="en-US" sz="2800" b="1" u="sng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9063" y="1585913"/>
          <a:ext cx="8643937" cy="3954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3701"/>
                <a:gridCol w="1055996"/>
                <a:gridCol w="1234848"/>
                <a:gridCol w="1234848"/>
                <a:gridCol w="1234848"/>
                <a:gridCol w="1234848"/>
                <a:gridCol w="1234848"/>
              </a:tblGrid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Period 1</a:t>
                      </a:r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Period 2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Productivity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2.5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Jobs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Output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Aggregate</a:t>
                      </a:r>
                      <a:r>
                        <a:rPr lang="en-GB" sz="1800" baseline="0" dirty="0" smtClean="0"/>
                        <a:t> productivity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 (=30/20)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 </a:t>
                      </a:r>
                    </a:p>
                    <a:p>
                      <a:pPr algn="ctr"/>
                      <a:r>
                        <a:rPr lang="en-GB" sz="1800" dirty="0" smtClean="0"/>
                        <a:t>(=40/20)</a:t>
                      </a:r>
                      <a:endParaRPr lang="en-US" sz="1800" dirty="0"/>
                    </a:p>
                  </a:txBody>
                  <a:tcPr marL="91433" marR="91433"/>
                </a:tc>
              </a:tr>
            </a:tbl>
          </a:graphicData>
        </a:graphic>
      </p:graphicFrame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79CD66F-385F-4CB0-8001-69A2B1F006EA}" type="slidenum">
              <a:rPr lang="en-US" sz="1400" b="0" smtClean="0"/>
              <a:pPr/>
              <a:t>32</a:t>
            </a:fld>
            <a:endParaRPr lang="en-US" sz="1400" b="0" smtClean="0"/>
          </a:p>
        </p:txBody>
      </p:sp>
      <p:sp>
        <p:nvSpPr>
          <p:cNvPr id="27706" name="TextBox 4"/>
          <p:cNvSpPr txBox="1">
            <a:spLocks noChangeArrowheads="1"/>
          </p:cNvSpPr>
          <p:nvPr/>
        </p:nvSpPr>
        <p:spPr bwMode="auto">
          <a:xfrm>
            <a:off x="323850" y="5740400"/>
            <a:ext cx="8577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Aggregate productivity increases from 1.5 to 2 (one third)</a:t>
            </a: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638300" y="28829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295900" y="28956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cxnSp>
        <p:nvCxnSpPr>
          <p:cNvPr id="10" name="Curved Connector 9"/>
          <p:cNvCxnSpPr>
            <a:stCxn id="7" idx="0"/>
            <a:endCxn id="8" idx="0"/>
          </p:cNvCxnSpPr>
          <p:nvPr/>
        </p:nvCxnSpPr>
        <p:spPr bwMode="auto">
          <a:xfrm rot="16200000" flipH="1">
            <a:off x="3841750" y="1060450"/>
            <a:ext cx="12700" cy="3657600"/>
          </a:xfrm>
          <a:prstGeom prst="curvedConnector3">
            <a:avLst>
              <a:gd name="adj1" fmla="val -1800000"/>
            </a:avLst>
          </a:prstGeom>
          <a:solidFill>
            <a:schemeClr val="accent1"/>
          </a:solidFill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82563" y="274638"/>
            <a:ext cx="8504237" cy="1143000"/>
          </a:xfrm>
        </p:spPr>
        <p:txBody>
          <a:bodyPr/>
          <a:lstStyle/>
          <a:p>
            <a:pPr algn="l" eaLnBrk="1" hangingPunct="1"/>
            <a:r>
              <a:rPr lang="en-GB" sz="2800" b="1" dirty="0" smtClean="0"/>
              <a:t>How Total Factor Productivity increases – </a:t>
            </a:r>
            <a:r>
              <a:rPr lang="en-GB" sz="2800" b="1" u="sng" dirty="0" smtClean="0"/>
              <a:t>both firms increase TFP by 0.5</a:t>
            </a:r>
            <a:endParaRPr lang="en-US" sz="2800" b="1" u="sng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9063" y="1585913"/>
          <a:ext cx="8643937" cy="3954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3701"/>
                <a:gridCol w="1055996"/>
                <a:gridCol w="1234848"/>
                <a:gridCol w="1234848"/>
                <a:gridCol w="1234848"/>
                <a:gridCol w="1234848"/>
                <a:gridCol w="1234848"/>
              </a:tblGrid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Period 1</a:t>
                      </a:r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Period 2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Productivity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2.5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Jobs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Output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15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Aggregate</a:t>
                      </a:r>
                      <a:r>
                        <a:rPr lang="en-GB" sz="1800" baseline="0" dirty="0" smtClean="0"/>
                        <a:t> productivity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 (=30/20)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 </a:t>
                      </a:r>
                    </a:p>
                    <a:p>
                      <a:pPr algn="ctr"/>
                      <a:r>
                        <a:rPr lang="en-GB" sz="1800" dirty="0" smtClean="0"/>
                        <a:t>(=40/20)</a:t>
                      </a:r>
                      <a:endParaRPr lang="en-US" sz="1800" dirty="0"/>
                    </a:p>
                  </a:txBody>
                  <a:tcPr marL="91433" marR="91433"/>
                </a:tc>
              </a:tr>
            </a:tbl>
          </a:graphicData>
        </a:graphic>
      </p:graphicFrame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79CD66F-385F-4CB0-8001-69A2B1F006EA}" type="slidenum">
              <a:rPr lang="en-US" sz="1400" b="0" smtClean="0"/>
              <a:pPr/>
              <a:t>33</a:t>
            </a:fld>
            <a:endParaRPr lang="en-US" sz="1400" b="0" smtClean="0"/>
          </a:p>
        </p:txBody>
      </p:sp>
      <p:sp>
        <p:nvSpPr>
          <p:cNvPr id="27706" name="TextBox 4"/>
          <p:cNvSpPr txBox="1">
            <a:spLocks noChangeArrowheads="1"/>
          </p:cNvSpPr>
          <p:nvPr/>
        </p:nvSpPr>
        <p:spPr bwMode="auto">
          <a:xfrm>
            <a:off x="323850" y="5740400"/>
            <a:ext cx="8577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Aggregate productivity increases from 1.5 to 2 (one third)</a:t>
            </a: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2755900" y="28448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540500" y="28829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cxnSp>
        <p:nvCxnSpPr>
          <p:cNvPr id="10" name="Curved Connector 9"/>
          <p:cNvCxnSpPr>
            <a:stCxn id="7" idx="0"/>
            <a:endCxn id="8" idx="0"/>
          </p:cNvCxnSpPr>
          <p:nvPr/>
        </p:nvCxnSpPr>
        <p:spPr bwMode="auto">
          <a:xfrm rot="16200000" flipH="1">
            <a:off x="5010150" y="971550"/>
            <a:ext cx="38100" cy="3784600"/>
          </a:xfrm>
          <a:prstGeom prst="curvedConnector3">
            <a:avLst>
              <a:gd name="adj1" fmla="val -600000"/>
            </a:avLst>
          </a:prstGeom>
          <a:solidFill>
            <a:schemeClr val="accent1"/>
          </a:solidFill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b="1" dirty="0" smtClean="0"/>
              <a:t>How Total Factor Productivity increases -  </a:t>
            </a:r>
            <a:r>
              <a:rPr lang="en-GB" sz="2800" b="1" u="sng" dirty="0" smtClean="0"/>
              <a:t>reallocate all jobs &amp; output to firm A </a:t>
            </a:r>
            <a:endParaRPr lang="en-US" sz="2800" b="1" u="sng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9063" y="1585913"/>
          <a:ext cx="8643937" cy="3954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3701"/>
                <a:gridCol w="1055996"/>
                <a:gridCol w="1234848"/>
                <a:gridCol w="1234848"/>
                <a:gridCol w="1234848"/>
                <a:gridCol w="1234848"/>
                <a:gridCol w="1234848"/>
              </a:tblGrid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Period 1</a:t>
                      </a:r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Period 2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Productivity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Jobs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Output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Aggregate</a:t>
                      </a:r>
                      <a:r>
                        <a:rPr lang="en-GB" sz="1800" b="0" baseline="0" dirty="0" smtClean="0"/>
                        <a:t> productivity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 (=30/20)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 </a:t>
                      </a:r>
                    </a:p>
                    <a:p>
                      <a:pPr algn="ctr"/>
                      <a:r>
                        <a:rPr lang="en-GB" sz="1800" dirty="0" smtClean="0"/>
                        <a:t>(=40/20)</a:t>
                      </a:r>
                      <a:endParaRPr lang="en-US" sz="1800" dirty="0"/>
                    </a:p>
                  </a:txBody>
                  <a:tcPr marL="91433" marR="91433"/>
                </a:tc>
              </a:tr>
            </a:tbl>
          </a:graphicData>
        </a:graphic>
      </p:graphicFrame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6A6A69E-FE90-46DB-B1ED-BC4BB96927A3}" type="slidenum">
              <a:rPr lang="en-US" sz="1400" b="0" smtClean="0"/>
              <a:pPr/>
              <a:t>34</a:t>
            </a:fld>
            <a:endParaRPr lang="en-US" sz="1400" b="0" smtClean="0"/>
          </a:p>
        </p:txBody>
      </p:sp>
      <p:sp>
        <p:nvSpPr>
          <p:cNvPr id="28730" name="TextBox 4"/>
          <p:cNvSpPr txBox="1">
            <a:spLocks noChangeArrowheads="1"/>
          </p:cNvSpPr>
          <p:nvPr/>
        </p:nvSpPr>
        <p:spPr bwMode="auto">
          <a:xfrm>
            <a:off x="323850" y="5740400"/>
            <a:ext cx="8680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Aggregate productivity increases from 1.5 to 2 (one third)!</a:t>
            </a: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2781300" y="35052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565900" y="35433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cxnSp>
        <p:nvCxnSpPr>
          <p:cNvPr id="9" name="Curved Connector 8"/>
          <p:cNvCxnSpPr/>
          <p:nvPr/>
        </p:nvCxnSpPr>
        <p:spPr bwMode="auto">
          <a:xfrm rot="16200000" flipH="1">
            <a:off x="4984750" y="1619250"/>
            <a:ext cx="38100" cy="3784600"/>
          </a:xfrm>
          <a:prstGeom prst="curvedConnector3">
            <a:avLst>
              <a:gd name="adj1" fmla="val -600000"/>
            </a:avLst>
          </a:prstGeom>
          <a:solidFill>
            <a:schemeClr val="accent1"/>
          </a:solidFill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b="1" dirty="0" smtClean="0"/>
              <a:t>How Total Factor Productivity increases -  </a:t>
            </a:r>
            <a:r>
              <a:rPr lang="en-GB" sz="2800" b="1" u="sng" dirty="0" smtClean="0"/>
              <a:t>reallocate all jobs &amp; output to firm A </a:t>
            </a:r>
            <a:endParaRPr lang="en-US" sz="2800" b="1" u="sng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9063" y="1585913"/>
          <a:ext cx="8643937" cy="3954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13701"/>
                <a:gridCol w="1055996"/>
                <a:gridCol w="1234848"/>
                <a:gridCol w="1234848"/>
                <a:gridCol w="1234848"/>
                <a:gridCol w="1234848"/>
                <a:gridCol w="1234848"/>
              </a:tblGrid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Period 1</a:t>
                      </a:r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Period 2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90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Total</a:t>
                      </a:r>
                      <a:endParaRPr lang="en-US" sz="1800" b="1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Productivity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Jobs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Output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US" sz="1800" dirty="0"/>
                    </a:p>
                  </a:txBody>
                  <a:tcPr marL="91433" marR="91433"/>
                </a:tc>
              </a:tr>
              <a:tr h="659077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Aggregate</a:t>
                      </a:r>
                      <a:r>
                        <a:rPr lang="en-GB" sz="1800" b="0" baseline="0" dirty="0" smtClean="0"/>
                        <a:t> productivity</a:t>
                      </a:r>
                      <a:endParaRPr lang="en-US" sz="1800" b="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1.5 (=30/20)</a:t>
                      </a:r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 </a:t>
                      </a:r>
                    </a:p>
                    <a:p>
                      <a:pPr algn="ctr"/>
                      <a:r>
                        <a:rPr lang="en-GB" sz="1800" dirty="0" smtClean="0"/>
                        <a:t>(=40/20)</a:t>
                      </a:r>
                      <a:endParaRPr lang="en-US" sz="1800" dirty="0"/>
                    </a:p>
                  </a:txBody>
                  <a:tcPr marL="91433" marR="91433"/>
                </a:tc>
              </a:tr>
            </a:tbl>
          </a:graphicData>
        </a:graphic>
      </p:graphicFrame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6A6A69E-FE90-46DB-B1ED-BC4BB96927A3}" type="slidenum">
              <a:rPr lang="en-US" sz="1400" b="0" smtClean="0"/>
              <a:pPr/>
              <a:t>35</a:t>
            </a:fld>
            <a:endParaRPr lang="en-US" sz="1400" b="0" smtClean="0"/>
          </a:p>
        </p:txBody>
      </p:sp>
      <p:sp>
        <p:nvSpPr>
          <p:cNvPr id="28730" name="TextBox 4"/>
          <p:cNvSpPr txBox="1">
            <a:spLocks noChangeArrowheads="1"/>
          </p:cNvSpPr>
          <p:nvPr/>
        </p:nvSpPr>
        <p:spPr bwMode="auto">
          <a:xfrm>
            <a:off x="323850" y="5740400"/>
            <a:ext cx="8680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Aggregate productivity increases from 1.5 to 2 (one third)!</a:t>
            </a: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676400" y="35433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372100" y="3505200"/>
            <a:ext cx="762000" cy="4699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cxnSp>
        <p:nvCxnSpPr>
          <p:cNvPr id="9" name="Curved Connector 8"/>
          <p:cNvCxnSpPr/>
          <p:nvPr/>
        </p:nvCxnSpPr>
        <p:spPr bwMode="auto">
          <a:xfrm rot="16200000" flipH="1">
            <a:off x="3943350" y="1631950"/>
            <a:ext cx="38100" cy="3784600"/>
          </a:xfrm>
          <a:prstGeom prst="curvedConnector3">
            <a:avLst>
              <a:gd name="adj1" fmla="val -600000"/>
            </a:avLst>
          </a:prstGeom>
          <a:solidFill>
            <a:schemeClr val="accent1"/>
          </a:solidFill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D1FDFF6-C08E-4531-AB16-80A48315FFC1}" type="slidenum">
              <a:rPr lang="en-US" sz="1400" b="0" smtClean="0"/>
              <a:pPr/>
              <a:t>4</a:t>
            </a:fld>
            <a:endParaRPr lang="en-US" sz="1400" b="0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60400" y="1760538"/>
            <a:ext cx="9112250" cy="207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defTabSz="91281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GB" sz="2800" dirty="0" smtClean="0"/>
              <a:t>Why </a:t>
            </a:r>
            <a:r>
              <a:rPr lang="en-GB" sz="2800" dirty="0"/>
              <a:t>care about management and productivity</a:t>
            </a:r>
            <a:r>
              <a:rPr lang="en-GB" sz="2800" dirty="0" smtClean="0"/>
              <a:t>?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GB" sz="2800" dirty="0"/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GB" sz="2800" b="0" dirty="0" smtClean="0"/>
              <a:t>Measuring management</a:t>
            </a:r>
            <a:endParaRPr lang="en-GB" sz="2800" b="0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23863" y="1747282"/>
            <a:ext cx="8509000" cy="7794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8432800" cy="498475"/>
          </a:xfrm>
        </p:spPr>
        <p:txBody>
          <a:bodyPr/>
          <a:lstStyle/>
          <a:p>
            <a:pPr algn="l" eaLnBrk="1" hangingPunct="1"/>
            <a:r>
              <a:rPr lang="en-GB" sz="2800" b="1" smtClean="0"/>
              <a:t>Productivity</a:t>
            </a:r>
            <a:endParaRPr lang="en-US" sz="2800" b="1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45533" y="955675"/>
            <a:ext cx="8784167" cy="4289425"/>
          </a:xfrm>
        </p:spPr>
        <p:txBody>
          <a:bodyPr/>
          <a:lstStyle/>
          <a:p>
            <a:pPr eaLnBrk="1" hangingPunct="1"/>
            <a:r>
              <a:rPr lang="en-GB" sz="2400" dirty="0" smtClean="0"/>
              <a:t>Gross Domestic Production (GDP) per capita – basically Income per person – is a key indicator of economic wellbeing</a:t>
            </a:r>
            <a:br>
              <a:rPr lang="en-GB" sz="2400" dirty="0" smtClean="0"/>
            </a:br>
            <a:endParaRPr lang="en-GB" sz="2400" dirty="0" smtClean="0"/>
          </a:p>
          <a:p>
            <a:pPr eaLnBrk="1" hangingPunct="1"/>
            <a:r>
              <a:rPr lang="en-GB" sz="2400" dirty="0" smtClean="0"/>
              <a:t>GDP per capita increases by growth of inputs (e.g. more capital or labor) or higher Total Factor Productivity (TFP)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Note: per capita GDP falls if employment rate (employment/population) falls (e.g. Unemployment rises) even if productivity constant 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lvl="2" eaLnBrk="1" hangingPunct="1">
              <a:buFontTx/>
              <a:buNone/>
            </a:pPr>
            <a:endParaRPr lang="en-GB" dirty="0" smtClean="0"/>
          </a:p>
          <a:p>
            <a:pPr lvl="1" eaLnBrk="1" hangingPunct="1"/>
            <a:endParaRPr lang="en-US" sz="2400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21AA4C9F-46CB-4C5B-9E8F-4E6406A60ED5}" type="slidenum">
              <a:rPr lang="en-US" sz="1400" b="0" smtClean="0"/>
              <a:pPr/>
              <a:t>5</a:t>
            </a:fld>
            <a:endParaRPr lang="en-US" sz="1400" b="0" smtClean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900113" y="3530600"/>
            <a:ext cx="6936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dirty="0" smtClean="0"/>
              <a:t>GDP </a:t>
            </a:r>
            <a:r>
              <a:rPr lang="en-GB" dirty="0"/>
              <a:t>= Inputs + Total Factor Productivity (TFP)</a:t>
            </a:r>
            <a:endParaRPr lang="en-US" dirty="0"/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824038" y="4641850"/>
            <a:ext cx="23473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000" dirty="0"/>
              <a:t>e.g. </a:t>
            </a:r>
            <a:r>
              <a:rPr lang="en-GB" sz="2000" dirty="0" smtClean="0"/>
              <a:t>Labor, capital</a:t>
            </a:r>
            <a:endParaRPr lang="en-US" sz="2000" dirty="0"/>
          </a:p>
        </p:txBody>
      </p:sp>
      <p:cxnSp>
        <p:nvCxnSpPr>
          <p:cNvPr id="7" name="Straight Arrow Connector 9"/>
          <p:cNvCxnSpPr>
            <a:cxnSpLocks noChangeShapeType="1"/>
            <a:stCxn id="6" idx="0"/>
          </p:cNvCxnSpPr>
          <p:nvPr/>
        </p:nvCxnSpPr>
        <p:spPr bwMode="auto">
          <a:xfrm flipH="1" flipV="1">
            <a:off x="2514607" y="3952876"/>
            <a:ext cx="483118" cy="68897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475"/>
          </a:xfrm>
        </p:spPr>
        <p:txBody>
          <a:bodyPr/>
          <a:lstStyle/>
          <a:p>
            <a:pPr algn="l" eaLnBrk="1" hangingPunct="1"/>
            <a:r>
              <a:rPr lang="en-GB" sz="2800" b="1" smtClean="0"/>
              <a:t>Productivity “Facts”</a:t>
            </a:r>
            <a:endParaRPr lang="en-US" sz="2800" b="1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955675"/>
            <a:ext cx="8229600" cy="4525963"/>
          </a:xfrm>
        </p:spPr>
        <p:txBody>
          <a:bodyPr/>
          <a:lstStyle/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b="1" dirty="0" smtClean="0"/>
              <a:t>Macro</a:t>
            </a:r>
            <a:r>
              <a:rPr lang="en-GB" sz="2400" dirty="0" smtClean="0"/>
              <a:t>: Productivity varies a lot across countries &amp; time</a:t>
            </a:r>
          </a:p>
          <a:p>
            <a:pPr lvl="1" eaLnBrk="1" hangingPunct="1"/>
            <a:r>
              <a:rPr lang="en-GB" sz="2400" dirty="0" smtClean="0"/>
              <a:t>Robert Solow: TFP growth at least as important as growth of inputs in explaining economic growth</a:t>
            </a:r>
          </a:p>
          <a:p>
            <a:pPr lvl="1" eaLnBrk="1" hangingPunct="1"/>
            <a:r>
              <a:rPr lang="en-GB" sz="2400" dirty="0" smtClean="0"/>
              <a:t>Cross country GDP/capita differences largely due to TFP differences</a:t>
            </a:r>
          </a:p>
          <a:p>
            <a:pPr lvl="1" eaLnBrk="1" hangingPunct="1"/>
            <a:r>
              <a:rPr lang="en-GB" sz="2400" dirty="0" smtClean="0"/>
              <a:t>US Productivity slowdown 1973-1995 and broad-based “productivity miracle” post 1995</a:t>
            </a:r>
          </a:p>
          <a:p>
            <a:pPr lvl="1" eaLnBrk="1" hangingPunct="1"/>
            <a:endParaRPr lang="en-GB" sz="2400" dirty="0" smtClean="0"/>
          </a:p>
          <a:p>
            <a:pPr eaLnBrk="1" hangingPunct="1"/>
            <a:r>
              <a:rPr lang="en-GB" sz="2400" b="1" dirty="0" smtClean="0"/>
              <a:t>Micro</a:t>
            </a:r>
            <a:r>
              <a:rPr lang="en-GB" sz="2400" dirty="0" smtClean="0"/>
              <a:t>: Productivity varies hugely across firms</a:t>
            </a:r>
          </a:p>
          <a:p>
            <a:pPr lvl="2" eaLnBrk="1" hangingPunct="1">
              <a:buFontTx/>
              <a:buNone/>
            </a:pPr>
            <a:endParaRPr lang="en-GB" dirty="0" smtClean="0"/>
          </a:p>
          <a:p>
            <a:pPr lvl="1" eaLnBrk="1" hangingPunct="1"/>
            <a:endParaRPr lang="en-US" sz="240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41E1352-D939-4AAD-B305-D2DC5D846B94}" type="slidenum">
              <a:rPr lang="en-US" sz="1400" b="0" smtClean="0"/>
              <a:pPr/>
              <a:t>6</a:t>
            </a:fld>
            <a:endParaRPr lang="en-US" sz="1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8BF4B7E-18BA-476A-81AB-757C254CC70E}" type="slidenum">
              <a:rPr lang="en-US" sz="1400" b="0" smtClean="0"/>
              <a:pPr/>
              <a:t>7</a:t>
            </a:fld>
            <a:endParaRPr lang="en-US" sz="1400" b="0" smtClean="0"/>
          </a:p>
        </p:txBody>
      </p:sp>
      <p:pic>
        <p:nvPicPr>
          <p:cNvPr id="18435" name="Picture 2" descr="modern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138" y="1157288"/>
            <a:ext cx="6864350" cy="433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304800" y="184150"/>
            <a:ext cx="87757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/>
              <a:t>In long-run most countries have enjoyed catch up </a:t>
            </a:r>
          </a:p>
          <a:p>
            <a:r>
              <a:rPr lang="en-GB" sz="2800"/>
              <a:t>Growth with the GDP/head leader (US) but not all</a:t>
            </a:r>
            <a:endParaRPr lang="en-US" sz="2800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377825" y="5559425"/>
            <a:ext cx="7643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/>
              <a:t>Source: Maddison (2008) Data is smoothed by decade </a:t>
            </a:r>
            <a:endParaRPr lang="en-US" b="0"/>
          </a:p>
        </p:txBody>
      </p:sp>
      <p:pic>
        <p:nvPicPr>
          <p:cNvPr id="18438" name="Picture 7" descr="1 sheet movie poster">
            <a:hlinkClick r:id="rId4" tooltip="1 sheet movie poster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8925" y="2093913"/>
            <a:ext cx="78581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9C61CFB-9C52-4E22-B1BA-F9C57F4A0A6F}" type="slidenum">
              <a:rPr lang="en-US" sz="1400" b="0" smtClean="0"/>
              <a:pPr/>
              <a:t>8</a:t>
            </a:fld>
            <a:endParaRPr lang="en-US" sz="1400" b="0" smtClean="0"/>
          </a:p>
        </p:txBody>
      </p:sp>
      <p:pic>
        <p:nvPicPr>
          <p:cNvPr id="19459" name="Picture 2" descr="tfpplot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00100"/>
            <a:ext cx="6138863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09538" y="136525"/>
            <a:ext cx="889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/>
              <a:t>Large Income &amp; TFP Differences between countries</a:t>
            </a:r>
            <a:endParaRPr lang="en-US" sz="2800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420688" y="5618163"/>
            <a:ext cx="5688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/>
              <a:t>Source: Jones and Romer (2009). US=1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l" eaLnBrk="1" hangingPunct="1"/>
            <a:r>
              <a:rPr lang="en-GB" sz="2800" b="1" smtClean="0"/>
              <a:t>Why it matters for policy</a:t>
            </a:r>
            <a:endParaRPr lang="en-US" sz="2800" b="1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176338"/>
            <a:ext cx="8229600" cy="4525962"/>
          </a:xfrm>
        </p:spPr>
        <p:txBody>
          <a:bodyPr/>
          <a:lstStyle/>
          <a:p>
            <a:pPr eaLnBrk="1" hangingPunct="1"/>
            <a:r>
              <a:rPr lang="en-GB" sz="2400" dirty="0" smtClean="0"/>
              <a:t>Increasing TFP means that the economic “pie” is bigger so more room for</a:t>
            </a:r>
          </a:p>
          <a:p>
            <a:pPr lvl="1" eaLnBrk="1" hangingPunct="1"/>
            <a:r>
              <a:rPr lang="en-GB" sz="2400" dirty="0" smtClean="0"/>
              <a:t>Consumption increases</a:t>
            </a:r>
          </a:p>
          <a:p>
            <a:pPr lvl="1" eaLnBrk="1" hangingPunct="1"/>
            <a:r>
              <a:rPr lang="en-GB" sz="2400" dirty="0" smtClean="0"/>
              <a:t>Tax cuts</a:t>
            </a:r>
          </a:p>
          <a:p>
            <a:pPr lvl="1" eaLnBrk="1" hangingPunct="1"/>
            <a:r>
              <a:rPr lang="en-GB" sz="2400" dirty="0" smtClean="0"/>
              <a:t>Increases in public goods (e.g. Environmental quality)</a:t>
            </a:r>
          </a:p>
          <a:p>
            <a:pPr lvl="1" eaLnBrk="1" hangingPunct="1">
              <a:buFontTx/>
              <a:buNone/>
            </a:pPr>
            <a:endParaRPr lang="en-GB" sz="2400" dirty="0" smtClean="0"/>
          </a:p>
          <a:p>
            <a:pPr eaLnBrk="1" hangingPunct="1"/>
            <a:r>
              <a:rPr lang="en-GB" sz="2400" dirty="0" smtClean="0"/>
              <a:t>Harder to achieve if productivity stagnant</a:t>
            </a:r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/>
            <a:r>
              <a:rPr lang="en-GB" sz="2400" dirty="0" smtClean="0"/>
              <a:t>But what can be done to increase productivity?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B8F55C1-9047-41C2-83B9-E62F8CFC8CFE}" type="slidenum">
              <a:rPr lang="en-US" sz="1400" b="0" smtClean="0"/>
              <a:pPr/>
              <a:t>9</a:t>
            </a:fld>
            <a:endParaRPr lang="en-US" sz="1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2673391</TotalTime>
  <Words>1902</Words>
  <Application>Microsoft Office PowerPoint</Application>
  <PresentationFormat>On-screen Show (4:3)</PresentationFormat>
  <Paragraphs>437</Paragraphs>
  <Slides>35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Blank Presentation</vt:lpstr>
      <vt:lpstr>Management Practices in Europe, the US and Emerging Markets</vt:lpstr>
      <vt:lpstr>COURSE OUTLINE</vt:lpstr>
      <vt:lpstr>Class Question</vt:lpstr>
      <vt:lpstr>Slide 4</vt:lpstr>
      <vt:lpstr>Productivity</vt:lpstr>
      <vt:lpstr>Productivity “Facts”</vt:lpstr>
      <vt:lpstr>Slide 7</vt:lpstr>
      <vt:lpstr>Slide 8</vt:lpstr>
      <vt:lpstr>Why it matters for policy</vt:lpstr>
      <vt:lpstr>Factors increasing productivity</vt:lpstr>
      <vt:lpstr>Productivity Differences across firms within countries is huge</vt:lpstr>
      <vt:lpstr>Slide 12</vt:lpstr>
      <vt:lpstr>How Aggregate Total Factor Productivity (TFP) increases</vt:lpstr>
      <vt:lpstr>These two effects are well known to cricket fans (“batting average” effect)</vt:lpstr>
      <vt:lpstr>Some Empirical Evidence on reallocation</vt:lpstr>
      <vt:lpstr>What about management?</vt:lpstr>
      <vt:lpstr>Class Question</vt:lpstr>
      <vt:lpstr>Class Question</vt:lpstr>
      <vt:lpstr>Class Question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Back Up Slides</vt:lpstr>
      <vt:lpstr>Slide 29</vt:lpstr>
      <vt:lpstr>Slide 30</vt:lpstr>
      <vt:lpstr>Example of How Total Factor Productivity increases –Firm A twice as productive as firm B</vt:lpstr>
      <vt:lpstr>How Total Factor Productivity increases – both firms increase TFP by 0.5</vt:lpstr>
      <vt:lpstr>How Total Factor Productivity increases – both firms increase TFP by 0.5</vt:lpstr>
      <vt:lpstr>How Total Factor Productivity increases -  reallocate all jobs &amp; output to firm A </vt:lpstr>
      <vt:lpstr>How Total Factor Productivity increases -  reallocate all jobs &amp; output to firm A </vt:lpstr>
    </vt:vector>
  </TitlesOfParts>
  <Company>Doggett Jones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Jones</dc:creator>
  <cp:lastModifiedBy>John Vanreenen</cp:lastModifiedBy>
  <cp:revision>729</cp:revision>
  <dcterms:created xsi:type="dcterms:W3CDTF">2004-03-16T12:56:58Z</dcterms:created>
  <dcterms:modified xsi:type="dcterms:W3CDTF">2012-01-10T15:46:00Z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Comment">
    <vt:lpwstr/>
  </property>
  <property fmtid="{D5CDD505-2E9C-101B-9397-08002B2CF9AE}" pid="3" name="Objective-CreationStamp">
    <vt:filetime>2004-09-30T07:11:33Z</vt:filetime>
  </property>
  <property fmtid="{D5CDD505-2E9C-101B-9397-08002B2CF9AE}" pid="4" name="Objective-Id">
    <vt:lpwstr>AA137263</vt:lpwstr>
  </property>
  <property fmtid="{D5CDD505-2E9C-101B-9397-08002B2CF9AE}" pid="5" name="Objective-IsApproved">
    <vt:lpwstr>No</vt:lpwstr>
  </property>
  <property fmtid="{D5CDD505-2E9C-101B-9397-08002B2CF9AE}" pid="6" name="Objective-IsPublished">
    <vt:lpwstr>No</vt:lpwstr>
  </property>
  <property fmtid="{D5CDD505-2E9C-101B-9397-08002B2CF9AE}" pid="7" name="Objective-DatePublished">
    <vt:lpwstr/>
  </property>
  <property fmtid="{D5CDD505-2E9C-101B-9397-08002B2CF9AE}" pid="8" name="Objective-ModificationStamp">
    <vt:filetime>2004-09-30T07:11:37Z</vt:filetime>
  </property>
  <property fmtid="{D5CDD505-2E9C-101B-9397-08002B2CF9AE}" pid="9" name="Objective-Owner">
    <vt:lpwstr>Ridley, David</vt:lpwstr>
  </property>
  <property fmtid="{D5CDD505-2E9C-101B-9397-08002B2CF9AE}" pid="10" name="Objective-Path">
    <vt:lpwstr>Objective Global Folder:Home:ESRC Home:Ridley, David:</vt:lpwstr>
  </property>
  <property fmtid="{D5CDD505-2E9C-101B-9397-08002B2CF9AE}" pid="11" name="Objective-Parent">
    <vt:lpwstr>Ridley, David</vt:lpwstr>
  </property>
  <property fmtid="{D5CDD505-2E9C-101B-9397-08002B2CF9AE}" pid="12" name="Objective-State">
    <vt:lpwstr>Being Edited</vt:lpwstr>
  </property>
  <property fmtid="{D5CDD505-2E9C-101B-9397-08002B2CF9AE}" pid="13" name="Objective-Title">
    <vt:lpwstr>UK Prod1slides</vt:lpwstr>
  </property>
  <property fmtid="{D5CDD505-2E9C-101B-9397-08002B2CF9AE}" pid="14" name="Objective-Version">
    <vt:lpwstr>0.2</vt:lpwstr>
  </property>
  <property fmtid="{D5CDD505-2E9C-101B-9397-08002B2CF9AE}" pid="15" name="Objective-VersionComment">
    <vt:lpwstr>Version 2</vt:lpwstr>
  </property>
  <property fmtid="{D5CDD505-2E9C-101B-9397-08002B2CF9AE}" pid="16" name="Objective-VersionNumber">
    <vt:i4>2</vt:i4>
  </property>
  <property fmtid="{D5CDD505-2E9C-101B-9397-08002B2CF9AE}" pid="17" name="Objective-FileNumber">
    <vt:lpwstr/>
  </property>
  <property fmtid="{D5CDD505-2E9C-101B-9397-08002B2CF9AE}" pid="18" name="Objective-Classification">
    <vt:lpwstr>Not classified</vt:lpwstr>
  </property>
  <property fmtid="{D5CDD505-2E9C-101B-9397-08002B2CF9AE}" pid="19" name="Objective-Caveats">
    <vt:lpwstr/>
  </property>
  <property fmtid="{D5CDD505-2E9C-101B-9397-08002B2CF9AE}" pid="20" name="Objective-Created By (External) [system]">
    <vt:lpwstr/>
  </property>
  <property fmtid="{D5CDD505-2E9C-101B-9397-08002B2CF9AE}" pid="21" name="Objective-Date of Issue [system]">
    <vt:lpwstr/>
  </property>
  <property fmtid="{D5CDD505-2E9C-101B-9397-08002B2CF9AE}" pid="22" name="Objective-Cross Council Activity [system]">
    <vt:bool>false</vt:bool>
  </property>
  <property fmtid="{D5CDD505-2E9C-101B-9397-08002B2CF9AE}" pid="23" name="Objective-Generated By [system]">
    <vt:lpwstr/>
  </property>
  <property fmtid="{D5CDD505-2E9C-101B-9397-08002B2CF9AE}" pid="24" name="Objective-Research Council Publisher [system]">
    <vt:lpwstr/>
  </property>
</Properties>
</file>