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  <p:sldMasterId id="2147483655" r:id="rId2"/>
    <p:sldMasterId id="2147483656" r:id="rId3"/>
    <p:sldMasterId id="2147483657" r:id="rId4"/>
    <p:sldMasterId id="2147483658" r:id="rId5"/>
    <p:sldMasterId id="2147483660" r:id="rId6"/>
    <p:sldMasterId id="2147483661" r:id="rId7"/>
    <p:sldMasterId id="2147483662" r:id="rId8"/>
  </p:sldMasterIdLst>
  <p:notesMasterIdLst>
    <p:notesMasterId r:id="rId51"/>
  </p:notesMasterIdLst>
  <p:handoutMasterIdLst>
    <p:handoutMasterId r:id="rId52"/>
  </p:handoutMasterIdLst>
  <p:sldIdLst>
    <p:sldId id="404" r:id="rId9"/>
    <p:sldId id="670" r:id="rId10"/>
    <p:sldId id="660" r:id="rId11"/>
    <p:sldId id="466" r:id="rId12"/>
    <p:sldId id="563" r:id="rId13"/>
    <p:sldId id="671" r:id="rId14"/>
    <p:sldId id="552" r:id="rId15"/>
    <p:sldId id="672" r:id="rId16"/>
    <p:sldId id="673" r:id="rId17"/>
    <p:sldId id="553" r:id="rId18"/>
    <p:sldId id="554" r:id="rId19"/>
    <p:sldId id="662" r:id="rId20"/>
    <p:sldId id="571" r:id="rId21"/>
    <p:sldId id="687" r:id="rId22"/>
    <p:sldId id="631" r:id="rId23"/>
    <p:sldId id="567" r:id="rId24"/>
    <p:sldId id="568" r:id="rId25"/>
    <p:sldId id="621" r:id="rId26"/>
    <p:sldId id="531" r:id="rId27"/>
    <p:sldId id="585" r:id="rId28"/>
    <p:sldId id="472" r:id="rId29"/>
    <p:sldId id="473" r:id="rId30"/>
    <p:sldId id="529" r:id="rId31"/>
    <p:sldId id="640" r:id="rId32"/>
    <p:sldId id="683" r:id="rId33"/>
    <p:sldId id="626" r:id="rId34"/>
    <p:sldId id="486" r:id="rId35"/>
    <p:sldId id="487" r:id="rId36"/>
    <p:sldId id="684" r:id="rId37"/>
    <p:sldId id="627" r:id="rId38"/>
    <p:sldId id="496" r:id="rId39"/>
    <p:sldId id="490" r:id="rId40"/>
    <p:sldId id="423" r:id="rId41"/>
    <p:sldId id="502" r:id="rId42"/>
    <p:sldId id="685" r:id="rId43"/>
    <p:sldId id="630" r:id="rId44"/>
    <p:sldId id="664" r:id="rId45"/>
    <p:sldId id="667" r:id="rId46"/>
    <p:sldId id="669" r:id="rId47"/>
    <p:sldId id="565" r:id="rId48"/>
    <p:sldId id="592" r:id="rId49"/>
    <p:sldId id="686" r:id="rId50"/>
  </p:sldIdLst>
  <p:sldSz cx="9144000" cy="6858000" type="screen4x3"/>
  <p:notesSz cx="7315200" cy="9601200"/>
  <p:custDataLst>
    <p:tags r:id="rId5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CC00"/>
    <a:srgbClr val="993333"/>
    <a:srgbClr val="CC3300"/>
    <a:srgbClr val="FF9900"/>
    <a:srgbClr val="FFCC66"/>
    <a:srgbClr val="5F5F5F"/>
    <a:srgbClr val="F21302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9705" autoAdjust="0"/>
  </p:normalViewPr>
  <p:slideViewPr>
    <p:cSldViewPr snapToGrid="0">
      <p:cViewPr>
        <p:scale>
          <a:sx n="70" d="100"/>
          <a:sy n="70" d="100"/>
        </p:scale>
        <p:origin x="-1000" y="-78"/>
      </p:cViewPr>
      <p:guideLst>
        <p:guide orient="horz" pos="496"/>
        <p:guide pos="4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rrowheads="1" noTextEdit="1"/>
          </p:cNvSpPr>
          <p:nvPr>
            <p:ph type="sldImg" idx="2"/>
          </p:nvPr>
        </p:nvSpPr>
        <p:spPr bwMode="auto">
          <a:xfrm>
            <a:off x="1266825" y="725488"/>
            <a:ext cx="4783138" cy="358775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5453" tIns="46890" rIns="95453" bIns="468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260475" y="720725"/>
            <a:ext cx="4800600" cy="3600450"/>
          </a:xfrm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2475"/>
            <a:ext cx="5848350" cy="4318000"/>
          </a:xfrm>
          <a:noFill/>
          <a:ln w="9525"/>
        </p:spPr>
        <p:txBody>
          <a:bodyPr lIns="97420" tIns="48710" rIns="97420" bIns="4871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rrowheads="1" noTextEdit="1"/>
          </p:cNvSpPr>
          <p:nvPr>
            <p:ph type="sldImg"/>
          </p:nvPr>
        </p:nvSpPr>
        <p:spPr>
          <a:xfrm>
            <a:off x="1260475" y="720725"/>
            <a:ext cx="4800600" cy="3600450"/>
          </a:xfrm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3425" y="4562475"/>
            <a:ext cx="5848350" cy="4318000"/>
          </a:xfrm>
          <a:noFill/>
          <a:ln w="9525"/>
        </p:spPr>
        <p:txBody>
          <a:bodyPr lIns="97420" tIns="48710" rIns="97420" bIns="48710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Above-left and right: mending department, Riviera Fashions. Below-left: mending department, Mahajan silk mills.</a:t>
            </a:r>
          </a:p>
        </p:txBody>
      </p:sp>
      <p:sp>
        <p:nvSpPr>
          <p:cNvPr id="124931" name="Slide Number Placeholder 3"/>
          <p:cNvSpPr txBox="1">
            <a:spLocks noGrp="1"/>
          </p:cNvSpPr>
          <p:nvPr/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52" tIns="48326" rIns="96652" bIns="48326"/>
          <a:lstStyle/>
          <a:p>
            <a:pPr algn="ctr" defTabSz="952500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fld id="{4D8D9499-E8B7-48CA-B1FF-9C4F6E1DFC54}" type="slidenum">
              <a:rPr lang="en-US" sz="1500"/>
              <a:pPr algn="ctr" defTabSz="952500" eaLnBrk="0" hangingPunct="0"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t>20</a:t>
            </a:fld>
            <a:endParaRPr lang="en-US" sz="15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09" tIns="44604" rIns="89209" bIns="44604"/>
          <a:lstStyle/>
          <a:p>
            <a:pPr algn="ctr" defTabSz="952500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fld id="{3F5D0FDE-3815-4666-8C6E-CB1FDD5D2C24}" type="slidenum">
              <a:rPr lang="en-US" sz="1500" b="0"/>
              <a:pPr algn="ctr" defTabSz="952500" eaLnBrk="0" hangingPunct="0"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t>21</a:t>
            </a:fld>
            <a:endParaRPr lang="en-US" sz="1500" b="0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4725" cy="358775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7"/>
          <p:cNvSpPr txBox="1">
            <a:spLocks noGrp="1" noChangeArrowheads="1"/>
          </p:cNvSpPr>
          <p:nvPr/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209" tIns="44604" rIns="89209" bIns="44604"/>
          <a:lstStyle/>
          <a:p>
            <a:pPr algn="ctr" defTabSz="952500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fld id="{E2180EB6-72D9-4F4E-9B07-83712260AB4A}" type="slidenum">
              <a:rPr lang="en-US" sz="1500" b="0"/>
              <a:pPr algn="ctr" defTabSz="952500" eaLnBrk="0" hangingPunct="0">
                <a:spcBef>
                  <a:spcPct val="20000"/>
                </a:spcBef>
                <a:buSzPct val="100000"/>
                <a:buFont typeface="Wingdings" pitchFamily="2" charset="2"/>
                <a:buNone/>
              </a:pPr>
              <a:t>22</a:t>
            </a:fld>
            <a:endParaRPr lang="en-US" sz="1500" b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5488"/>
            <a:ext cx="4784725" cy="358775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865F2-9B7D-4CA0-9BB3-7CC67C6830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5B0D7-DCA9-4106-AFC8-AF2A2BFE8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70E76-7961-48F1-9012-3F3D12672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8D73-B3FC-4A28-8367-42892D7E80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8E87-AAD3-41B4-8C90-B3D1E01A864E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23365-BA65-4B6E-9A78-CD949A3EB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E34D0-B131-4598-93EB-7168B5E15FDF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05281F-2AB9-482F-9E61-4DBE94D95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DA08-7F7B-4561-A0C6-E6CFA4CCA4C1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574F-CE9F-403D-BD3F-24FF1EBB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EA237-2B52-4A17-8ADA-430A0F6FF7D0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33A1CB-6136-41AE-8320-7B5C6EEAB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D660B-7398-4210-842A-2D6D035E028D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D16FE-C659-4F3F-9CF8-CE592D2DB7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B453C-B9D5-459C-AA05-D14F4D236FBE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E21E4-DDBF-4C78-A431-1A0F033C70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C6FF2-70BE-41CE-BA04-1D31AB64071C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7B1C8-AD5B-4A7B-ABEF-B4DCDFE016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B2C34-092D-457E-8751-8EBCAEC17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FB205-392D-437D-82F2-2D9CF9633D52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37989-6AAA-4BFF-ADB3-77CEE70BD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AF088B-DCD8-4974-9865-9710E171E42E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E56007-E20C-4F55-93A3-8A9998BCAA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5D50-B034-4216-B492-63485627B37F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F71181-0F11-4290-B6F4-B7DAD0CF91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EDF3-2FFF-4D7D-89EC-274F075699BF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5DA3E-E5D6-4071-BEE6-1A66501D0F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A4C3F8-BB7B-4BFD-825F-B79A7B21D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A99B4-15CB-4D44-AD11-AD04CCEE6656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56A71-2B40-4E39-A983-B914D044D12E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984E7-1D40-4C29-9353-D9539F1DEA21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2E085-7FD1-4346-9492-40075A010E97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0EB24-DC67-476C-BC0C-C191F0B455E4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79EA6-6ED8-466F-80A0-56D05994DC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DD98B-4691-4AE7-893B-4EE8150A47CD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41647-D639-407F-9725-D61DBC44A7DF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0737EC-E1CB-4C81-B854-8CE1F89C5F7E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B6C47-2F25-4BED-8F32-B49EE1CAA320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CC8EB-4E6E-469C-9DC4-B68848F965B4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E9EBA-806E-4280-80C8-410B2677B8CB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055B2-7E9B-43A4-BD86-FAFD754B6231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9C608-E3F1-4B4A-AC5B-DE57FE3C1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FCC2F-6ECC-4EE4-8661-6AAD4FEDFA31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312B6-C3E6-42B8-BB2D-1D2B28227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B6F8D-28CF-40E7-AA7A-AA4C44F15E9F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28372-DD1F-4FD1-8D18-C1477461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D28C9D-2F1E-4FE7-8ED9-00D0F3C18CAD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E87B-79AE-4777-8767-64C4852D6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872B95-7FFB-4FF7-BFD0-6E9DAA30D7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61F3AF-2EAE-4940-B39E-6C81CB39D6DE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C46C2-A216-4002-ADAF-86ACE1465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FA52F-76AF-47C8-A6BB-C59E7F03782F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A0BAE-BBE8-499B-A7FA-056A2EAEFF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266CC-DBA7-4FC3-942E-30BAB5068C91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B8C14-C658-4B11-8886-942A0F7A4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B500B-ED3F-4DB3-BAA9-C226E42CB88A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430CB-EDA3-446F-B354-6A2A5CE0B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E24CC-5982-483C-A305-B80117E4AB80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7064A-D880-4D4D-A6A8-E5A609695D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D73A9-F883-4B7E-B209-C0170D89B3B4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787CB-2817-4943-92BE-8BC9FC952E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BBA68-8D44-424A-98F0-7683951B8DDF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101B5-6D34-45BB-88B1-086F06F6E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1BEF7-91BA-4B97-AE07-281C8BD0B86B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EBB83-4F1C-40F9-81D4-8244AD6B3F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A1DE4-27F4-4C46-A02F-927AB2A81C42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6155C-EB1D-4DC1-A41F-8581426A47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BDB8D-1FEC-4F7E-99BF-5D0A45891828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35017-F29E-41E7-8E01-838DEB6FBF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CB49B-87FD-4E45-B275-F0DBAD243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B971-31EF-48E4-8529-085E7CB47018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BC1D6C-3028-4A76-8AB3-97910138C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C875D-1CF3-4485-9CA8-C1C12327E52A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1FA130-0ADF-4BA5-9628-5A3354AF9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08610-EF55-4B1B-939F-8398FC6B35CF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C3E61-9F78-47E0-BAF9-1867E1D09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61F1F-8F8F-4481-BADC-DE85127B2D5C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0C408-C5BE-4E8D-A92A-272FA0521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6EAA7-CB4E-44D9-9495-78CA4B9DC694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375EF-283E-41C6-ACA5-8E3F127B39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49C144-7827-4ACA-A66B-5D7D55EE47C8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42C2A-BEFE-4859-B71D-1B1B52CB7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2A4C3A-4D20-4C56-856C-BD55F131D11E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AB995-7452-40B5-A606-781913EB7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2674B-F9D9-4A5A-8E8E-6136A711391D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AAC83-D517-4074-AAC0-BF11EB141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C7A70-59DB-422E-9760-12D3A7DBCF23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A2FF3-9AC2-4090-A6EF-06470A70C2C0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B763-85B2-4E7E-A6F9-FD06158C0A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5F8D3-95EF-46FA-8634-5CBE1265B1FB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2A92B-7E17-40A1-828F-111DBDCD7252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15B53-F935-4194-BFC6-806FE2D0BD8E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D0D607-500A-4FC2-85BD-7269EAC247F1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2645A-A19D-452E-837B-14C99A954058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ED595-3DBF-44DB-A5F2-60F55F06F536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8FE212-C7B7-49A1-985B-2549378C9596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2A6B47-FD66-453F-9F37-CB91E4359227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832A1-C62C-450C-9DD8-4B9637A880B6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9AC2B-5B15-4843-9676-95D419766D6E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5DCBF-BA2D-4862-A0FA-7C8C533761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EA7C8-A59B-44C0-AF7D-64A5C86F1174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CDF45-CA33-407A-BC13-C6FD9066F3A8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06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47880-AD98-4642-B8E7-D830E95A82E9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5518C-B1F8-45A8-8559-92DB86C1243A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DDEC7-F67B-4C56-8CC0-F3BBC77953C5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804A-6F61-4D01-98BB-15DF5D5391B3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928FF4-D677-415F-A84F-3948535B0C66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27DED-C59F-48D9-B540-06F7384639D9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C8777-CEBA-4925-A294-8B91BFB06BBD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A39BD-C71D-46B1-9A9D-19AD6DD14C05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6A9697-05A0-48AF-9059-441A9694E8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422275" y="860425"/>
            <a:ext cx="46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defTabSz="912813" eaLnBrk="0" hangingPunct="0">
              <a:defRPr/>
            </a:pPr>
            <a:r>
              <a:rPr lang="en-GB" b="0" baseline="30000"/>
              <a:t>     </a:t>
            </a:r>
            <a:endParaRPr lang="en-US" b="0" baseline="30000"/>
          </a:p>
        </p:txBody>
      </p:sp>
      <p:sp>
        <p:nvSpPr>
          <p:cNvPr id="19662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9436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BD09F7C5-DB01-482E-872E-AB0886F8B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B6F2E847-9124-4D26-96F9-4D90A491ABF0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CF976451-0B82-4002-8EDB-3B87169A9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6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l" eaLnBrk="1" hangingPunct="1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422275" y="860425"/>
            <a:ext cx="469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0" tIns="45711" rIns="91420" bIns="45711">
            <a:spAutoFit/>
          </a:bodyPr>
          <a:lstStyle/>
          <a:p>
            <a:pPr defTabSz="912813" eaLnBrk="0" hangingPunct="0">
              <a:defRPr/>
            </a:pPr>
            <a:r>
              <a:rPr lang="en-GB" b="0" baseline="30000"/>
              <a:t>     </a:t>
            </a:r>
            <a:endParaRPr lang="en-US" b="0" baseline="30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defTabSz="912813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defTabSz="91281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defTabSz="91281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defTabSz="91281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defTabSz="912813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8AE2B6A9-D7A8-4525-BDF9-28D4B48766AB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C9AAFD3E-B75F-428B-BE75-453E3BF5688B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09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70F061DD-6FE5-451B-8911-CF97190F9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fld id="{F2A2D6B9-7842-4694-B28E-26BBA71C307E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3FC85758-4392-4049-A746-31DBE4AF35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3BD4969A-ED2E-4A00-B770-567C13615176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fld id="{97408829-D97E-44AF-BF9F-69416EED844F}" type="datetime1">
              <a:rPr lang="en-US"/>
              <a:pPr>
                <a:defRPr/>
              </a:pPr>
              <a:t>7/22/2010</a:t>
            </a:fld>
            <a:endParaRPr lang="en-US"/>
          </a:p>
        </p:txBody>
      </p:sp>
      <p:sp>
        <p:nvSpPr>
          <p:cNvPr id="3809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b="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8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04788" y="173038"/>
            <a:ext cx="8604250" cy="1470025"/>
          </a:xfrm>
        </p:spPr>
        <p:txBody>
          <a:bodyPr/>
          <a:lstStyle/>
          <a:p>
            <a:pPr algn="ctr" eaLnBrk="1" hangingPunct="1"/>
            <a:r>
              <a:rPr lang="en-US" sz="4800" smtClean="0"/>
              <a:t>Does management matter:</a:t>
            </a:r>
            <a:br>
              <a:rPr lang="en-US" sz="4800" smtClean="0"/>
            </a:br>
            <a:r>
              <a:rPr lang="en-US" sz="4800" smtClean="0"/>
              <a:t>evidence from India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3" y="2454275"/>
            <a:ext cx="7315200" cy="1752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Nick Bloom (Stanford)</a:t>
            </a:r>
            <a:br>
              <a:rPr lang="en-US" b="1" smtClean="0"/>
            </a:br>
            <a:r>
              <a:rPr lang="en-US" b="1" smtClean="0"/>
              <a:t>Benn Eifert (Berkeley)</a:t>
            </a:r>
            <a:br>
              <a:rPr lang="en-US" b="1" smtClean="0"/>
            </a:br>
            <a:r>
              <a:rPr lang="en-US" b="1" smtClean="0"/>
              <a:t>Aprajit Mahajan (Stanford)</a:t>
            </a:r>
            <a:br>
              <a:rPr lang="en-US" b="1" smtClean="0"/>
            </a:br>
            <a:r>
              <a:rPr lang="en-US" b="1" smtClean="0"/>
              <a:t>David McKenzie (World Bank)</a:t>
            </a:r>
            <a:br>
              <a:rPr lang="en-US" b="1" smtClean="0"/>
            </a:br>
            <a:r>
              <a:rPr lang="en-US" b="1" smtClean="0"/>
              <a:t>John Roberts (Stanford)</a:t>
            </a:r>
            <a:br>
              <a:rPr lang="en-US" b="1" smtClean="0"/>
            </a:br>
            <a:endParaRPr lang="en-US" b="1" smtClean="0"/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b="1" smtClean="0"/>
              <a:t>July 22</a:t>
            </a:r>
            <a:r>
              <a:rPr lang="en-US" b="1" baseline="30000" smtClean="0"/>
              <a:t>nd</a:t>
            </a:r>
            <a:r>
              <a:rPr lang="en-US" b="1" smtClean="0"/>
              <a:t>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2"/>
          <p:cNvSpPr>
            <a:spLocks noChangeArrowheads="1"/>
          </p:cNvSpPr>
          <p:nvPr/>
        </p:nvSpPr>
        <p:spPr bwMode="gray">
          <a:xfrm>
            <a:off x="101600" y="50800"/>
            <a:ext cx="878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/>
            <a:r>
              <a:rPr lang="en-US" sz="2000">
                <a:solidFill>
                  <a:schemeClr val="tx2"/>
                </a:solidFill>
              </a:rPr>
              <a:t>Exhibit 3: Many parts of these Indian plants were dirty and unsafe</a:t>
            </a:r>
          </a:p>
        </p:txBody>
      </p:sp>
      <p:pic>
        <p:nvPicPr>
          <p:cNvPr id="113666" name="Picture 3" descr="Picture3"/>
          <p:cNvPicPr preferRelativeResize="0"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366713"/>
            <a:ext cx="435768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7" name="Picture 4" descr="Picture5"/>
          <p:cNvPicPr preferRelativeResize="0">
            <a:picLocks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4746625" y="388938"/>
            <a:ext cx="43576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8" name="Picture 5" descr="FactoryPics2 090"/>
          <p:cNvPicPr preferRelativeResize="0">
            <a:picLocks noChangeArrowheads="1"/>
          </p:cNvPicPr>
          <p:nvPr/>
        </p:nvPicPr>
        <p:blipFill>
          <a:blip r:embed="rId4">
            <a:lum bright="30000" contrast="40000"/>
          </a:blip>
          <a:srcRect/>
          <a:stretch>
            <a:fillRect/>
          </a:stretch>
        </p:blipFill>
        <p:spPr bwMode="auto">
          <a:xfrm>
            <a:off x="4746625" y="3614738"/>
            <a:ext cx="4357688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69" name="Text Box 6"/>
          <p:cNvSpPr txBox="1">
            <a:spLocks noChangeArrowheads="1"/>
          </p:cNvSpPr>
          <p:nvPr/>
        </p:nvSpPr>
        <p:spPr bwMode="auto">
          <a:xfrm>
            <a:off x="141288" y="3230563"/>
            <a:ext cx="2130425" cy="347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45711" rIns="91420" bIns="45711">
            <a:spAutoFit/>
          </a:bodyPr>
          <a:lstStyle/>
          <a:p>
            <a:pPr marL="342900" indent="-342900" defTabSz="912813">
              <a:lnSpc>
                <a:spcPct val="120000"/>
              </a:lnSpc>
              <a:spcBef>
                <a:spcPct val="20000"/>
              </a:spcBef>
            </a:pPr>
            <a:r>
              <a:rPr lang="en-US" sz="1400" b="0"/>
              <a:t>Garbage outside the plant</a:t>
            </a:r>
          </a:p>
        </p:txBody>
      </p:sp>
      <p:sp>
        <p:nvSpPr>
          <p:cNvPr id="113670" name="Text Box 7"/>
          <p:cNvSpPr txBox="1">
            <a:spLocks noChangeArrowheads="1"/>
          </p:cNvSpPr>
          <p:nvPr/>
        </p:nvSpPr>
        <p:spPr bwMode="auto">
          <a:xfrm>
            <a:off x="4727575" y="3230563"/>
            <a:ext cx="1874838" cy="347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45711" rIns="91420" bIns="45711">
            <a:spAutoFit/>
          </a:bodyPr>
          <a:lstStyle/>
          <a:p>
            <a:pPr marL="342900" indent="-342900" defTabSz="912813">
              <a:lnSpc>
                <a:spcPct val="120000"/>
              </a:lnSpc>
              <a:spcBef>
                <a:spcPct val="20000"/>
              </a:spcBef>
            </a:pPr>
            <a:r>
              <a:rPr lang="en-US" sz="1400" b="0"/>
              <a:t>Garbage inside a plant</a:t>
            </a:r>
          </a:p>
        </p:txBody>
      </p:sp>
      <p:sp>
        <p:nvSpPr>
          <p:cNvPr id="113671" name="Text Box 8"/>
          <p:cNvSpPr txBox="1">
            <a:spLocks noChangeArrowheads="1"/>
          </p:cNvSpPr>
          <p:nvPr/>
        </p:nvSpPr>
        <p:spPr bwMode="auto">
          <a:xfrm>
            <a:off x="4727575" y="6478588"/>
            <a:ext cx="2586038" cy="347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45711" rIns="91420" bIns="45711">
            <a:spAutoFit/>
          </a:bodyPr>
          <a:lstStyle/>
          <a:p>
            <a:pPr marL="342900" indent="-342900" defTabSz="912813">
              <a:lnSpc>
                <a:spcPct val="120000"/>
              </a:lnSpc>
              <a:spcBef>
                <a:spcPct val="20000"/>
              </a:spcBef>
            </a:pPr>
            <a:r>
              <a:rPr lang="en-US" sz="1400" b="0"/>
              <a:t>Chemicals without any covering</a:t>
            </a:r>
          </a:p>
        </p:txBody>
      </p:sp>
      <p:pic>
        <p:nvPicPr>
          <p:cNvPr id="113672" name="Picture 9" descr="Picture 109"/>
          <p:cNvPicPr preferRelativeResize="0">
            <a:picLocks noChangeArrowheads="1"/>
          </p:cNvPicPr>
          <p:nvPr/>
        </p:nvPicPr>
        <p:blipFill>
          <a:blip r:embed="rId5">
            <a:lum bright="4000" contrast="30000"/>
          </a:blip>
          <a:srcRect/>
          <a:stretch>
            <a:fillRect/>
          </a:stretch>
        </p:blipFill>
        <p:spPr bwMode="auto">
          <a:xfrm>
            <a:off x="141288" y="3614738"/>
            <a:ext cx="4357687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3673" name="Text Box 10"/>
          <p:cNvSpPr txBox="1">
            <a:spLocks noChangeArrowheads="1"/>
          </p:cNvSpPr>
          <p:nvPr/>
        </p:nvSpPr>
        <p:spPr bwMode="auto">
          <a:xfrm>
            <a:off x="141288" y="6478588"/>
            <a:ext cx="2435225" cy="3476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45711" rIns="91420" bIns="45711">
            <a:spAutoFit/>
          </a:bodyPr>
          <a:lstStyle/>
          <a:p>
            <a:pPr marL="342900" indent="-342900" defTabSz="912813">
              <a:lnSpc>
                <a:spcPct val="120000"/>
              </a:lnSpc>
              <a:spcBef>
                <a:spcPct val="20000"/>
              </a:spcBef>
            </a:pPr>
            <a:r>
              <a:rPr lang="en-US" sz="1400" b="0"/>
              <a:t>Flammable garbage in a plant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89" name="Picture 2" descr="Picture 095"/>
          <p:cNvPicPr>
            <a:picLocks noChangeAspect="1" noChangeArrowheads="1"/>
          </p:cNvPicPr>
          <p:nvPr/>
        </p:nvPicPr>
        <p:blipFill>
          <a:blip r:embed="rId2">
            <a:lum bright="10000" contrast="30000"/>
          </a:blip>
          <a:srcRect/>
          <a:stretch>
            <a:fillRect/>
          </a:stretch>
        </p:blipFill>
        <p:spPr bwMode="auto">
          <a:xfrm>
            <a:off x="257175" y="465138"/>
            <a:ext cx="8694738" cy="542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3"/>
          <p:cNvSpPr>
            <a:spLocks noChangeArrowheads="1"/>
          </p:cNvSpPr>
          <p:nvPr/>
        </p:nvSpPr>
        <p:spPr bwMode="gray">
          <a:xfrm>
            <a:off x="204788" y="90488"/>
            <a:ext cx="8780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/>
            <a:r>
              <a:rPr lang="en-US" sz="2000">
                <a:solidFill>
                  <a:schemeClr val="tx2"/>
                </a:solidFill>
              </a:rPr>
              <a:t>Exhibit 4: The plant floors were often disorganized and aisles blocked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5"/>
          <p:cNvSpPr>
            <a:spLocks noChangeArrowheads="1"/>
          </p:cNvSpPr>
          <p:nvPr/>
        </p:nvSpPr>
        <p:spPr bwMode="gray">
          <a:xfrm>
            <a:off x="161925" y="20638"/>
            <a:ext cx="8939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/>
            <a:r>
              <a:rPr lang="en-US" sz="2000">
                <a:solidFill>
                  <a:schemeClr val="tx2"/>
                </a:solidFill>
              </a:rPr>
              <a:t>Exhibit 5: There was almost no routine maintenance – instead machines were only repaired when they broke down</a:t>
            </a:r>
          </a:p>
        </p:txBody>
      </p:sp>
      <p:pic>
        <p:nvPicPr>
          <p:cNvPr id="115714" name="Picture 11" descr="Picture 080"/>
          <p:cNvPicPr>
            <a:picLocks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152400" y="654050"/>
            <a:ext cx="8712200" cy="602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" descr="Picture 138"/>
          <p:cNvPicPr>
            <a:picLocks noChangeAspect="1" noChangeArrowheads="1"/>
          </p:cNvPicPr>
          <p:nvPr/>
        </p:nvPicPr>
        <p:blipFill>
          <a:blip r:embed="rId2">
            <a:lum bright="20000" contrast="30000"/>
          </a:blip>
          <a:srcRect/>
          <a:stretch>
            <a:fillRect/>
          </a:stretch>
        </p:blipFill>
        <p:spPr bwMode="auto">
          <a:xfrm>
            <a:off x="206375" y="681038"/>
            <a:ext cx="8397875" cy="5969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38" name="Rectangle 4"/>
          <p:cNvSpPr>
            <a:spLocks noChangeArrowheads="1"/>
          </p:cNvSpPr>
          <p:nvPr/>
        </p:nvSpPr>
        <p:spPr bwMode="gray">
          <a:xfrm>
            <a:off x="101600" y="22225"/>
            <a:ext cx="8939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/>
            <a:r>
              <a:rPr lang="en-US" sz="2000">
                <a:solidFill>
                  <a:schemeClr val="tx2"/>
                </a:solidFill>
              </a:rPr>
              <a:t>Exhibit 6a: Inventory was not well controlled – firms had months of excess yarn, typically stored in an ad hoc way all over the factory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4"/>
          <p:cNvSpPr>
            <a:spLocks noChangeArrowheads="1"/>
          </p:cNvSpPr>
          <p:nvPr/>
        </p:nvSpPr>
        <p:spPr bwMode="gray">
          <a:xfrm>
            <a:off x="101600" y="22225"/>
            <a:ext cx="89392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/>
            <a:r>
              <a:rPr lang="en-US" sz="2000">
                <a:solidFill>
                  <a:schemeClr val="tx2"/>
                </a:solidFill>
              </a:rPr>
              <a:t>Exhibit 6b: Inventory was not well controlled – firms had months of excess yarn, typically stored in an ad hoc way all over the factory</a:t>
            </a:r>
          </a:p>
        </p:txBody>
      </p:sp>
      <p:pic>
        <p:nvPicPr>
          <p:cNvPr id="117762" name="Picture 5" descr="Sumangal- Yarn Storage"/>
          <p:cNvPicPr>
            <a:picLocks noChangeAspect="1" noChangeArrowheads="1"/>
          </p:cNvPicPr>
          <p:nvPr/>
        </p:nvPicPr>
        <p:blipFill>
          <a:blip r:embed="rId2">
            <a:lum bright="10000" contrast="20000"/>
          </a:blip>
          <a:srcRect/>
          <a:stretch>
            <a:fillRect/>
          </a:stretch>
        </p:blipFill>
        <p:spPr bwMode="auto">
          <a:xfrm>
            <a:off x="327025" y="655638"/>
            <a:ext cx="8435975" cy="5934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Slide Number Placeholder 5"/>
          <p:cNvSpPr txBox="1">
            <a:spLocks noGrp="1"/>
          </p:cNvSpPr>
          <p:nvPr/>
        </p:nvSpPr>
        <p:spPr bwMode="auto">
          <a:xfrm>
            <a:off x="59436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D34CEEE-2E0F-468C-BFCD-58AD754C8287}" type="slidenum">
              <a:rPr lang="en-US" sz="1400" b="0"/>
              <a:pPr algn="r"/>
              <a:t>15</a:t>
            </a:fld>
            <a:endParaRPr lang="en-US" sz="1400" b="0"/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4525963"/>
          </a:xfrm>
        </p:spPr>
        <p:txBody>
          <a:bodyPr wrap="none"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smtClean="0"/>
              <a:t>Management practices before and after treatment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Performance of the plants before and after treatment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Why were these practices not introduced before?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Decentralization and IT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gray">
          <a:xfrm>
            <a:off x="298450" y="993775"/>
            <a:ext cx="8010525" cy="5127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F8A844-EB01-4A23-BBA1-9084BB62C48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79388"/>
            <a:ext cx="8491538" cy="644525"/>
          </a:xfrm>
        </p:spPr>
        <p:txBody>
          <a:bodyPr/>
          <a:lstStyle/>
          <a:p>
            <a:pPr eaLnBrk="1" hangingPunct="1"/>
            <a:r>
              <a:rPr lang="en-US" smtClean="0"/>
              <a:t>Intervention aimed to improve 38 core textile management practices in 6 areas</a:t>
            </a:r>
          </a:p>
        </p:txBody>
      </p:sp>
      <p:pic>
        <p:nvPicPr>
          <p:cNvPr id="119811" name="Picture 3"/>
          <p:cNvPicPr>
            <a:picLocks noChangeAspect="1" noChangeArrowheads="1"/>
          </p:cNvPicPr>
          <p:nvPr/>
        </p:nvPicPr>
        <p:blipFill>
          <a:blip r:embed="rId2"/>
          <a:srcRect l="14583" t="16208" r="43268" b="33301"/>
          <a:stretch>
            <a:fillRect/>
          </a:stretch>
        </p:blipFill>
        <p:spPr bwMode="auto">
          <a:xfrm>
            <a:off x="88900" y="1004888"/>
            <a:ext cx="6869113" cy="5238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54F111-74C3-48B0-89F6-6AFDF3F06362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179388"/>
            <a:ext cx="8491538" cy="644525"/>
          </a:xfrm>
        </p:spPr>
        <p:txBody>
          <a:bodyPr/>
          <a:lstStyle/>
          <a:p>
            <a:pPr eaLnBrk="1" hangingPunct="1"/>
            <a:r>
              <a:rPr lang="en-US" smtClean="0"/>
              <a:t>Intervention aimed to improve 38 core textile management practices in 6 areas</a:t>
            </a:r>
          </a:p>
        </p:txBody>
      </p:sp>
      <p:grpSp>
        <p:nvGrpSpPr>
          <p:cNvPr id="120835" name="Group 8"/>
          <p:cNvGrpSpPr>
            <a:grpSpLocks/>
          </p:cNvGrpSpPr>
          <p:nvPr/>
        </p:nvGrpSpPr>
        <p:grpSpPr bwMode="auto">
          <a:xfrm>
            <a:off x="-198438" y="1585913"/>
            <a:ext cx="7129463" cy="3159125"/>
            <a:chOff x="-125" y="999"/>
            <a:chExt cx="4491" cy="1990"/>
          </a:xfrm>
        </p:grpSpPr>
        <p:pic>
          <p:nvPicPr>
            <p:cNvPr id="120836" name="Picture 6"/>
            <p:cNvPicPr>
              <a:picLocks noChangeAspect="1" noChangeArrowheads="1"/>
            </p:cNvPicPr>
            <p:nvPr/>
          </p:nvPicPr>
          <p:blipFill>
            <a:blip r:embed="rId2"/>
            <a:srcRect l="14549" t="66356" r="43272" b="11639"/>
            <a:stretch>
              <a:fillRect/>
            </a:stretch>
          </p:blipFill>
          <p:spPr bwMode="auto">
            <a:xfrm>
              <a:off x="-3" y="999"/>
              <a:ext cx="4330" cy="14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12083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125" y="2253"/>
              <a:ext cx="4491" cy="73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7" name="Picture 3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709613"/>
            <a:ext cx="89535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58" name="Text Box 5"/>
          <p:cNvSpPr txBox="1">
            <a:spLocks noChangeArrowheads="1"/>
          </p:cNvSpPr>
          <p:nvPr/>
        </p:nvSpPr>
        <p:spPr bwMode="auto">
          <a:xfrm>
            <a:off x="3694113" y="2271713"/>
            <a:ext cx="1854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u="sng"/>
              <a:t>Treatment plants</a:t>
            </a:r>
            <a:r>
              <a:rPr lang="en-US" sz="1600" b="0"/>
              <a:t> (on-site)</a:t>
            </a:r>
          </a:p>
        </p:txBody>
      </p:sp>
      <p:sp>
        <p:nvSpPr>
          <p:cNvPr id="121859" name="Line 6"/>
          <p:cNvSpPr>
            <a:spLocks noChangeShapeType="1"/>
          </p:cNvSpPr>
          <p:nvPr/>
        </p:nvSpPr>
        <p:spPr bwMode="auto">
          <a:xfrm>
            <a:off x="4746625" y="2713038"/>
            <a:ext cx="542925" cy="166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0" name="Text Box 8"/>
          <p:cNvSpPr txBox="1">
            <a:spLocks noChangeArrowheads="1"/>
          </p:cNvSpPr>
          <p:nvPr/>
        </p:nvSpPr>
        <p:spPr bwMode="auto">
          <a:xfrm>
            <a:off x="7007225" y="2460625"/>
            <a:ext cx="1819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u="sng"/>
              <a:t>Control plants</a:t>
            </a:r>
            <a:r>
              <a:rPr lang="en-US" sz="1600" b="0"/>
              <a:t> (on-site)</a:t>
            </a:r>
          </a:p>
        </p:txBody>
      </p:sp>
      <p:sp>
        <p:nvSpPr>
          <p:cNvPr id="121861" name="Line 9"/>
          <p:cNvSpPr>
            <a:spLocks noChangeShapeType="1"/>
          </p:cNvSpPr>
          <p:nvPr/>
        </p:nvSpPr>
        <p:spPr bwMode="auto">
          <a:xfrm flipH="1">
            <a:off x="6913563" y="2967038"/>
            <a:ext cx="5508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2" name="Line 12"/>
          <p:cNvSpPr>
            <a:spLocks noChangeShapeType="1"/>
          </p:cNvSpPr>
          <p:nvPr/>
        </p:nvSpPr>
        <p:spPr bwMode="auto">
          <a:xfrm flipH="1" flipV="1">
            <a:off x="6884988" y="4498975"/>
            <a:ext cx="360362" cy="325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3" name="Text Box 20"/>
          <p:cNvSpPr txBox="1">
            <a:spLocks noChangeArrowheads="1"/>
          </p:cNvSpPr>
          <p:nvPr/>
        </p:nvSpPr>
        <p:spPr bwMode="auto">
          <a:xfrm rot="-5400000">
            <a:off x="-2197100" y="3132138"/>
            <a:ext cx="5137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/>
              <a:t>Share of key textile management practices adopted</a:t>
            </a:r>
          </a:p>
        </p:txBody>
      </p:sp>
      <p:sp>
        <p:nvSpPr>
          <p:cNvPr id="121864" name="Text Box 11"/>
          <p:cNvSpPr txBox="1">
            <a:spLocks noChangeArrowheads="1"/>
          </p:cNvSpPr>
          <p:nvPr/>
        </p:nvSpPr>
        <p:spPr bwMode="auto">
          <a:xfrm>
            <a:off x="6405563" y="4835525"/>
            <a:ext cx="2603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u="sng"/>
              <a:t>Excluded plants</a:t>
            </a:r>
            <a:r>
              <a:rPr lang="en-US" sz="1600" b="0"/>
              <a:t/>
            </a:r>
            <a:br>
              <a:rPr lang="en-US" sz="1600" b="0"/>
            </a:br>
            <a:r>
              <a:rPr lang="en-US" sz="1600" b="0"/>
              <a:t>(not treatment or control)</a:t>
            </a:r>
          </a:p>
        </p:txBody>
      </p:sp>
      <p:sp>
        <p:nvSpPr>
          <p:cNvPr id="121865" name="Rectangle 3"/>
          <p:cNvSpPr>
            <a:spLocks noChangeArrowheads="1"/>
          </p:cNvSpPr>
          <p:nvPr/>
        </p:nvSpPr>
        <p:spPr bwMode="auto">
          <a:xfrm>
            <a:off x="98425" y="-6350"/>
            <a:ext cx="9118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/>
          <a:p>
            <a:pPr defTabSz="912813"/>
            <a:r>
              <a:rPr lang="en-US" sz="2800">
                <a:solidFill>
                  <a:schemeClr val="tx2"/>
                </a:solidFill>
              </a:rPr>
              <a:t>Adoption of these 38 management practices did rise, and particularly in the treatment 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27D8C9-906D-45E1-8208-7ABC2A3165AA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228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525963"/>
          </a:xfrm>
        </p:spPr>
        <p:txBody>
          <a:bodyPr wrap="none"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Management practices before and after treatment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smtClean="0"/>
              <a:t>Performance of the plants before and after treatment</a:t>
            </a:r>
          </a:p>
          <a:p>
            <a:pPr eaLnBrk="1" hangingPunct="1">
              <a:lnSpc>
                <a:spcPct val="120000"/>
              </a:lnSpc>
            </a:pPr>
            <a:r>
              <a:rPr lang="en-US" b="1" smtClean="0"/>
              <a:t>Quality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Inventory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Output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Why were these practices not introduced before?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Decentralization and IT</a:t>
            </a:r>
          </a:p>
        </p:txBody>
      </p:sp>
      <p:sp>
        <p:nvSpPr>
          <p:cNvPr id="122883" name="Rectangle 3"/>
          <p:cNvSpPr>
            <a:spLocks noChangeArrowheads="1"/>
          </p:cNvSpPr>
          <p:nvPr/>
        </p:nvSpPr>
        <p:spPr bwMode="gray">
          <a:xfrm>
            <a:off x="298450" y="1943100"/>
            <a:ext cx="8010525" cy="1057275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5" name="Picture 24"/>
          <p:cNvPicPr>
            <a:picLocks noChangeAspect="1" noChangeArrowheads="1"/>
          </p:cNvPicPr>
          <p:nvPr/>
        </p:nvPicPr>
        <p:blipFill>
          <a:blip r:embed="rId3"/>
          <a:srcRect b="9245"/>
          <a:stretch>
            <a:fillRect/>
          </a:stretch>
        </p:blipFill>
        <p:spPr bwMode="auto">
          <a:xfrm>
            <a:off x="98425" y="157163"/>
            <a:ext cx="8523288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Slide Number Placeholder 3"/>
          <p:cNvSpPr txBox="1">
            <a:spLocks noGrp="1"/>
          </p:cNvSpPr>
          <p:nvPr/>
        </p:nvSpPr>
        <p:spPr bwMode="auto">
          <a:xfrm>
            <a:off x="59436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650F2A7-EFFE-4417-9B34-279D7FA10650}" type="slidenum">
              <a:rPr lang="en-US" sz="1400" b="0"/>
              <a:pPr algn="r"/>
              <a:t>2</a:t>
            </a:fld>
            <a:endParaRPr lang="en-US" sz="1400" b="0"/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71438" y="-50800"/>
            <a:ext cx="9034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1" rIns="91420" bIns="45711">
            <a:spAutoFit/>
          </a:bodyPr>
          <a:lstStyle/>
          <a:p>
            <a:pPr marL="4763" indent="-4763" defTabSz="912813">
              <a:spcBef>
                <a:spcPct val="50000"/>
              </a:spcBef>
            </a:pPr>
            <a:r>
              <a:rPr lang="en-GB" sz="2800"/>
              <a:t>Management appears better in rich countries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1113" y="5905500"/>
            <a:ext cx="9110662" cy="8556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en-US" sz="1800"/>
              <a:t>Average country management score, manufacturing firms 100 to 5000 employees</a:t>
            </a:r>
          </a:p>
          <a:p>
            <a:pPr algn="ctr" defTabSz="912813" eaLnBrk="0" hangingPunct="0"/>
            <a:r>
              <a:rPr lang="en-US" sz="1600" b="0"/>
              <a:t>(monitoring, targets and incentives management scored on a 1 to 5 scale, see Bloom and Van Reenen (2007, QJE) and Bloom, Sadun and Van Reenen (2010, JEP))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3" descr="IMG_8366"/>
          <p:cNvPicPr>
            <a:picLocks noChangeArrowheads="1"/>
          </p:cNvPicPr>
          <p:nvPr/>
        </p:nvPicPr>
        <p:blipFill>
          <a:blip r:embed="rId3">
            <a:lum bright="10000" contrast="20000"/>
          </a:blip>
          <a:srcRect l="5771"/>
          <a:stretch>
            <a:fillRect/>
          </a:stretch>
        </p:blipFill>
        <p:spPr bwMode="auto">
          <a:xfrm>
            <a:off x="4656138" y="492125"/>
            <a:ext cx="43322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6" name="Picture 4" descr="IMG_810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" y="492125"/>
            <a:ext cx="43322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5" descr="IMG_803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" y="3679825"/>
            <a:ext cx="433228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908" name="Rectangle 6"/>
          <p:cNvSpPr>
            <a:spLocks noChangeArrowheads="1"/>
          </p:cNvSpPr>
          <p:nvPr/>
        </p:nvSpPr>
        <p:spPr bwMode="gray">
          <a:xfrm>
            <a:off x="82550" y="36513"/>
            <a:ext cx="9186863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/>
            <a:r>
              <a:rPr lang="en-US" sz="2800">
                <a:solidFill>
                  <a:schemeClr val="tx2"/>
                </a:solidFill>
              </a:rPr>
              <a:t>Poor quality meant 19% of manpower went on repairs</a:t>
            </a:r>
          </a:p>
        </p:txBody>
      </p:sp>
      <p:sp>
        <p:nvSpPr>
          <p:cNvPr id="123909" name="Text Box 6"/>
          <p:cNvSpPr txBox="1">
            <a:spLocks noChangeArrowheads="1"/>
          </p:cNvSpPr>
          <p:nvPr/>
        </p:nvSpPr>
        <p:spPr bwMode="auto">
          <a:xfrm>
            <a:off x="4656138" y="3308350"/>
            <a:ext cx="4884737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0"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  <a:buFont typeface="Wingdings" pitchFamily="2" charset="2"/>
              <a:buNone/>
            </a:pPr>
            <a:r>
              <a:rPr lang="en-US" sz="1400" b="0"/>
              <a:t>Workers spread cloth over lighted plates to spot defects</a:t>
            </a:r>
          </a:p>
        </p:txBody>
      </p:sp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161925" y="3308350"/>
            <a:ext cx="3813175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0"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  <a:buFont typeface="Wingdings" pitchFamily="2" charset="2"/>
              <a:buNone/>
            </a:pPr>
            <a:r>
              <a:rPr lang="en-US" sz="1400" b="0"/>
              <a:t>Large room full of repair workers (the day shift)</a:t>
            </a:r>
          </a:p>
        </p:txBody>
      </p:sp>
      <p:sp>
        <p:nvSpPr>
          <p:cNvPr id="123911" name="Text Box 6"/>
          <p:cNvSpPr txBox="1">
            <a:spLocks noChangeArrowheads="1"/>
          </p:cNvSpPr>
          <p:nvPr/>
        </p:nvSpPr>
        <p:spPr bwMode="auto">
          <a:xfrm>
            <a:off x="4656138" y="6553200"/>
            <a:ext cx="4130675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0"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  <a:buFont typeface="Wingdings" pitchFamily="2" charset="2"/>
              <a:buNone/>
            </a:pPr>
            <a:r>
              <a:rPr lang="en-US" sz="1400" b="0"/>
              <a:t>Defects lead to about 5% of cloth being scrapped</a:t>
            </a:r>
          </a:p>
        </p:txBody>
      </p:sp>
      <p:sp>
        <p:nvSpPr>
          <p:cNvPr id="123912" name="Text Box 6"/>
          <p:cNvSpPr txBox="1">
            <a:spLocks noChangeArrowheads="1"/>
          </p:cNvSpPr>
          <p:nvPr/>
        </p:nvSpPr>
        <p:spPr bwMode="auto">
          <a:xfrm>
            <a:off x="161925" y="6553200"/>
            <a:ext cx="4151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0"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  <a:buFont typeface="Wingdings" pitchFamily="2" charset="2"/>
              <a:buNone/>
            </a:pPr>
            <a:r>
              <a:rPr lang="en-US" sz="1400" b="0"/>
              <a:t>Defects are repaired by hand or cut out from cloth</a:t>
            </a:r>
          </a:p>
        </p:txBody>
      </p:sp>
      <p:pic>
        <p:nvPicPr>
          <p:cNvPr id="123913" name="Picture 11" descr="IMG_809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6138" y="3679825"/>
            <a:ext cx="4332287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A9541A-4FDC-411D-B287-7EAD7401CD9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25954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96838"/>
            <a:ext cx="9026525" cy="854075"/>
          </a:xfrm>
        </p:spPr>
        <p:txBody>
          <a:bodyPr lIns="0" tIns="0" rIns="0" bIns="0" anchor="b">
            <a:spAutoFit/>
          </a:bodyPr>
          <a:lstStyle/>
          <a:p>
            <a:pPr eaLnBrk="1" hangingPunct="1"/>
            <a:r>
              <a:rPr lang="en-US" smtClean="0"/>
              <a:t>Previously mending was recorded only to cross-check against customers’ claims for rebates</a:t>
            </a:r>
          </a:p>
        </p:txBody>
      </p:sp>
      <p:pic>
        <p:nvPicPr>
          <p:cNvPr id="125955" name="Picture 11" descr="Picture 160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auto">
          <a:xfrm>
            <a:off x="166688" y="1016000"/>
            <a:ext cx="744537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6"/>
          <p:cNvSpPr txBox="1">
            <a:spLocks noChangeArrowheads="1"/>
          </p:cNvSpPr>
          <p:nvPr/>
        </p:nvSpPr>
        <p:spPr bwMode="auto">
          <a:xfrm>
            <a:off x="7724775" y="2044700"/>
            <a:ext cx="1347788" cy="30702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lIns="0">
            <a:spAutoFit/>
          </a:bodyPr>
          <a:lstStyle/>
          <a:p>
            <a:pPr eaLnBrk="0" hangingPunct="0">
              <a:spcBef>
                <a:spcPct val="50000"/>
              </a:spcBef>
              <a:buSzPct val="100000"/>
              <a:buFont typeface="Wingdings" pitchFamily="2" charset="2"/>
              <a:buNone/>
            </a:pPr>
            <a:r>
              <a:rPr lang="en-US" sz="1400" b="0"/>
              <a:t>Defects log with defects not recorded in an standardized format. These defects were recorded solely as a record in case of customer complaints. The data was not aggregated or analyzed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6D759D-7FA2-4F61-AE9A-AF14332D1E6F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28002" name="Slide Number Placeholder 4"/>
          <p:cNvSpPr txBox="1">
            <a:spLocks noGrp="1"/>
          </p:cNvSpPr>
          <p:nvPr/>
        </p:nvSpPr>
        <p:spPr bwMode="gray">
          <a:xfrm>
            <a:off x="8240713" y="6619875"/>
            <a:ext cx="719137" cy="165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 eaLnBrk="0" hangingPunct="0">
              <a:lnSpc>
                <a:spcPct val="80000"/>
              </a:lnSpc>
            </a:pPr>
            <a:fld id="{FEA9B8A9-1BD6-4C66-8DC3-F14BDB308B7A}" type="slidenum">
              <a:rPr lang="en-US" sz="1000" b="0"/>
              <a:pPr algn="r" eaLnBrk="0" hangingPunct="0">
                <a:lnSpc>
                  <a:spcPct val="80000"/>
                </a:lnSpc>
              </a:pPr>
              <a:t>22</a:t>
            </a:fld>
            <a:endParaRPr lang="en-US" sz="1000" b="0"/>
          </a:p>
        </p:txBody>
      </p:sp>
      <p:sp>
        <p:nvSpPr>
          <p:cNvPr id="128003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117475" y="109538"/>
            <a:ext cx="8907463" cy="854075"/>
          </a:xfrm>
        </p:spPr>
        <p:txBody>
          <a:bodyPr lIns="0" tIns="0" rIns="0" bIns="0" anchor="b">
            <a:spAutoFit/>
          </a:bodyPr>
          <a:lstStyle/>
          <a:p>
            <a:pPr eaLnBrk="1" hangingPunct="1"/>
            <a:r>
              <a:rPr lang="en-US" smtClean="0"/>
              <a:t>Now mending is recorded daily in a standard format, so it can analyzed by loom, shift, design &amp; weaver</a:t>
            </a:r>
          </a:p>
        </p:txBody>
      </p:sp>
      <p:grpSp>
        <p:nvGrpSpPr>
          <p:cNvPr id="128004" name="Group 13"/>
          <p:cNvGrpSpPr>
            <a:grpSpLocks/>
          </p:cNvGrpSpPr>
          <p:nvPr/>
        </p:nvGrpSpPr>
        <p:grpSpPr bwMode="auto">
          <a:xfrm>
            <a:off x="204788" y="1038225"/>
            <a:ext cx="8628062" cy="5487988"/>
            <a:chOff x="129" y="654"/>
            <a:chExt cx="5435" cy="3003"/>
          </a:xfrm>
        </p:grpSpPr>
        <p:pic>
          <p:nvPicPr>
            <p:cNvPr id="128005" name="Picture 5"/>
            <p:cNvPicPr>
              <a:picLocks noChangeAspect="1" noChangeArrowheads="1"/>
            </p:cNvPicPr>
            <p:nvPr/>
          </p:nvPicPr>
          <p:blipFill>
            <a:blip r:embed="rId3">
              <a:lum bright="20000" contrast="30000"/>
            </a:blip>
            <a:srcRect/>
            <a:stretch>
              <a:fillRect/>
            </a:stretch>
          </p:blipFill>
          <p:spPr bwMode="auto">
            <a:xfrm>
              <a:off x="129" y="654"/>
              <a:ext cx="5435" cy="300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128006" name="Rectangle 12"/>
            <p:cNvSpPr>
              <a:spLocks noChangeArrowheads="1"/>
            </p:cNvSpPr>
            <p:nvPr/>
          </p:nvSpPr>
          <p:spPr bwMode="auto">
            <a:xfrm>
              <a:off x="1897" y="678"/>
              <a:ext cx="1115" cy="267"/>
            </a:xfrm>
            <a:prstGeom prst="rect">
              <a:avLst/>
            </a:prstGeom>
            <a:solidFill>
              <a:schemeClr val="bg2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1420" tIns="45711" rIns="91420" bIns="45711" anchor="ctr"/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D4515E-D14B-4710-88BD-F08488C4CE4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30050" name="Rectangle 2"/>
          <p:cNvSpPr>
            <a:spLocks noChangeArrowheads="1"/>
          </p:cNvSpPr>
          <p:nvPr/>
        </p:nvSpPr>
        <p:spPr bwMode="gray">
          <a:xfrm>
            <a:off x="204788" y="66675"/>
            <a:ext cx="87804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/>
            <a:r>
              <a:rPr lang="en-US" sz="2800">
                <a:solidFill>
                  <a:schemeClr val="tx2"/>
                </a:solidFill>
              </a:rPr>
              <a:t>The quality data is now collated and analyzed as part of the new daily production meetings </a:t>
            </a:r>
          </a:p>
        </p:txBody>
      </p:sp>
      <p:pic>
        <p:nvPicPr>
          <p:cNvPr id="130051" name="Picture 4"/>
          <p:cNvPicPr>
            <a:picLocks noChangeAspect="1" noChangeArrowheads="1"/>
          </p:cNvPicPr>
          <p:nvPr/>
        </p:nvPicPr>
        <p:blipFill>
          <a:blip r:embed="rId2">
            <a:lum bright="30000" contrast="30000"/>
          </a:blip>
          <a:srcRect/>
          <a:stretch>
            <a:fillRect/>
          </a:stretch>
        </p:blipFill>
        <p:spPr bwMode="auto">
          <a:xfrm>
            <a:off x="4649788" y="935038"/>
            <a:ext cx="4494212" cy="3760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130052" name="Picture 4" descr="Picture3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73138"/>
            <a:ext cx="4456112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0053" name="Picture 5" descr="Picture 14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24200" y="3744913"/>
            <a:ext cx="4167188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47625" y="4987925"/>
            <a:ext cx="2914650" cy="1560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420" tIns="45711" rIns="91420" bIns="45711">
            <a:spAutoFit/>
          </a:bodyPr>
          <a:lstStyle/>
          <a:p>
            <a:pPr marL="3175" indent="4763" algn="ctr" defTabSz="912813">
              <a:lnSpc>
                <a:spcPct val="120000"/>
              </a:lnSpc>
              <a:spcBef>
                <a:spcPct val="20000"/>
              </a:spcBef>
            </a:pPr>
            <a:r>
              <a:rPr lang="en-US" sz="1600"/>
              <a:t>Plant managers now meet regularly with heads of quality, inventory, weaving, maintenance, warping etc. to analyze data</a:t>
            </a:r>
          </a:p>
        </p:txBody>
      </p:sp>
      <p:sp>
        <p:nvSpPr>
          <p:cNvPr id="130055" name="Line 12"/>
          <p:cNvSpPr>
            <a:spLocks noChangeShapeType="1"/>
          </p:cNvSpPr>
          <p:nvPr/>
        </p:nvSpPr>
        <p:spPr bwMode="auto">
          <a:xfrm flipV="1">
            <a:off x="2738438" y="5572125"/>
            <a:ext cx="876300" cy="20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0056" name="Line 12"/>
          <p:cNvSpPr>
            <a:spLocks noChangeShapeType="1"/>
          </p:cNvSpPr>
          <p:nvPr/>
        </p:nvSpPr>
        <p:spPr bwMode="auto">
          <a:xfrm flipH="1" flipV="1">
            <a:off x="450850" y="3227388"/>
            <a:ext cx="1036638" cy="180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3" name="Picture 2"/>
          <p:cNvPicPr>
            <a:picLocks noChangeAspect="1" noChangeArrowheads="1"/>
          </p:cNvPicPr>
          <p:nvPr/>
        </p:nvPicPr>
        <p:blipFill>
          <a:blip r:embed="rId2"/>
          <a:srcRect b="8778"/>
          <a:stretch>
            <a:fillRect/>
          </a:stretch>
        </p:blipFill>
        <p:spPr bwMode="auto">
          <a:xfrm>
            <a:off x="120650" y="646113"/>
            <a:ext cx="7681913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Text Box 4"/>
          <p:cNvSpPr txBox="1">
            <a:spLocks noChangeArrowheads="1"/>
          </p:cNvSpPr>
          <p:nvPr/>
        </p:nvSpPr>
        <p:spPr bwMode="auto">
          <a:xfrm>
            <a:off x="7394575" y="4729163"/>
            <a:ext cx="153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2.5</a:t>
            </a:r>
            <a:r>
              <a:rPr lang="en-US" sz="1400" b="0" baseline="30000"/>
              <a:t>th</a:t>
            </a:r>
            <a:r>
              <a:rPr lang="en-US" sz="1400" b="0"/>
              <a:t> percentile</a:t>
            </a:r>
          </a:p>
        </p:txBody>
      </p:sp>
      <p:sp>
        <p:nvSpPr>
          <p:cNvPr id="131075" name="Text Box 5"/>
          <p:cNvSpPr txBox="1">
            <a:spLocks noChangeArrowheads="1"/>
          </p:cNvSpPr>
          <p:nvPr/>
        </p:nvSpPr>
        <p:spPr bwMode="auto">
          <a:xfrm>
            <a:off x="100013" y="66675"/>
            <a:ext cx="904398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Figure 3: Quality defects index for the treatment and control plants</a:t>
            </a:r>
          </a:p>
        </p:txBody>
      </p:sp>
      <p:sp>
        <p:nvSpPr>
          <p:cNvPr id="131076" name="Text Box 7"/>
          <p:cNvSpPr txBox="1">
            <a:spLocks noChangeArrowheads="1"/>
          </p:cNvSpPr>
          <p:nvPr/>
        </p:nvSpPr>
        <p:spPr bwMode="auto">
          <a:xfrm>
            <a:off x="4035425" y="2528888"/>
            <a:ext cx="13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u="sng">
                <a:solidFill>
                  <a:srgbClr val="990033"/>
                </a:solidFill>
              </a:rPr>
              <a:t>Control plants</a:t>
            </a:r>
            <a:endParaRPr lang="en-US" sz="1400" b="0">
              <a:solidFill>
                <a:srgbClr val="990033"/>
              </a:solidFill>
            </a:endParaRPr>
          </a:p>
        </p:txBody>
      </p:sp>
      <p:sp>
        <p:nvSpPr>
          <p:cNvPr id="131077" name="Text Box 8"/>
          <p:cNvSpPr txBox="1">
            <a:spLocks noChangeArrowheads="1"/>
          </p:cNvSpPr>
          <p:nvPr/>
        </p:nvSpPr>
        <p:spPr bwMode="auto">
          <a:xfrm>
            <a:off x="4003675" y="4119563"/>
            <a:ext cx="153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u="sng"/>
              <a:t>Treatment plants</a:t>
            </a:r>
            <a:endParaRPr lang="en-US" sz="1400" b="0"/>
          </a:p>
        </p:txBody>
      </p:sp>
      <p:sp>
        <p:nvSpPr>
          <p:cNvPr id="131078" name="Text Box 9"/>
          <p:cNvSpPr txBox="1">
            <a:spLocks noChangeArrowheads="1"/>
          </p:cNvSpPr>
          <p:nvPr/>
        </p:nvSpPr>
        <p:spPr bwMode="auto">
          <a:xfrm>
            <a:off x="2971800" y="5773738"/>
            <a:ext cx="315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Weeks after the start of the diagnostic</a:t>
            </a:r>
          </a:p>
        </p:txBody>
      </p:sp>
      <p:sp>
        <p:nvSpPr>
          <p:cNvPr id="131079" name="Text Box 10"/>
          <p:cNvSpPr txBox="1">
            <a:spLocks noChangeArrowheads="1"/>
          </p:cNvSpPr>
          <p:nvPr/>
        </p:nvSpPr>
        <p:spPr bwMode="auto">
          <a:xfrm rot="-5400000">
            <a:off x="-1928812" y="3263900"/>
            <a:ext cx="4362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Quality defects index (higher score=lower quality)</a:t>
            </a:r>
          </a:p>
        </p:txBody>
      </p:sp>
      <p:sp>
        <p:nvSpPr>
          <p:cNvPr id="131080" name="Text Box 11"/>
          <p:cNvSpPr txBox="1">
            <a:spLocks noChangeArrowheads="1"/>
          </p:cNvSpPr>
          <p:nvPr/>
        </p:nvSpPr>
        <p:spPr bwMode="auto">
          <a:xfrm>
            <a:off x="2301875" y="425450"/>
            <a:ext cx="1136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Start of Diagnostic</a:t>
            </a:r>
          </a:p>
        </p:txBody>
      </p:sp>
      <p:sp>
        <p:nvSpPr>
          <p:cNvPr id="131081" name="Text Box 12"/>
          <p:cNvSpPr txBox="1">
            <a:spLocks noChangeArrowheads="1"/>
          </p:cNvSpPr>
          <p:nvPr/>
        </p:nvSpPr>
        <p:spPr bwMode="auto">
          <a:xfrm>
            <a:off x="3335338" y="425450"/>
            <a:ext cx="1563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Start of Implementation</a:t>
            </a:r>
          </a:p>
        </p:txBody>
      </p:sp>
      <p:sp>
        <p:nvSpPr>
          <p:cNvPr id="131082" name="Text Box 13"/>
          <p:cNvSpPr txBox="1">
            <a:spLocks noChangeArrowheads="1"/>
          </p:cNvSpPr>
          <p:nvPr/>
        </p:nvSpPr>
        <p:spPr bwMode="auto">
          <a:xfrm>
            <a:off x="7394575" y="4065588"/>
            <a:ext cx="2055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Average (+ symbol)</a:t>
            </a:r>
          </a:p>
        </p:txBody>
      </p:sp>
      <p:sp>
        <p:nvSpPr>
          <p:cNvPr id="131083" name="Text Box 14"/>
          <p:cNvSpPr txBox="1">
            <a:spLocks noChangeArrowheads="1"/>
          </p:cNvSpPr>
          <p:nvPr/>
        </p:nvSpPr>
        <p:spPr bwMode="auto">
          <a:xfrm>
            <a:off x="7394575" y="3665538"/>
            <a:ext cx="153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97.5</a:t>
            </a:r>
            <a:r>
              <a:rPr lang="en-US" sz="1400" b="0" baseline="30000"/>
              <a:t>th</a:t>
            </a:r>
            <a:r>
              <a:rPr lang="en-US" sz="1400" b="0"/>
              <a:t> percentile</a:t>
            </a:r>
          </a:p>
        </p:txBody>
      </p:sp>
      <p:sp>
        <p:nvSpPr>
          <p:cNvPr id="131084" name="Text Box 15"/>
          <p:cNvSpPr txBox="1">
            <a:spLocks noChangeArrowheads="1"/>
          </p:cNvSpPr>
          <p:nvPr/>
        </p:nvSpPr>
        <p:spPr bwMode="auto">
          <a:xfrm>
            <a:off x="7394575" y="2532063"/>
            <a:ext cx="19954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993333"/>
                </a:solidFill>
              </a:rPr>
              <a:t>Average (♦ symbol)</a:t>
            </a:r>
          </a:p>
        </p:txBody>
      </p:sp>
      <p:sp>
        <p:nvSpPr>
          <p:cNvPr id="131085" name="Text Box 18"/>
          <p:cNvSpPr txBox="1">
            <a:spLocks noChangeArrowheads="1"/>
          </p:cNvSpPr>
          <p:nvPr/>
        </p:nvSpPr>
        <p:spPr bwMode="auto">
          <a:xfrm>
            <a:off x="7394575" y="2189163"/>
            <a:ext cx="15335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990033"/>
                </a:solidFill>
              </a:rPr>
              <a:t>97.5</a:t>
            </a:r>
            <a:r>
              <a:rPr lang="en-US" sz="1400" b="0" baseline="30000">
                <a:solidFill>
                  <a:srgbClr val="990033"/>
                </a:solidFill>
              </a:rPr>
              <a:t>th</a:t>
            </a:r>
            <a:r>
              <a:rPr lang="en-US" sz="1400" b="0">
                <a:solidFill>
                  <a:srgbClr val="990033"/>
                </a:solidFill>
              </a:rPr>
              <a:t> percentile</a:t>
            </a:r>
          </a:p>
        </p:txBody>
      </p:sp>
      <p:sp>
        <p:nvSpPr>
          <p:cNvPr id="131086" name="Text Box 21"/>
          <p:cNvSpPr txBox="1">
            <a:spLocks noChangeArrowheads="1"/>
          </p:cNvSpPr>
          <p:nvPr/>
        </p:nvSpPr>
        <p:spPr bwMode="auto">
          <a:xfrm>
            <a:off x="5237163" y="425450"/>
            <a:ext cx="1563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/>
              <a:t>End of Implementation</a:t>
            </a:r>
          </a:p>
        </p:txBody>
      </p:sp>
      <p:sp>
        <p:nvSpPr>
          <p:cNvPr id="131087" name="Text Box 17"/>
          <p:cNvSpPr txBox="1">
            <a:spLocks noChangeArrowheads="1"/>
          </p:cNvSpPr>
          <p:nvPr/>
        </p:nvSpPr>
        <p:spPr bwMode="auto">
          <a:xfrm>
            <a:off x="7394575" y="3370263"/>
            <a:ext cx="1535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>
                <a:solidFill>
                  <a:srgbClr val="990033"/>
                </a:solidFill>
              </a:rPr>
              <a:t>2.5</a:t>
            </a:r>
            <a:r>
              <a:rPr lang="en-US" sz="1400" b="0" baseline="30000">
                <a:solidFill>
                  <a:srgbClr val="990033"/>
                </a:solidFill>
              </a:rPr>
              <a:t>th</a:t>
            </a:r>
            <a:r>
              <a:rPr lang="en-US" sz="1400" b="0">
                <a:solidFill>
                  <a:srgbClr val="990033"/>
                </a:solidFill>
              </a:rPr>
              <a:t> percentile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563562"/>
          </a:xfrm>
        </p:spPr>
        <p:txBody>
          <a:bodyPr/>
          <a:lstStyle/>
          <a:p>
            <a:r>
              <a:rPr lang="en-US" smtClean="0"/>
              <a:t>Quality results in regression format</a:t>
            </a:r>
          </a:p>
        </p:txBody>
      </p:sp>
      <p:pic>
        <p:nvPicPr>
          <p:cNvPr id="132098" name="Picture 4"/>
          <p:cNvPicPr>
            <a:picLocks noChangeAspect="1" noChangeArrowheads="1"/>
          </p:cNvPicPr>
          <p:nvPr/>
        </p:nvPicPr>
        <p:blipFill>
          <a:blip r:embed="rId2"/>
          <a:srcRect l="10272" t="20648" r="51445" b="34641"/>
          <a:stretch>
            <a:fillRect/>
          </a:stretch>
        </p:blipFill>
        <p:spPr bwMode="auto">
          <a:xfrm>
            <a:off x="327025" y="798513"/>
            <a:ext cx="7608888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Text Box 5"/>
          <p:cNvSpPr txBox="1">
            <a:spLocks noChangeArrowheads="1"/>
          </p:cNvSpPr>
          <p:nvPr/>
        </p:nvSpPr>
        <p:spPr bwMode="auto">
          <a:xfrm>
            <a:off x="636588" y="6351588"/>
            <a:ext cx="394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Note: standard errors boostrap clustered by 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Slide Number Placeholder 5"/>
          <p:cNvSpPr txBox="1">
            <a:spLocks noGrp="1"/>
          </p:cNvSpPr>
          <p:nvPr/>
        </p:nvSpPr>
        <p:spPr bwMode="auto">
          <a:xfrm>
            <a:off x="59436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D8A9C18-1550-464B-90BE-19A844923316}" type="slidenum">
              <a:rPr lang="en-US" sz="1400" b="0"/>
              <a:pPr algn="r"/>
              <a:t>26</a:t>
            </a:fld>
            <a:endParaRPr lang="en-US" sz="1400" b="0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4525963"/>
          </a:xfrm>
        </p:spPr>
        <p:txBody>
          <a:bodyPr wrap="none"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Management practices before and after treatment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Performance of the plants before and after treatment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Quality</a:t>
            </a:r>
          </a:p>
          <a:p>
            <a:pPr eaLnBrk="1" hangingPunct="1">
              <a:lnSpc>
                <a:spcPct val="120000"/>
              </a:lnSpc>
            </a:pPr>
            <a:r>
              <a:rPr lang="en-US" b="1" smtClean="0"/>
              <a:t>Inventory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Output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Why were these practices not introduced before?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Decentralization and IT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gray">
          <a:xfrm>
            <a:off x="298450" y="2992438"/>
            <a:ext cx="8010525" cy="51276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E5529C-C224-499E-BD02-AF868D003A6E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gray">
          <a:xfrm>
            <a:off x="204788" y="30163"/>
            <a:ext cx="87804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/>
            <a:r>
              <a:rPr lang="en-US" sz="2800">
                <a:solidFill>
                  <a:schemeClr val="tx2"/>
                </a:solidFill>
              </a:rPr>
              <a:t>Organizing and racking inventory enables firms to slowly reduce their capital stock</a:t>
            </a:r>
          </a:p>
        </p:txBody>
      </p:sp>
      <p:pic>
        <p:nvPicPr>
          <p:cNvPr id="13414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gray">
          <a:xfrm>
            <a:off x="242888" y="900113"/>
            <a:ext cx="6808787" cy="580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AD423E9-6688-4E13-81B5-82FF972CF9A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179388" y="85725"/>
            <a:ext cx="8780462" cy="854075"/>
          </a:xfrm>
        </p:spPr>
        <p:txBody>
          <a:bodyPr lIns="0" tIns="0" rIns="0" bIns="0" anchor="b">
            <a:spAutoFit/>
          </a:bodyPr>
          <a:lstStyle/>
          <a:p>
            <a:pPr eaLnBrk="1" hangingPunct="1"/>
            <a:r>
              <a:rPr lang="en-US" smtClean="0"/>
              <a:t>Sales are also informed about excess yarn stock so they can incorporate this in new designs.</a:t>
            </a: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" y="1023938"/>
            <a:ext cx="64928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6" name="Text Box 4"/>
          <p:cNvSpPr txBox="1">
            <a:spLocks noChangeArrowheads="1"/>
          </p:cNvSpPr>
          <p:nvPr/>
        </p:nvSpPr>
        <p:spPr bwMode="gray">
          <a:xfrm>
            <a:off x="6831013" y="2184400"/>
            <a:ext cx="2076450" cy="185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1600"/>
              <a:t>Shade cards now produced for all surplus yarn. These are sent to the design team in Mumbai to use in future products</a:t>
            </a:r>
          </a:p>
        </p:txBody>
      </p:sp>
      <p:sp>
        <p:nvSpPr>
          <p:cNvPr id="136197" name="Line 16"/>
          <p:cNvSpPr>
            <a:spLocks noChangeShapeType="1"/>
          </p:cNvSpPr>
          <p:nvPr/>
        </p:nvSpPr>
        <p:spPr bwMode="auto">
          <a:xfrm flipV="1">
            <a:off x="5762625" y="3111500"/>
            <a:ext cx="1200150" cy="3175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563562"/>
          </a:xfrm>
        </p:spPr>
        <p:txBody>
          <a:bodyPr/>
          <a:lstStyle/>
          <a:p>
            <a:r>
              <a:rPr lang="en-US" smtClean="0"/>
              <a:t>Inventory results in regression format</a:t>
            </a:r>
          </a:p>
        </p:txBody>
      </p:sp>
      <p:grpSp>
        <p:nvGrpSpPr>
          <p:cNvPr id="137218" name="Group 5"/>
          <p:cNvGrpSpPr>
            <a:grpSpLocks/>
          </p:cNvGrpSpPr>
          <p:nvPr/>
        </p:nvGrpSpPr>
        <p:grpSpPr bwMode="auto">
          <a:xfrm>
            <a:off x="182563" y="790575"/>
            <a:ext cx="7558087" cy="5553075"/>
            <a:chOff x="115" y="598"/>
            <a:chExt cx="4761" cy="3498"/>
          </a:xfrm>
        </p:grpSpPr>
        <p:pic>
          <p:nvPicPr>
            <p:cNvPr id="137220" name="Picture 3"/>
            <p:cNvPicPr>
              <a:picLocks noChangeAspect="1" noChangeArrowheads="1"/>
            </p:cNvPicPr>
            <p:nvPr/>
          </p:nvPicPr>
          <p:blipFill>
            <a:blip r:embed="rId2"/>
            <a:srcRect l="46030" t="20648" r="31798" b="34641"/>
            <a:stretch>
              <a:fillRect/>
            </a:stretch>
          </p:blipFill>
          <p:spPr bwMode="auto">
            <a:xfrm>
              <a:off x="2100" y="598"/>
              <a:ext cx="2776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7221" name="Picture 4"/>
            <p:cNvPicPr>
              <a:picLocks noChangeAspect="1" noChangeArrowheads="1"/>
            </p:cNvPicPr>
            <p:nvPr/>
          </p:nvPicPr>
          <p:blipFill>
            <a:blip r:embed="rId2"/>
            <a:srcRect l="10272" t="20648" r="73849" b="34641"/>
            <a:stretch>
              <a:fillRect/>
            </a:stretch>
          </p:blipFill>
          <p:spPr bwMode="auto">
            <a:xfrm>
              <a:off x="115" y="598"/>
              <a:ext cx="1988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7219" name="Text Box 6"/>
          <p:cNvSpPr txBox="1">
            <a:spLocks noChangeArrowheads="1"/>
          </p:cNvSpPr>
          <p:nvPr/>
        </p:nvSpPr>
        <p:spPr bwMode="auto">
          <a:xfrm>
            <a:off x="493713" y="6351588"/>
            <a:ext cx="394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Note: standard errors boostrap clustered by 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Slide Number Placeholder 3"/>
          <p:cNvSpPr txBox="1">
            <a:spLocks noGrp="1"/>
          </p:cNvSpPr>
          <p:nvPr/>
        </p:nvSpPr>
        <p:spPr bwMode="auto">
          <a:xfrm>
            <a:off x="59436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0733B34-9D75-4345-BEDC-DE7CBE2E0345}" type="slidenum">
              <a:rPr lang="en-US" sz="1400" b="0"/>
              <a:pPr algn="r"/>
              <a:t>3</a:t>
            </a:fld>
            <a:endParaRPr lang="en-US" sz="1400" b="0"/>
          </a:p>
        </p:txBody>
      </p:sp>
      <p:pic>
        <p:nvPicPr>
          <p:cNvPr id="105474" name="Picture 9"/>
          <p:cNvPicPr>
            <a:picLocks noChangeAspect="1" noChangeArrowheads="1"/>
          </p:cNvPicPr>
          <p:nvPr/>
        </p:nvPicPr>
        <p:blipFill>
          <a:blip r:embed="rId3"/>
          <a:srcRect l="6714" b="8582"/>
          <a:stretch>
            <a:fillRect/>
          </a:stretch>
        </p:blipFill>
        <p:spPr bwMode="auto">
          <a:xfrm>
            <a:off x="601663" y="3263900"/>
            <a:ext cx="83597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10"/>
          <p:cNvPicPr>
            <a:picLocks noChangeAspect="1" noChangeArrowheads="1"/>
          </p:cNvPicPr>
          <p:nvPr/>
        </p:nvPicPr>
        <p:blipFill>
          <a:blip r:embed="rId4"/>
          <a:srcRect l="6612" b="8582"/>
          <a:stretch>
            <a:fillRect/>
          </a:stretch>
        </p:blipFill>
        <p:spPr bwMode="auto">
          <a:xfrm>
            <a:off x="592138" y="468313"/>
            <a:ext cx="8362950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476" name="Text Box 11"/>
          <p:cNvSpPr txBox="1">
            <a:spLocks noChangeArrowheads="1"/>
          </p:cNvSpPr>
          <p:nvPr/>
        </p:nvSpPr>
        <p:spPr bwMode="auto">
          <a:xfrm>
            <a:off x="906463" y="506413"/>
            <a:ext cx="4695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US,</a:t>
            </a:r>
            <a:r>
              <a:rPr lang="en-US" sz="2000" b="0"/>
              <a:t> manufacturing, mean=3.33 (N=695)</a:t>
            </a:r>
          </a:p>
        </p:txBody>
      </p:sp>
      <p:sp>
        <p:nvSpPr>
          <p:cNvPr id="105477" name="Text Box 12"/>
          <p:cNvSpPr txBox="1">
            <a:spLocks noChangeArrowheads="1"/>
          </p:cNvSpPr>
          <p:nvPr/>
        </p:nvSpPr>
        <p:spPr bwMode="auto">
          <a:xfrm>
            <a:off x="906463" y="3360738"/>
            <a:ext cx="4933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India,</a:t>
            </a:r>
            <a:r>
              <a:rPr lang="en-US" sz="2000" b="0"/>
              <a:t> manufacturing, mean=2.69 (N=620)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 rot="-5400000">
            <a:off x="-119062" y="4454525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eaLnBrk="0" hangingPunct="0"/>
            <a:r>
              <a:rPr lang="en-US" sz="2000" b="0"/>
              <a:t>Density</a:t>
            </a:r>
          </a:p>
        </p:txBody>
      </p:sp>
      <p:sp>
        <p:nvSpPr>
          <p:cNvPr id="105479" name="Text Box 6"/>
          <p:cNvSpPr txBox="1">
            <a:spLocks noChangeArrowheads="1"/>
          </p:cNvSpPr>
          <p:nvPr/>
        </p:nvSpPr>
        <p:spPr bwMode="auto">
          <a:xfrm rot="-5400000">
            <a:off x="-119062" y="1566863"/>
            <a:ext cx="1031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2813" eaLnBrk="0" hangingPunct="0"/>
            <a:r>
              <a:rPr lang="en-US" sz="2000" b="0"/>
              <a:t>Density</a:t>
            </a:r>
          </a:p>
        </p:txBody>
      </p:sp>
      <p:sp>
        <p:nvSpPr>
          <p:cNvPr id="105480" name="Text Box 3"/>
          <p:cNvSpPr txBox="1">
            <a:spLocks noChangeArrowheads="1"/>
          </p:cNvSpPr>
          <p:nvPr/>
        </p:nvSpPr>
        <p:spPr bwMode="auto">
          <a:xfrm>
            <a:off x="71438" y="-66675"/>
            <a:ext cx="9034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1" rIns="91420" bIns="45711">
            <a:spAutoFit/>
          </a:bodyPr>
          <a:lstStyle/>
          <a:p>
            <a:pPr marL="4763" indent="-4763" defTabSz="912813">
              <a:spcBef>
                <a:spcPct val="50000"/>
              </a:spcBef>
            </a:pPr>
            <a:r>
              <a:rPr lang="en-GB" sz="2800"/>
              <a:t>With a huge spread within almost all countries</a:t>
            </a:r>
          </a:p>
        </p:txBody>
      </p:sp>
      <p:sp>
        <p:nvSpPr>
          <p:cNvPr id="105481" name="Text Box 4"/>
          <p:cNvSpPr txBox="1">
            <a:spLocks noChangeArrowheads="1"/>
          </p:cNvSpPr>
          <p:nvPr/>
        </p:nvSpPr>
        <p:spPr bwMode="auto">
          <a:xfrm>
            <a:off x="90488" y="6296025"/>
            <a:ext cx="9110662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2813" eaLnBrk="0" hangingPunct="0"/>
            <a:r>
              <a:rPr lang="en-US" sz="1800"/>
              <a:t>Firm level management score, manufacturing firms 100 to 5000 employees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Slide Number Placeholder 5"/>
          <p:cNvSpPr txBox="1">
            <a:spLocks noGrp="1"/>
          </p:cNvSpPr>
          <p:nvPr/>
        </p:nvSpPr>
        <p:spPr bwMode="auto">
          <a:xfrm>
            <a:off x="59436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1C1F7BD-7F73-4763-BBE3-BBFCA4EAB744}" type="slidenum">
              <a:rPr lang="en-US" sz="1400" b="0"/>
              <a:pPr algn="r"/>
              <a:t>30</a:t>
            </a:fld>
            <a:endParaRPr lang="en-US" sz="1400" b="0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4525963"/>
          </a:xfrm>
        </p:spPr>
        <p:txBody>
          <a:bodyPr wrap="none"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Management practices before and after treatment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Performance of the plants before and after treatment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Quality</a:t>
            </a:r>
          </a:p>
          <a:p>
            <a:pPr eaLnBrk="1" hangingPunct="1">
              <a:lnSpc>
                <a:spcPct val="120000"/>
              </a:lnSpc>
            </a:pPr>
            <a:r>
              <a:rPr lang="en-US" smtClean="0"/>
              <a:t>Inventory</a:t>
            </a:r>
          </a:p>
          <a:p>
            <a:pPr eaLnBrk="1" hangingPunct="1">
              <a:lnSpc>
                <a:spcPct val="120000"/>
              </a:lnSpc>
            </a:pPr>
            <a:r>
              <a:rPr lang="en-US" b="1" smtClean="0"/>
              <a:t>Output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Why were these practices not introduced before?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Decentralization and IT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gray">
          <a:xfrm>
            <a:off x="298450" y="3508375"/>
            <a:ext cx="8010525" cy="5127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1AF3D4-57E5-468E-BDCA-C0C6CFE24C3D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39266" name="Rectangle 2"/>
          <p:cNvSpPr>
            <a:spLocks noChangeArrowheads="1"/>
          </p:cNvSpPr>
          <p:nvPr/>
        </p:nvSpPr>
        <p:spPr bwMode="gray">
          <a:xfrm>
            <a:off x="204788" y="69850"/>
            <a:ext cx="89328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/>
            <a:r>
              <a:rPr lang="en-US" sz="2800">
                <a:solidFill>
                  <a:schemeClr val="tx2"/>
                </a:solidFill>
              </a:rPr>
              <a:t>Many treated firms have also introduced basic initiatives (called “5S”) to organize the plant floor</a:t>
            </a:r>
          </a:p>
        </p:txBody>
      </p:sp>
      <p:pic>
        <p:nvPicPr>
          <p:cNvPr id="139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4150" y="946150"/>
            <a:ext cx="5008563" cy="3402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139268" name="Text Box 6"/>
          <p:cNvSpPr txBox="1">
            <a:spLocks noChangeArrowheads="1"/>
          </p:cNvSpPr>
          <p:nvPr/>
        </p:nvSpPr>
        <p:spPr bwMode="auto">
          <a:xfrm>
            <a:off x="369888" y="1635125"/>
            <a:ext cx="3316287" cy="730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  <a:buFont typeface="Wingdings" pitchFamily="2" charset="2"/>
              <a:buNone/>
            </a:pPr>
            <a:r>
              <a:rPr lang="en-US" sz="1400"/>
              <a:t>Worker involved in 5S initiative on the shop floor, marking out the area around the model machine</a:t>
            </a:r>
          </a:p>
        </p:txBody>
      </p:sp>
      <p:sp>
        <p:nvSpPr>
          <p:cNvPr id="139269" name="Text Box 9"/>
          <p:cNvSpPr txBox="1">
            <a:spLocks noChangeArrowheads="1"/>
          </p:cNvSpPr>
          <p:nvPr/>
        </p:nvSpPr>
        <p:spPr bwMode="auto">
          <a:xfrm>
            <a:off x="5184775" y="4670425"/>
            <a:ext cx="3806825" cy="13684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  <a:buFont typeface="Wingdings" pitchFamily="2" charset="2"/>
              <a:buNone/>
            </a:pPr>
            <a:r>
              <a:rPr lang="en-US" sz="1400"/>
              <a:t>Snag tagging to identify the abnormalities on &amp; around the machines, such as redundant materials, broken equipment, or accident areas. The operator and the maintenance team is responsible for removing these abnormalities.</a:t>
            </a:r>
          </a:p>
        </p:txBody>
      </p:sp>
      <p:sp>
        <p:nvSpPr>
          <p:cNvPr id="139270" name="Line 16"/>
          <p:cNvSpPr>
            <a:spLocks noChangeShapeType="1"/>
          </p:cNvSpPr>
          <p:nvPr/>
        </p:nvSpPr>
        <p:spPr bwMode="auto">
          <a:xfrm flipH="1" flipV="1">
            <a:off x="3494088" y="2122488"/>
            <a:ext cx="1484312" cy="327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3">
            <a:lum bright="10000" contrast="20000"/>
          </a:blip>
          <a:srcRect/>
          <a:stretch>
            <a:fillRect/>
          </a:stretch>
        </p:blipFill>
        <p:spPr bwMode="gray">
          <a:xfrm>
            <a:off x="142875" y="3152775"/>
            <a:ext cx="4960938" cy="3597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9272" name="Line 16"/>
          <p:cNvSpPr>
            <a:spLocks noChangeShapeType="1"/>
          </p:cNvSpPr>
          <p:nvPr/>
        </p:nvSpPr>
        <p:spPr bwMode="auto">
          <a:xfrm>
            <a:off x="3995738" y="4541838"/>
            <a:ext cx="1250950" cy="40798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6FC85D-0F98-4036-97C4-3E4DD9536C31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40290" name="Rectangle 2"/>
          <p:cNvSpPr>
            <a:spLocks noChangeArrowheads="1"/>
          </p:cNvSpPr>
          <p:nvPr/>
        </p:nvSpPr>
        <p:spPr bwMode="gray">
          <a:xfrm>
            <a:off x="204788" y="46038"/>
            <a:ext cx="893921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/>
            <a:r>
              <a:rPr lang="en-US" sz="2800">
                <a:solidFill>
                  <a:schemeClr val="tx2"/>
                </a:solidFill>
              </a:rPr>
              <a:t>Spare parts were also organized, reducing downtime (parts can be found quickly) and waste</a:t>
            </a:r>
          </a:p>
        </p:txBody>
      </p:sp>
      <p:sp>
        <p:nvSpPr>
          <p:cNvPr id="140291" name="Text Box 6"/>
          <p:cNvSpPr txBox="1">
            <a:spLocks noChangeArrowheads="1"/>
          </p:cNvSpPr>
          <p:nvPr/>
        </p:nvSpPr>
        <p:spPr bwMode="gray">
          <a:xfrm>
            <a:off x="152400" y="4249738"/>
            <a:ext cx="1654175" cy="876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1600"/>
              <a:t>Nuts &amp; bolts sorted as per specifications</a:t>
            </a:r>
          </a:p>
        </p:txBody>
      </p:sp>
      <p:sp>
        <p:nvSpPr>
          <p:cNvPr id="140292" name="Text Box 7"/>
          <p:cNvSpPr txBox="1">
            <a:spLocks noChangeArrowheads="1"/>
          </p:cNvSpPr>
          <p:nvPr/>
        </p:nvSpPr>
        <p:spPr bwMode="gray">
          <a:xfrm>
            <a:off x="355600" y="5581650"/>
            <a:ext cx="1292225" cy="9255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1600"/>
              <a:t>Tool</a:t>
            </a:r>
          </a:p>
          <a:p>
            <a:pPr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1600"/>
              <a:t>storage organized</a:t>
            </a:r>
          </a:p>
        </p:txBody>
      </p:sp>
      <p:sp>
        <p:nvSpPr>
          <p:cNvPr id="140293" name="Text Box 8"/>
          <p:cNvSpPr txBox="1">
            <a:spLocks noChangeArrowheads="1"/>
          </p:cNvSpPr>
          <p:nvPr/>
        </p:nvSpPr>
        <p:spPr bwMode="gray">
          <a:xfrm>
            <a:off x="7445375" y="4254500"/>
            <a:ext cx="1554163" cy="1365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2000" tIns="72000" rIns="72000" bIns="72000">
            <a:spAutoFit/>
          </a:bodyPr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r>
              <a:rPr lang="en-US" sz="1600"/>
              <a:t>Parts like gears, bushes, sorted as per specifications</a:t>
            </a:r>
          </a:p>
        </p:txBody>
      </p:sp>
      <p:sp>
        <p:nvSpPr>
          <p:cNvPr id="140294" name="Line 16"/>
          <p:cNvSpPr>
            <a:spLocks noChangeShapeType="1"/>
          </p:cNvSpPr>
          <p:nvPr/>
        </p:nvSpPr>
        <p:spPr bwMode="auto">
          <a:xfrm>
            <a:off x="5534025" y="5865813"/>
            <a:ext cx="723900" cy="19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pic>
        <p:nvPicPr>
          <p:cNvPr id="140295" name="Picture 13" descr="rotex_manufactures_engineers_dombivli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7363" y="3952875"/>
            <a:ext cx="5545137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00613" y="912813"/>
            <a:ext cx="396875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663" y="920750"/>
            <a:ext cx="3962400" cy="287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8" name="Line 16"/>
          <p:cNvSpPr>
            <a:spLocks noChangeShapeType="1"/>
          </p:cNvSpPr>
          <p:nvPr/>
        </p:nvSpPr>
        <p:spPr bwMode="auto">
          <a:xfrm>
            <a:off x="7777163" y="3714750"/>
            <a:ext cx="241300" cy="569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0299" name="Line 16"/>
          <p:cNvSpPr>
            <a:spLocks noChangeShapeType="1"/>
          </p:cNvSpPr>
          <p:nvPr/>
        </p:nvSpPr>
        <p:spPr bwMode="auto">
          <a:xfrm flipH="1">
            <a:off x="1023938" y="3605213"/>
            <a:ext cx="317500" cy="6540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0300" name="Line 16"/>
          <p:cNvSpPr>
            <a:spLocks noChangeShapeType="1"/>
          </p:cNvSpPr>
          <p:nvPr/>
        </p:nvSpPr>
        <p:spPr bwMode="auto">
          <a:xfrm flipH="1">
            <a:off x="1201738" y="5832475"/>
            <a:ext cx="1104900" cy="128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7E705C-DDF0-462C-BA01-656ACF670B38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41314" name="Rectangle 2"/>
          <p:cNvSpPr>
            <a:spLocks noChangeArrowheads="1"/>
          </p:cNvSpPr>
          <p:nvPr/>
        </p:nvSpPr>
        <p:spPr bwMode="gray">
          <a:xfrm>
            <a:off x="204788" y="15875"/>
            <a:ext cx="87804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defTabSz="912813"/>
            <a:r>
              <a:rPr lang="en-US" sz="2800">
                <a:solidFill>
                  <a:schemeClr val="tx2"/>
                </a:solidFill>
              </a:rPr>
              <a:t>Production data is now collected in a standardized format, for discussion in the daily meetings</a:t>
            </a:r>
          </a:p>
        </p:txBody>
      </p:sp>
      <p:sp>
        <p:nvSpPr>
          <p:cNvPr id="141315" name="Text Box 9"/>
          <p:cNvSpPr txBox="1">
            <a:spLocks noChangeArrowheads="1"/>
          </p:cNvSpPr>
          <p:nvPr/>
        </p:nvSpPr>
        <p:spPr bwMode="auto">
          <a:xfrm>
            <a:off x="263525" y="6257925"/>
            <a:ext cx="4560888" cy="58102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  <a:buFont typeface="Wingdings" pitchFamily="2" charset="2"/>
              <a:buNone/>
            </a:pPr>
            <a:r>
              <a:rPr lang="en-US" sz="1600"/>
              <a:t>Before</a:t>
            </a:r>
            <a:br>
              <a:rPr lang="en-US" sz="1600"/>
            </a:br>
            <a:r>
              <a:rPr lang="en-US" sz="1600"/>
              <a:t>(not standardized, on loose pieces of paper)</a:t>
            </a:r>
          </a:p>
        </p:txBody>
      </p:sp>
      <p:sp>
        <p:nvSpPr>
          <p:cNvPr id="141316" name="Text Box 10"/>
          <p:cNvSpPr txBox="1">
            <a:spLocks noChangeArrowheads="1"/>
          </p:cNvSpPr>
          <p:nvPr/>
        </p:nvSpPr>
        <p:spPr bwMode="auto">
          <a:xfrm>
            <a:off x="5160963" y="5826125"/>
            <a:ext cx="3521075" cy="825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  <a:buFont typeface="Wingdings" pitchFamily="2" charset="2"/>
              <a:buNone/>
            </a:pPr>
            <a:r>
              <a:rPr lang="en-US" sz="1600"/>
              <a:t>After </a:t>
            </a:r>
            <a:br>
              <a:rPr lang="en-US" sz="1600"/>
            </a:br>
            <a:r>
              <a:rPr lang="en-US" sz="1600"/>
              <a:t>(standardized, so easy to enter daily into a computer)  </a:t>
            </a:r>
          </a:p>
        </p:txBody>
      </p:sp>
      <p:pic>
        <p:nvPicPr>
          <p:cNvPr id="141317" name="Picture 10" descr="Picture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3746500"/>
            <a:ext cx="47196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1318" name="Picture 8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5024438" y="1123950"/>
            <a:ext cx="3684587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9" name="Rectangle 12"/>
          <p:cNvSpPr>
            <a:spLocks noChangeArrowheads="1"/>
          </p:cNvSpPr>
          <p:nvPr/>
        </p:nvSpPr>
        <p:spPr bwMode="auto">
          <a:xfrm>
            <a:off x="5767388" y="1468438"/>
            <a:ext cx="682625" cy="93662"/>
          </a:xfrm>
          <a:prstGeom prst="rect">
            <a:avLst/>
          </a:prstGeom>
          <a:solidFill>
            <a:srgbClr val="DDDDDD"/>
          </a:solidFill>
          <a:ln w="9525" algn="ctr">
            <a:noFill/>
            <a:miter lim="800000"/>
            <a:headEnd/>
            <a:tailEnd/>
          </a:ln>
        </p:spPr>
        <p:txBody>
          <a:bodyPr wrap="none" lIns="91420" tIns="45711" rIns="91420" bIns="45711" anchor="ctr"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endParaRPr lang="en-US"/>
          </a:p>
        </p:txBody>
      </p:sp>
      <p:grpSp>
        <p:nvGrpSpPr>
          <p:cNvPr id="141320" name="Group 14"/>
          <p:cNvGrpSpPr>
            <a:grpSpLocks/>
          </p:cNvGrpSpPr>
          <p:nvPr/>
        </p:nvGrpSpPr>
        <p:grpSpPr bwMode="auto">
          <a:xfrm>
            <a:off x="768350" y="827088"/>
            <a:ext cx="3351213" cy="3060700"/>
            <a:chOff x="806" y="596"/>
            <a:chExt cx="1619" cy="1762"/>
          </a:xfrm>
        </p:grpSpPr>
        <p:pic>
          <p:nvPicPr>
            <p:cNvPr id="141321" name="Picture 11" descr="Picture 08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6" y="596"/>
              <a:ext cx="1619" cy="1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1322" name="Rectangle 12"/>
            <p:cNvSpPr>
              <a:spLocks noChangeArrowheads="1"/>
            </p:cNvSpPr>
            <p:nvPr/>
          </p:nvSpPr>
          <p:spPr bwMode="auto">
            <a:xfrm>
              <a:off x="1046" y="839"/>
              <a:ext cx="430" cy="59"/>
            </a:xfrm>
            <a:prstGeom prst="rect">
              <a:avLst/>
            </a:prstGeom>
            <a:solidFill>
              <a:srgbClr val="DDDDDD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 lIns="91420" tIns="45711" rIns="91420" bIns="45711" anchor="ctr"/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CF5F56-4EE8-4FB1-95B5-E39999535B9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2713" y="101600"/>
            <a:ext cx="8840787" cy="804863"/>
          </a:xfrm>
        </p:spPr>
        <p:txBody>
          <a:bodyPr/>
          <a:lstStyle/>
          <a:p>
            <a:pPr eaLnBrk="1" hangingPunct="1"/>
            <a:r>
              <a:rPr lang="en-US" smtClean="0"/>
              <a:t>Daily performance boards have also been put up, with incentive pay for employees based on this</a:t>
            </a:r>
          </a:p>
        </p:txBody>
      </p:sp>
      <p:pic>
        <p:nvPicPr>
          <p:cNvPr id="142339" name="Picture 5" descr="IMG_7791"/>
          <p:cNvPicPr>
            <a:picLocks noChangeAspect="1" noChangeArrowheads="1"/>
          </p:cNvPicPr>
          <p:nvPr/>
        </p:nvPicPr>
        <p:blipFill>
          <a:blip r:embed="rId2">
            <a:lum bright="10000" contrast="10000"/>
          </a:blip>
          <a:srcRect/>
          <a:stretch>
            <a:fillRect/>
          </a:stretch>
        </p:blipFill>
        <p:spPr bwMode="auto">
          <a:xfrm>
            <a:off x="4486275" y="974725"/>
            <a:ext cx="4657725" cy="573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2340" name="Picture 4" descr="IMG_8705"/>
          <p:cNvPicPr>
            <a:picLocks noChangeAspect="1" noChangeArrowheads="1"/>
          </p:cNvPicPr>
          <p:nvPr/>
        </p:nvPicPr>
        <p:blipFill>
          <a:blip r:embed="rId3">
            <a:lum bright="10000" contrast="10000"/>
          </a:blip>
          <a:srcRect/>
          <a:stretch>
            <a:fillRect/>
          </a:stretch>
        </p:blipFill>
        <p:spPr bwMode="auto">
          <a:xfrm>
            <a:off x="169863" y="3670300"/>
            <a:ext cx="424338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2341" name="Group 8"/>
          <p:cNvGrpSpPr>
            <a:grpSpLocks/>
          </p:cNvGrpSpPr>
          <p:nvPr/>
        </p:nvGrpSpPr>
        <p:grpSpPr bwMode="auto">
          <a:xfrm>
            <a:off x="169863" y="963613"/>
            <a:ext cx="4213225" cy="2613025"/>
            <a:chOff x="107" y="607"/>
            <a:chExt cx="2654" cy="1646"/>
          </a:xfrm>
        </p:grpSpPr>
        <p:pic>
          <p:nvPicPr>
            <p:cNvPr id="142342" name="Picture 6"/>
            <p:cNvPicPr>
              <a:picLocks noChangeAspect="1" noChangeArrowheads="1"/>
            </p:cNvPicPr>
            <p:nvPr/>
          </p:nvPicPr>
          <p:blipFill>
            <a:blip r:embed="rId4">
              <a:lum bright="10000" contrast="10000"/>
            </a:blip>
            <a:srcRect/>
            <a:stretch>
              <a:fillRect/>
            </a:stretch>
          </p:blipFill>
          <p:spPr bwMode="gray">
            <a:xfrm>
              <a:off x="107" y="607"/>
              <a:ext cx="2654" cy="16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142343" name="Rectangle 7"/>
            <p:cNvSpPr>
              <a:spLocks noChangeArrowheads="1"/>
            </p:cNvSpPr>
            <p:nvPr/>
          </p:nvSpPr>
          <p:spPr bwMode="auto">
            <a:xfrm>
              <a:off x="1024" y="692"/>
              <a:ext cx="661" cy="56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1420" tIns="45711" rIns="91420" bIns="45711" anchor="ctr"/>
            <a:lstStyle/>
            <a:p>
              <a:pPr>
                <a:lnSpc>
                  <a:spcPct val="120000"/>
                </a:lnSpc>
                <a:spcBef>
                  <a:spcPct val="20000"/>
                </a:spcBef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3513"/>
            <a:ext cx="8229600" cy="563562"/>
          </a:xfrm>
        </p:spPr>
        <p:txBody>
          <a:bodyPr/>
          <a:lstStyle/>
          <a:p>
            <a:r>
              <a:rPr lang="en-US" smtClean="0"/>
              <a:t>Output results in regression format</a:t>
            </a:r>
          </a:p>
        </p:txBody>
      </p:sp>
      <p:grpSp>
        <p:nvGrpSpPr>
          <p:cNvPr id="143362" name="Group 6"/>
          <p:cNvGrpSpPr>
            <a:grpSpLocks/>
          </p:cNvGrpSpPr>
          <p:nvPr/>
        </p:nvGrpSpPr>
        <p:grpSpPr bwMode="auto">
          <a:xfrm>
            <a:off x="182563" y="687388"/>
            <a:ext cx="7138987" cy="5553075"/>
            <a:chOff x="115" y="598"/>
            <a:chExt cx="4497" cy="3498"/>
          </a:xfrm>
        </p:grpSpPr>
        <p:pic>
          <p:nvPicPr>
            <p:cNvPr id="143364" name="Picture 4"/>
            <p:cNvPicPr>
              <a:picLocks noChangeAspect="1" noChangeArrowheads="1"/>
            </p:cNvPicPr>
            <p:nvPr/>
          </p:nvPicPr>
          <p:blipFill>
            <a:blip r:embed="rId2"/>
            <a:srcRect l="68953" t="20648" r="10815" b="34641"/>
            <a:stretch>
              <a:fillRect/>
            </a:stretch>
          </p:blipFill>
          <p:spPr bwMode="auto">
            <a:xfrm>
              <a:off x="2079" y="598"/>
              <a:ext cx="2533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365" name="Picture 5"/>
            <p:cNvPicPr>
              <a:picLocks noChangeAspect="1" noChangeArrowheads="1"/>
            </p:cNvPicPr>
            <p:nvPr/>
          </p:nvPicPr>
          <p:blipFill>
            <a:blip r:embed="rId2"/>
            <a:srcRect l="10272" t="20648" r="73849" b="34641"/>
            <a:stretch>
              <a:fillRect/>
            </a:stretch>
          </p:blipFill>
          <p:spPr bwMode="auto">
            <a:xfrm>
              <a:off x="115" y="598"/>
              <a:ext cx="1988" cy="34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3363" name="Text Box 7"/>
          <p:cNvSpPr txBox="1">
            <a:spLocks noChangeArrowheads="1"/>
          </p:cNvSpPr>
          <p:nvPr/>
        </p:nvSpPr>
        <p:spPr bwMode="auto">
          <a:xfrm>
            <a:off x="636588" y="6351588"/>
            <a:ext cx="39449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/>
              <a:t>Note: standard errors boostrap clustered by firm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Slide Number Placeholder 5"/>
          <p:cNvSpPr txBox="1">
            <a:spLocks noGrp="1"/>
          </p:cNvSpPr>
          <p:nvPr/>
        </p:nvSpPr>
        <p:spPr bwMode="auto">
          <a:xfrm>
            <a:off x="59436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B3641F0-5A8B-41BF-8E59-A1611CDCB1B8}" type="slidenum">
              <a:rPr lang="en-US" sz="1400" b="0"/>
              <a:pPr algn="r"/>
              <a:t>36</a:t>
            </a:fld>
            <a:endParaRPr lang="en-US" sz="1400" b="0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4525963"/>
          </a:xfrm>
        </p:spPr>
        <p:txBody>
          <a:bodyPr wrap="none"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Management practices before and after treatment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Performance of the plants before and after treatment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smtClean="0"/>
              <a:t>Decentralization and IT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Why were these practices not introduced before?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gray">
          <a:xfrm>
            <a:off x="306388" y="2992438"/>
            <a:ext cx="8010525" cy="512762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09" name="Picture 11"/>
          <p:cNvPicPr>
            <a:picLocks noChangeAspect="1" noChangeArrowheads="1"/>
          </p:cNvPicPr>
          <p:nvPr/>
        </p:nvPicPr>
        <p:blipFill>
          <a:blip r:embed="rId2"/>
          <a:srcRect b="9033"/>
          <a:stretch>
            <a:fillRect/>
          </a:stretch>
        </p:blipFill>
        <p:spPr bwMode="auto">
          <a:xfrm>
            <a:off x="333375" y="731838"/>
            <a:ext cx="8053388" cy="536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5410" name="Text Box 5"/>
          <p:cNvSpPr txBox="1">
            <a:spLocks noChangeArrowheads="1"/>
          </p:cNvSpPr>
          <p:nvPr/>
        </p:nvSpPr>
        <p:spPr bwMode="auto">
          <a:xfrm rot="-5400000">
            <a:off x="-1648618" y="2931318"/>
            <a:ext cx="415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Change in the decentralization index</a:t>
            </a:r>
          </a:p>
        </p:txBody>
      </p:sp>
      <p:sp>
        <p:nvSpPr>
          <p:cNvPr id="145411" name="Text Box 6"/>
          <p:cNvSpPr txBox="1">
            <a:spLocks noChangeArrowheads="1"/>
          </p:cNvSpPr>
          <p:nvPr/>
        </p:nvSpPr>
        <p:spPr bwMode="auto">
          <a:xfrm>
            <a:off x="2435225" y="6043613"/>
            <a:ext cx="382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Change in management practices</a:t>
            </a:r>
          </a:p>
        </p:txBody>
      </p:sp>
      <p:sp>
        <p:nvSpPr>
          <p:cNvPr id="145412" name="Text Box 7"/>
          <p:cNvSpPr txBox="1">
            <a:spLocks noChangeArrowheads="1"/>
          </p:cNvSpPr>
          <p:nvPr/>
        </p:nvSpPr>
        <p:spPr bwMode="auto">
          <a:xfrm>
            <a:off x="6970713" y="2347913"/>
            <a:ext cx="14366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/>
              <a:t>correlation 0.594</a:t>
            </a:r>
            <a:br>
              <a:rPr lang="en-US" sz="1200" b="0"/>
            </a:br>
            <a:r>
              <a:rPr lang="en-US" sz="1200" b="0"/>
              <a:t>(p-value 0.001)</a:t>
            </a:r>
          </a:p>
        </p:txBody>
      </p:sp>
      <p:sp>
        <p:nvSpPr>
          <p:cNvPr id="145413" name="Text Box 8"/>
          <p:cNvSpPr txBox="1">
            <a:spLocks noChangeArrowheads="1"/>
          </p:cNvSpPr>
          <p:nvPr/>
        </p:nvSpPr>
        <p:spPr bwMode="auto">
          <a:xfrm>
            <a:off x="1046163" y="936625"/>
            <a:ext cx="24574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1=treatment plant, 0=control plant</a:t>
            </a:r>
          </a:p>
        </p:txBody>
      </p:sp>
      <p:sp>
        <p:nvSpPr>
          <p:cNvPr id="145414" name="Text Box 5"/>
          <p:cNvSpPr txBox="1">
            <a:spLocks noChangeArrowheads="1"/>
          </p:cNvSpPr>
          <p:nvPr/>
        </p:nvSpPr>
        <p:spPr bwMode="auto">
          <a:xfrm>
            <a:off x="107950" y="42863"/>
            <a:ext cx="90439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Figure 6: Changes in decentralization and management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3" name="Picture 9"/>
          <p:cNvPicPr>
            <a:picLocks noChangeAspect="1" noChangeArrowheads="1"/>
          </p:cNvPicPr>
          <p:nvPr/>
        </p:nvPicPr>
        <p:blipFill>
          <a:blip r:embed="rId2"/>
          <a:srcRect b="9267"/>
          <a:stretch>
            <a:fillRect/>
          </a:stretch>
        </p:blipFill>
        <p:spPr bwMode="auto">
          <a:xfrm>
            <a:off x="349250" y="522288"/>
            <a:ext cx="7573963" cy="518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6434" name="Text Box 5"/>
          <p:cNvSpPr txBox="1">
            <a:spLocks noChangeArrowheads="1"/>
          </p:cNvSpPr>
          <p:nvPr/>
        </p:nvSpPr>
        <p:spPr bwMode="auto">
          <a:xfrm rot="-5400000">
            <a:off x="-1659731" y="2966244"/>
            <a:ext cx="418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Change in the computerization index</a:t>
            </a:r>
          </a:p>
        </p:txBody>
      </p:sp>
      <p:sp>
        <p:nvSpPr>
          <p:cNvPr id="146435" name="Text Box 6"/>
          <p:cNvSpPr txBox="1">
            <a:spLocks noChangeArrowheads="1"/>
          </p:cNvSpPr>
          <p:nvPr/>
        </p:nvSpPr>
        <p:spPr bwMode="auto">
          <a:xfrm>
            <a:off x="2435225" y="5710238"/>
            <a:ext cx="382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/>
              <a:t>Change in management practices</a:t>
            </a:r>
          </a:p>
        </p:txBody>
      </p:sp>
      <p:sp>
        <p:nvSpPr>
          <p:cNvPr id="146436" name="Text Box 7"/>
          <p:cNvSpPr txBox="1">
            <a:spLocks noChangeArrowheads="1"/>
          </p:cNvSpPr>
          <p:nvPr/>
        </p:nvSpPr>
        <p:spPr bwMode="auto">
          <a:xfrm>
            <a:off x="6821488" y="928688"/>
            <a:ext cx="2073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/>
              <a:t>correlation 0.778</a:t>
            </a:r>
            <a:br>
              <a:rPr lang="en-US" sz="1200" b="0"/>
            </a:br>
            <a:r>
              <a:rPr lang="en-US" sz="1200" b="0"/>
              <a:t>(p-value 0.001)</a:t>
            </a:r>
          </a:p>
        </p:txBody>
      </p:sp>
      <p:sp>
        <p:nvSpPr>
          <p:cNvPr id="146437" name="Text Box 8"/>
          <p:cNvSpPr txBox="1">
            <a:spLocks noChangeArrowheads="1"/>
          </p:cNvSpPr>
          <p:nvPr/>
        </p:nvSpPr>
        <p:spPr bwMode="auto">
          <a:xfrm>
            <a:off x="935038" y="779463"/>
            <a:ext cx="2457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1=treatment plant, 0=control plant</a:t>
            </a:r>
          </a:p>
        </p:txBody>
      </p:sp>
      <p:sp>
        <p:nvSpPr>
          <p:cNvPr id="146438" name="Text Box 5"/>
          <p:cNvSpPr txBox="1">
            <a:spLocks noChangeArrowheads="1"/>
          </p:cNvSpPr>
          <p:nvPr/>
        </p:nvSpPr>
        <p:spPr bwMode="auto">
          <a:xfrm>
            <a:off x="107950" y="42863"/>
            <a:ext cx="90439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Figure 7: Changes in computerization and management practices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Slide Number Placeholder 5"/>
          <p:cNvSpPr txBox="1">
            <a:spLocks noGrp="1"/>
          </p:cNvSpPr>
          <p:nvPr/>
        </p:nvSpPr>
        <p:spPr bwMode="auto">
          <a:xfrm>
            <a:off x="59436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40C950C-C9C6-4273-A557-1699F75D2586}" type="slidenum">
              <a:rPr lang="en-US" sz="1400" b="0"/>
              <a:pPr algn="r"/>
              <a:t>39</a:t>
            </a:fld>
            <a:endParaRPr lang="en-US" sz="1400" b="0"/>
          </a:p>
        </p:txBody>
      </p:sp>
      <p:sp>
        <p:nvSpPr>
          <p:cNvPr id="14745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914400"/>
            <a:ext cx="8229600" cy="4525963"/>
          </a:xfrm>
        </p:spPr>
        <p:txBody>
          <a:bodyPr wrap="none"/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Management practices before and after treatment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Performance of the plants before and after treatment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smtClean="0"/>
              <a:t>Decentralization and IT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US" b="1" smtClean="0"/>
              <a:t>Why were these practices not introduced before?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b="1" smtClean="0"/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US" smtClean="0"/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gray">
          <a:xfrm>
            <a:off x="298450" y="4051300"/>
            <a:ext cx="8010525" cy="512763"/>
          </a:xfrm>
          <a:prstGeom prst="rect">
            <a:avLst/>
          </a:prstGeom>
          <a:noFill/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>
              <a:lnSpc>
                <a:spcPct val="120000"/>
              </a:lnSpc>
              <a:spcBef>
                <a:spcPct val="2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E4BB4D-5CA5-4117-9497-F6BD006CB233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28575"/>
            <a:ext cx="9144000" cy="617538"/>
          </a:xfrm>
        </p:spPr>
        <p:txBody>
          <a:bodyPr/>
          <a:lstStyle/>
          <a:p>
            <a:pPr eaLnBrk="1" hangingPunct="1"/>
            <a:r>
              <a:rPr lang="en-US" smtClean="0"/>
              <a:t>But do we care - does management matter?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3" y="787400"/>
            <a:ext cx="9017000" cy="5346700"/>
          </a:xfrm>
        </p:spPr>
        <p:txBody>
          <a:bodyPr/>
          <a:lstStyle/>
          <a:p>
            <a:pPr marL="0" indent="4763" eaLnBrk="1" hangingPunct="1">
              <a:lnSpc>
                <a:spcPct val="90000"/>
              </a:lnSpc>
            </a:pPr>
            <a:r>
              <a:rPr lang="en-US" smtClean="0"/>
              <a:t> Long debate between business practitioners versus economists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marL="0" indent="4763" eaLnBrk="1" hangingPunct="1">
              <a:lnSpc>
                <a:spcPct val="90000"/>
              </a:lnSpc>
            </a:pPr>
            <a:r>
              <a:rPr lang="en-US" smtClean="0"/>
              <a:t> Evidence to date primarily case-studies and surveys</a:t>
            </a:r>
          </a:p>
          <a:p>
            <a:pPr marL="0" indent="4763" eaLnBrk="1" hangingPunct="1">
              <a:lnSpc>
                <a:spcPct val="90000"/>
              </a:lnSpc>
            </a:pPr>
            <a:endParaRPr lang="en-US" smtClean="0"/>
          </a:p>
          <a:p>
            <a:pPr marL="0" indent="4763" eaLnBrk="1" hangingPunct="1">
              <a:lnSpc>
                <a:spcPct val="90000"/>
              </a:lnSpc>
            </a:pPr>
            <a:r>
              <a:rPr lang="en-US" smtClean="0"/>
              <a:t> So in India we ran a management field 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5EDD59-71A0-4573-9122-60DA871E1E7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7475" y="171450"/>
            <a:ext cx="9026525" cy="398463"/>
          </a:xfrm>
        </p:spPr>
        <p:txBody>
          <a:bodyPr/>
          <a:lstStyle/>
          <a:p>
            <a:pPr eaLnBrk="1" hangingPunct="1"/>
            <a:r>
              <a:rPr lang="en-US" smtClean="0"/>
              <a:t>Why does competition not fix badly managed firms?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117475" y="866775"/>
            <a:ext cx="9026525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defTabSz="912813"/>
            <a:r>
              <a:rPr lang="en-US" b="0" u="sng">
                <a:solidFill>
                  <a:schemeClr val="tx2"/>
                </a:solidFill>
              </a:rPr>
              <a:t>Bankruptcy is not (currently) a threat:</a:t>
            </a:r>
            <a:r>
              <a:rPr lang="en-US" b="0">
                <a:solidFill>
                  <a:schemeClr val="tx2"/>
                </a:solidFill>
              </a:rPr>
              <a:t> at weaver wage rates of $5 a day these firms are profitable</a:t>
            </a:r>
          </a:p>
          <a:p>
            <a:pPr defTabSz="912813"/>
            <a:endParaRPr lang="en-US" b="0">
              <a:solidFill>
                <a:schemeClr val="tx2"/>
              </a:solidFill>
            </a:endParaRPr>
          </a:p>
          <a:p>
            <a:pPr defTabSz="912813"/>
            <a:r>
              <a:rPr lang="en-US" b="0" u="sng">
                <a:solidFill>
                  <a:schemeClr val="tx2"/>
                </a:solidFill>
              </a:rPr>
              <a:t>Reallocation appears limited</a:t>
            </a:r>
            <a:r>
              <a:rPr lang="en-US" b="0">
                <a:solidFill>
                  <a:schemeClr val="tx2"/>
                </a:solidFill>
              </a:rPr>
              <a:t>: Owners take all decisions as they worry about managers stealing. But owners time is constrained – they already work 72.4 hours average a week – limiting growth. </a:t>
            </a:r>
          </a:p>
          <a:p>
            <a:pPr defTabSz="912813"/>
            <a:endParaRPr lang="en-US" b="0">
              <a:solidFill>
                <a:schemeClr val="tx2"/>
              </a:solidFill>
            </a:endParaRPr>
          </a:p>
          <a:p>
            <a:pPr defTabSz="912813"/>
            <a:r>
              <a:rPr lang="en-US" b="0" u="sng">
                <a:solidFill>
                  <a:schemeClr val="tx2"/>
                </a:solidFill>
              </a:rPr>
              <a:t>Entry is limited:</a:t>
            </a:r>
            <a:r>
              <a:rPr lang="en-US" b="0">
                <a:solidFill>
                  <a:schemeClr val="tx2"/>
                </a:solidFill>
              </a:rPr>
              <a:t> Capital intensive ($13m assets average per firm), and no guarantee new entrants are any better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177800" y="3387725"/>
            <a:ext cx="8966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defTabSz="912813"/>
            <a:r>
              <a:rPr lang="en-US" b="0">
                <a:solidFill>
                  <a:schemeClr val="tx2"/>
                </a:solidFill>
              </a:rPr>
              <a:t/>
            </a:r>
            <a:br>
              <a:rPr lang="en-US" b="0">
                <a:solidFill>
                  <a:schemeClr val="tx2"/>
                </a:solidFill>
              </a:rPr>
            </a:br>
            <a:endParaRPr lang="en-US" b="0">
              <a:solidFill>
                <a:schemeClr val="tx2"/>
              </a:solidFill>
            </a:endParaRP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177800" y="4548188"/>
            <a:ext cx="8966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defTabSz="912813"/>
            <a:endParaRPr lang="en-US" b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Slide Number Placeholder 5"/>
          <p:cNvSpPr txBox="1">
            <a:spLocks noGrp="1"/>
          </p:cNvSpPr>
          <p:nvPr/>
        </p:nvSpPr>
        <p:spPr bwMode="auto">
          <a:xfrm>
            <a:off x="59436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EBF0690-FB46-4617-84B9-BB1D41BA9476}" type="slidenum">
              <a:rPr lang="en-US" sz="1400" b="0"/>
              <a:pPr algn="r"/>
              <a:t>41</a:t>
            </a:fld>
            <a:endParaRPr lang="en-US" sz="1400" b="0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7800" y="0"/>
            <a:ext cx="8509000" cy="804863"/>
          </a:xfrm>
        </p:spPr>
        <p:txBody>
          <a:bodyPr/>
          <a:lstStyle/>
          <a:p>
            <a:pPr eaLnBrk="1" hangingPunct="1"/>
            <a:r>
              <a:rPr lang="en-US" smtClean="0"/>
              <a:t>So why did these firms not improve themselves?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7800" y="908050"/>
            <a:ext cx="8696325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mtClean="0"/>
              <a:t>Collected panel data on reasons for non implementation, and main (initial) reason was a lack of information</a:t>
            </a:r>
          </a:p>
          <a:p>
            <a:pPr marL="0" indent="0" eaLnBrk="1" hangingPunct="1"/>
            <a:r>
              <a:rPr lang="en-US" smtClean="0"/>
              <a:t> Firms either never heard of these practices (no information)</a:t>
            </a:r>
          </a:p>
          <a:p>
            <a:pPr marL="0" indent="0" eaLnBrk="1" hangingPunct="1"/>
            <a:r>
              <a:rPr lang="en-US" smtClean="0"/>
              <a:t> Or, did not believe they were relevant (wrong information)</a:t>
            </a:r>
          </a:p>
          <a:p>
            <a:pPr marL="0" indent="0" eaLnBrk="1" hangingPunct="1">
              <a:buFontTx/>
              <a:buNone/>
            </a:pPr>
            <a:endParaRPr lang="en-US" smtClean="0"/>
          </a:p>
          <a:p>
            <a:pPr marL="0" indent="0" eaLnBrk="1" hangingPunct="1">
              <a:buFontTx/>
              <a:buNone/>
            </a:pPr>
            <a:r>
              <a:rPr lang="en-US" smtClean="0"/>
              <a:t>Later constraints after informational barriers overcome primarily around limited CEO time and CEO 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Slide Number Placeholder 5"/>
          <p:cNvSpPr txBox="1">
            <a:spLocks noGrp="1"/>
          </p:cNvSpPr>
          <p:nvPr/>
        </p:nvSpPr>
        <p:spPr bwMode="auto">
          <a:xfrm>
            <a:off x="5943600" y="6324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98EEF69-FBF6-4227-977D-24E1F0954A71}" type="slidenum">
              <a:rPr lang="en-US" sz="1400" b="0"/>
              <a:pPr algn="r"/>
              <a:t>42</a:t>
            </a:fld>
            <a:endParaRPr lang="en-US" sz="1400" b="0"/>
          </a:p>
        </p:txBody>
      </p:sp>
      <p:sp>
        <p:nvSpPr>
          <p:cNvPr id="150530" name="Rectangle 4"/>
          <p:cNvSpPr>
            <a:spLocks noChangeArrowheads="1"/>
          </p:cNvSpPr>
          <p:nvPr/>
        </p:nvSpPr>
        <p:spPr bwMode="auto">
          <a:xfrm>
            <a:off x="177800" y="-58738"/>
            <a:ext cx="8839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/>
          <a:p>
            <a:pPr defTabSz="912813"/>
            <a:r>
              <a:rPr lang="en-US" sz="2800">
                <a:solidFill>
                  <a:schemeClr val="tx2"/>
                </a:solidFill>
              </a:rPr>
              <a:t>Summary</a:t>
            </a:r>
          </a:p>
        </p:txBody>
      </p:sp>
      <p:sp>
        <p:nvSpPr>
          <p:cNvPr id="150531" name="Rectangle 5"/>
          <p:cNvSpPr>
            <a:spLocks noChangeArrowheads="1"/>
          </p:cNvSpPr>
          <p:nvPr/>
        </p:nvSpPr>
        <p:spPr bwMode="auto">
          <a:xfrm>
            <a:off x="177800" y="1758950"/>
            <a:ext cx="8839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/>
          <a:p>
            <a:pPr defTabSz="912813"/>
            <a:r>
              <a:rPr lang="en-US" b="0">
                <a:solidFill>
                  <a:schemeClr val="tx2"/>
                </a:solidFill>
              </a:rPr>
              <a:t>Improving management practices improves productivity, leads to more decentralized decision making and greater use of IT</a:t>
            </a:r>
          </a:p>
          <a:p>
            <a:pPr defTabSz="912813"/>
            <a:endParaRPr lang="en-US" b="0">
              <a:solidFill>
                <a:schemeClr val="tx2"/>
              </a:solidFill>
            </a:endParaRPr>
          </a:p>
          <a:p>
            <a:pPr defTabSz="912813"/>
            <a:r>
              <a:rPr lang="en-US" b="0">
                <a:solidFill>
                  <a:schemeClr val="tx2"/>
                </a:solidFill>
              </a:rPr>
              <a:t>A primary reason for bad management appears to be lack of information, which limited competition allows to persist</a:t>
            </a:r>
          </a:p>
          <a:p>
            <a:pPr defTabSz="912813"/>
            <a:endParaRPr lang="en-US" b="0">
              <a:solidFill>
                <a:schemeClr val="tx2"/>
              </a:solidFill>
            </a:endParaRPr>
          </a:p>
          <a:p>
            <a:pPr defTabSz="912813"/>
            <a:endParaRPr lang="en-US" b="0">
              <a:solidFill>
                <a:schemeClr val="tx2"/>
              </a:solidFill>
            </a:endParaRPr>
          </a:p>
        </p:txBody>
      </p:sp>
      <p:sp>
        <p:nvSpPr>
          <p:cNvPr id="171013" name="Rectangle 4"/>
          <p:cNvSpPr>
            <a:spLocks noChangeArrowheads="1"/>
          </p:cNvSpPr>
          <p:nvPr/>
        </p:nvSpPr>
        <p:spPr bwMode="auto">
          <a:xfrm>
            <a:off x="177800" y="2708275"/>
            <a:ext cx="8839200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/>
          <a:p>
            <a:pPr defTabSz="912813"/>
            <a:r>
              <a:rPr lang="en-US" sz="2800">
                <a:solidFill>
                  <a:schemeClr val="tx2"/>
                </a:solidFill>
              </a:rPr>
              <a:t>Policy implications</a:t>
            </a:r>
          </a:p>
        </p:txBody>
      </p:sp>
      <p:sp>
        <p:nvSpPr>
          <p:cNvPr id="171014" name="Rectangle 5"/>
          <p:cNvSpPr>
            <a:spLocks noChangeArrowheads="1"/>
          </p:cNvSpPr>
          <p:nvPr/>
        </p:nvSpPr>
        <p:spPr bwMode="auto">
          <a:xfrm>
            <a:off x="177800" y="4494213"/>
            <a:ext cx="88392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 anchor="ctr"/>
          <a:lstStyle/>
          <a:p>
            <a:pPr defTabSz="912813"/>
            <a:r>
              <a:rPr lang="en-US" b="0">
                <a:solidFill>
                  <a:schemeClr val="tx2"/>
                </a:solidFill>
              </a:rPr>
              <a:t>A) </a:t>
            </a:r>
            <a:r>
              <a:rPr lang="en-US" b="0" u="sng">
                <a:solidFill>
                  <a:schemeClr val="tx2"/>
                </a:solidFill>
              </a:rPr>
              <a:t>Competition and FDI</a:t>
            </a:r>
            <a:r>
              <a:rPr lang="en-US" b="0">
                <a:solidFill>
                  <a:schemeClr val="tx2"/>
                </a:solidFill>
              </a:rPr>
              <a:t>: free product markets and encourage foreign multinationals</a:t>
            </a:r>
          </a:p>
          <a:p>
            <a:pPr defTabSz="912813"/>
            <a:endParaRPr lang="en-US" b="0">
              <a:solidFill>
                <a:schemeClr val="tx2"/>
              </a:solidFill>
            </a:endParaRPr>
          </a:p>
          <a:p>
            <a:pPr defTabSz="912813"/>
            <a:r>
              <a:rPr lang="en-US" b="0">
                <a:solidFill>
                  <a:schemeClr val="tx2"/>
                </a:solidFill>
              </a:rPr>
              <a:t>B) </a:t>
            </a:r>
            <a:r>
              <a:rPr lang="en-US" b="0" u="sng">
                <a:solidFill>
                  <a:schemeClr val="tx2"/>
                </a:solidFill>
              </a:rPr>
              <a:t>Rule of law</a:t>
            </a:r>
            <a:r>
              <a:rPr lang="en-US" b="0">
                <a:solidFill>
                  <a:schemeClr val="tx2"/>
                </a:solidFill>
              </a:rPr>
              <a:t>: improve rule of law to encourage reallocation and ownership and control separation</a:t>
            </a:r>
          </a:p>
          <a:p>
            <a:pPr defTabSz="912813"/>
            <a:endParaRPr lang="en-US" b="0">
              <a:solidFill>
                <a:schemeClr val="tx2"/>
              </a:solidFill>
            </a:endParaRPr>
          </a:p>
          <a:p>
            <a:pPr defTabSz="912813"/>
            <a:r>
              <a:rPr lang="en-US" b="0">
                <a:solidFill>
                  <a:schemeClr val="tx2"/>
                </a:solidFill>
              </a:rPr>
              <a:t>C) </a:t>
            </a:r>
            <a:r>
              <a:rPr lang="en-US" b="0" u="sng">
                <a:solidFill>
                  <a:schemeClr val="tx2"/>
                </a:solidFill>
              </a:rPr>
              <a:t>Training</a:t>
            </a:r>
            <a:r>
              <a:rPr lang="en-US" b="0">
                <a:solidFill>
                  <a:schemeClr val="tx2"/>
                </a:solidFill>
              </a:rPr>
              <a:t>: improved basic training around management skills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3" grpId="0"/>
      <p:bldP spid="1710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6222E8-27CA-4628-B476-22ADAACD3373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63500" y="131763"/>
            <a:ext cx="9144000" cy="617537"/>
          </a:xfrm>
        </p:spPr>
        <p:txBody>
          <a:bodyPr/>
          <a:lstStyle/>
          <a:p>
            <a:pPr eaLnBrk="1" hangingPunct="1"/>
            <a:r>
              <a:rPr lang="en-US" smtClean="0"/>
              <a:t>We investigate these questions in large Indian firms</a:t>
            </a:r>
          </a:p>
        </p:txBody>
      </p:sp>
      <p:sp>
        <p:nvSpPr>
          <p:cNvPr id="107523" name="Rectangle 4"/>
          <p:cNvSpPr>
            <a:spLocks noChangeArrowheads="1"/>
          </p:cNvSpPr>
          <p:nvPr/>
        </p:nvSpPr>
        <p:spPr bwMode="auto">
          <a:xfrm>
            <a:off x="55563" y="977900"/>
            <a:ext cx="90170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0" tIns="45711" rIns="91420" bIns="45711"/>
          <a:lstStyle/>
          <a:p>
            <a:pPr marL="3175" indent="4763" defTabSz="912813">
              <a:spcBef>
                <a:spcPct val="20000"/>
              </a:spcBef>
            </a:pPr>
            <a:r>
              <a:rPr lang="en-US" b="0"/>
              <a:t>Took large firms (</a:t>
            </a:r>
            <a:r>
              <a:rPr lang="en-US" b="0">
                <a:cs typeface="Arial" charset="0"/>
              </a:rPr>
              <a:t>≈ </a:t>
            </a:r>
            <a:r>
              <a:rPr lang="en-US" b="0"/>
              <a:t>300 employees) outside Mumbai making cotton fabric. Randomized treatment plants get heavy management consulting, controls plants get very light consulting.</a:t>
            </a:r>
          </a:p>
          <a:p>
            <a:pPr marL="3175" indent="4763" defTabSz="912813">
              <a:spcBef>
                <a:spcPct val="20000"/>
              </a:spcBef>
            </a:pPr>
            <a:endParaRPr lang="en-US" b="0"/>
          </a:p>
          <a:p>
            <a:pPr marL="3175" indent="4763" defTabSz="912813">
              <a:spcBef>
                <a:spcPct val="20000"/>
              </a:spcBef>
            </a:pPr>
            <a:r>
              <a:rPr lang="en-US" b="0"/>
              <a:t>Collect weekly data on all plants from 2008 to 2010</a:t>
            </a:r>
          </a:p>
          <a:p>
            <a:pPr marL="3175" indent="4763" defTabSz="912813"/>
            <a:endParaRPr lang="en-US" b="0"/>
          </a:p>
          <a:p>
            <a:pPr marL="3175" indent="4763" defTabSz="912813">
              <a:spcBef>
                <a:spcPct val="20000"/>
              </a:spcBef>
            </a:pPr>
            <a:r>
              <a:rPr lang="en-US" b="0"/>
              <a:t>1) Profits and productivity up by about 20%</a:t>
            </a:r>
          </a:p>
          <a:p>
            <a:pPr marL="3175" indent="4763" defTabSz="912813">
              <a:spcBef>
                <a:spcPct val="20000"/>
              </a:spcBef>
            </a:pPr>
            <a:r>
              <a:rPr lang="en-US" b="0"/>
              <a:t>2) Decentralization of power within firms</a:t>
            </a:r>
          </a:p>
          <a:p>
            <a:pPr marL="3175" indent="4763" defTabSz="912813">
              <a:spcBef>
                <a:spcPct val="20000"/>
              </a:spcBef>
            </a:pPr>
            <a:r>
              <a:rPr lang="en-US" b="0"/>
              <a:t>3) Increased computerization</a:t>
            </a:r>
          </a:p>
          <a:p>
            <a:pPr marL="3175" indent="4763" defTabSz="912813">
              <a:spcBef>
                <a:spcPct val="20000"/>
              </a:spcBef>
            </a:pPr>
            <a:endParaRPr lang="en-US" b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363" y="-42863"/>
            <a:ext cx="9067800" cy="468313"/>
          </a:xfrm>
        </p:spPr>
        <p:txBody>
          <a:bodyPr lIns="0"/>
          <a:lstStyle/>
          <a:p>
            <a:pPr eaLnBrk="1" hangingPunct="1"/>
            <a:r>
              <a:rPr lang="en-US" sz="2000" smtClean="0"/>
              <a:t>Exhibit 1: Plants are large compounds, often containing several buildings.</a:t>
            </a:r>
          </a:p>
        </p:txBody>
      </p:sp>
      <p:pic>
        <p:nvPicPr>
          <p:cNvPr id="109570" name="Picture 13" descr="Picture 16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338138"/>
            <a:ext cx="8688387" cy="6418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3" name="Picture 3" descr="100_0104"/>
          <p:cNvPicPr preferRelativeResize="0">
            <a:picLocks noChangeArrowheads="1"/>
          </p:cNvPicPr>
          <p:nvPr/>
        </p:nvPicPr>
        <p:blipFill>
          <a:blip r:embed="rId2">
            <a:lum bright="40000" contrast="50000"/>
          </a:blip>
          <a:srcRect/>
          <a:stretch>
            <a:fillRect/>
          </a:stretch>
        </p:blipFill>
        <p:spPr bwMode="auto">
          <a:xfrm>
            <a:off x="430213" y="460375"/>
            <a:ext cx="8194675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594" name="Rectangle 4"/>
          <p:cNvSpPr>
            <a:spLocks noGrp="1" noChangeArrowheads="1"/>
          </p:cNvSpPr>
          <p:nvPr>
            <p:ph type="title"/>
          </p:nvPr>
        </p:nvSpPr>
        <p:spPr>
          <a:xfrm>
            <a:off x="125413" y="36513"/>
            <a:ext cx="9018587" cy="407987"/>
          </a:xfrm>
        </p:spPr>
        <p:txBody>
          <a:bodyPr lIns="0"/>
          <a:lstStyle/>
          <a:p>
            <a:pPr eaLnBrk="1" hangingPunct="1"/>
            <a:r>
              <a:rPr lang="en-US" sz="2000" smtClean="0"/>
              <a:t>Exhibit 2a: Plants operate continuously making cotton fabric from yarn</a:t>
            </a:r>
          </a:p>
        </p:txBody>
      </p:sp>
      <p:sp>
        <p:nvSpPr>
          <p:cNvPr id="110595" name="Text Box 7"/>
          <p:cNvSpPr txBox="1">
            <a:spLocks noChangeArrowheads="1"/>
          </p:cNvSpPr>
          <p:nvPr/>
        </p:nvSpPr>
        <p:spPr bwMode="auto">
          <a:xfrm>
            <a:off x="3589338" y="6270625"/>
            <a:ext cx="1897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45711" rIns="91420" bIns="45711">
            <a:spAutoFit/>
          </a:bodyPr>
          <a:lstStyle/>
          <a:p>
            <a:pPr marL="342900" indent="-342900" defTabSz="912813">
              <a:lnSpc>
                <a:spcPct val="120000"/>
              </a:lnSpc>
              <a:spcBef>
                <a:spcPct val="20000"/>
              </a:spcBef>
            </a:pPr>
            <a:r>
              <a:rPr lang="en-US" sz="2000"/>
              <a:t>Fabric warping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2" descr="IMG_8671"/>
          <p:cNvPicPr preferRelativeResize="0">
            <a:picLocks noChangeArrowheads="1"/>
          </p:cNvPicPr>
          <p:nvPr>
            <p:ph type="body" idx="4294967295"/>
          </p:nvPr>
        </p:nvPicPr>
        <p:blipFill>
          <a:blip r:embed="rId2">
            <a:lum contrast="20000"/>
          </a:blip>
          <a:srcRect/>
          <a:stretch>
            <a:fillRect/>
          </a:stretch>
        </p:blipFill>
        <p:spPr>
          <a:xfrm>
            <a:off x="768350" y="460375"/>
            <a:ext cx="7559675" cy="5718175"/>
          </a:xfrm>
        </p:spPr>
      </p:pic>
      <p:sp>
        <p:nvSpPr>
          <p:cNvPr id="111618" name="Text Box 7"/>
          <p:cNvSpPr txBox="1">
            <a:spLocks noChangeArrowheads="1"/>
          </p:cNvSpPr>
          <p:nvPr/>
        </p:nvSpPr>
        <p:spPr bwMode="auto">
          <a:xfrm>
            <a:off x="3589338" y="6270625"/>
            <a:ext cx="192563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45711" rIns="91420" bIns="45711">
            <a:spAutoFit/>
          </a:bodyPr>
          <a:lstStyle/>
          <a:p>
            <a:pPr marL="342900" indent="-342900" defTabSz="912813">
              <a:lnSpc>
                <a:spcPct val="120000"/>
              </a:lnSpc>
              <a:spcBef>
                <a:spcPct val="20000"/>
              </a:spcBef>
            </a:pPr>
            <a:r>
              <a:rPr lang="en-US" sz="2000"/>
              <a:t>Fabric weaving</a:t>
            </a:r>
          </a:p>
        </p:txBody>
      </p:sp>
      <p:sp>
        <p:nvSpPr>
          <p:cNvPr id="111619" name="Rectangle 4"/>
          <p:cNvSpPr>
            <a:spLocks noChangeArrowheads="1"/>
          </p:cNvSpPr>
          <p:nvPr/>
        </p:nvSpPr>
        <p:spPr bwMode="auto">
          <a:xfrm>
            <a:off x="125413" y="36513"/>
            <a:ext cx="90185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1" rIns="91420" bIns="45711" anchor="ctr"/>
          <a:lstStyle/>
          <a:p>
            <a:pPr defTabSz="912813"/>
            <a:r>
              <a:rPr lang="en-US" sz="2000">
                <a:solidFill>
                  <a:schemeClr val="tx2"/>
                </a:solidFill>
              </a:rPr>
              <a:t>Exhibit 2b: Plants operate continuously making cotton fabric from yarn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1" name="Picture 10" descr="IMG_8366"/>
          <p:cNvPicPr preferRelativeResize="0">
            <a:picLocks noChangeArrowheads="1"/>
          </p:cNvPicPr>
          <p:nvPr/>
        </p:nvPicPr>
        <p:blipFill>
          <a:blip r:embed="rId2">
            <a:lum bright="10000" contrast="30000"/>
          </a:blip>
          <a:srcRect l="3270"/>
          <a:stretch>
            <a:fillRect/>
          </a:stretch>
        </p:blipFill>
        <p:spPr bwMode="auto">
          <a:xfrm>
            <a:off x="646113" y="563563"/>
            <a:ext cx="7854950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42" name="Text Box 7"/>
          <p:cNvSpPr txBox="1">
            <a:spLocks noChangeArrowheads="1"/>
          </p:cNvSpPr>
          <p:nvPr/>
        </p:nvSpPr>
        <p:spPr bwMode="auto">
          <a:xfrm>
            <a:off x="3589338" y="6310313"/>
            <a:ext cx="21224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lIns="0" tIns="45711" rIns="91420" bIns="45711">
            <a:spAutoFit/>
          </a:bodyPr>
          <a:lstStyle/>
          <a:p>
            <a:pPr marL="342900" indent="-342900" defTabSz="912813">
              <a:lnSpc>
                <a:spcPct val="120000"/>
              </a:lnSpc>
              <a:spcBef>
                <a:spcPct val="20000"/>
              </a:spcBef>
            </a:pPr>
            <a:r>
              <a:rPr lang="en-US" sz="2000"/>
              <a:t>Quality checking</a:t>
            </a:r>
          </a:p>
        </p:txBody>
      </p:sp>
      <p:sp>
        <p:nvSpPr>
          <p:cNvPr id="112643" name="Rectangle 4"/>
          <p:cNvSpPr>
            <a:spLocks noChangeArrowheads="1"/>
          </p:cNvSpPr>
          <p:nvPr/>
        </p:nvSpPr>
        <p:spPr bwMode="auto">
          <a:xfrm>
            <a:off x="125413" y="36513"/>
            <a:ext cx="9018587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711" rIns="91420" bIns="45711" anchor="ctr"/>
          <a:lstStyle/>
          <a:p>
            <a:pPr defTabSz="912813"/>
            <a:r>
              <a:rPr lang="en-US" sz="2000">
                <a:solidFill>
                  <a:schemeClr val="tx2"/>
                </a:solidFill>
              </a:rPr>
              <a:t>Exhibit 2c: Plants operate continuously making cotton fabric from yarn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UBTITLE" val="1"/>
  <p:tag name="COLORSCHEME" val="ppBackground$16777215|ppForeground$0|ppShadow$8421504|ppTitle$102|ppFill$15129023|ppAccent1$13415296|ppAccent2$11766848|ppAccent3$10053120|ExtraColor$14540253|ExtraColor$11711154|ExtraColor$6250335|ExtraColor$6737151|ExtraColor$39423|ExtraColor$13260|ExtraColor$3355545|ExtraColor$52326|"/>
</p:tagLst>
</file>

<file path=ppt/theme/theme1.xml><?xml version="1.0" encoding="utf-8"?>
<a:theme xmlns:a="http://schemas.openxmlformats.org/drawingml/2006/main" name="Nick">
  <a:themeElements>
    <a:clrScheme name="Ni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i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0" tIns="45711" rIns="91420" bIns="45711" numCol="1" anchor="t" anchorCtr="0" compatLnSpc="1">
        <a:prstTxWarp prst="textNoShape">
          <a:avLst/>
        </a:prstTxWarp>
      </a:bodyPr>
      <a:lstStyle>
        <a:defPPr marL="342900" marR="0" indent="-342900" algn="l" defTabSz="912813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0" tIns="45711" rIns="91420" bIns="45711" numCol="1" anchor="t" anchorCtr="0" compatLnSpc="1">
        <a:prstTxWarp prst="textNoShape">
          <a:avLst/>
        </a:prstTxWarp>
      </a:bodyPr>
      <a:lstStyle>
        <a:defPPr marL="342900" marR="0" indent="-342900" algn="l" defTabSz="912813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i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0" tIns="45711" rIns="91420" bIns="45711" numCol="1" anchor="t" anchorCtr="0" compatLnSpc="1">
        <a:prstTxWarp prst="textNoShape">
          <a:avLst/>
        </a:prstTxWarp>
      </a:bodyPr>
      <a:lstStyle>
        <a:defPPr marL="342900" marR="0" indent="-342900" algn="l" defTabSz="912813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0" tIns="45711" rIns="91420" bIns="45711" numCol="1" anchor="t" anchorCtr="0" compatLnSpc="1">
        <a:prstTxWarp prst="textNoShape">
          <a:avLst/>
        </a:prstTxWarp>
      </a:bodyPr>
      <a:lstStyle>
        <a:defPPr marL="342900" marR="0" indent="-342900" algn="l" defTabSz="912813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Nick">
  <a:themeElements>
    <a:clrScheme name="1_Nic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Nic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0" tIns="45711" rIns="91420" bIns="45711" numCol="1" anchor="t" anchorCtr="0" compatLnSpc="1">
        <a:prstTxWarp prst="textNoShape">
          <a:avLst/>
        </a:prstTxWarp>
      </a:bodyPr>
      <a:lstStyle>
        <a:defPPr marL="342900" marR="0" indent="-342900" algn="l" defTabSz="912813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0" tIns="45711" rIns="91420" bIns="45711" numCol="1" anchor="t" anchorCtr="0" compatLnSpc="1">
        <a:prstTxWarp prst="textNoShape">
          <a:avLst/>
        </a:prstTxWarp>
      </a:bodyPr>
      <a:lstStyle>
        <a:defPPr marL="342900" marR="0" indent="-342900" algn="l" defTabSz="912813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Ni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Nic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c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c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c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c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c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Nic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0" tIns="45711" rIns="91420" bIns="45711" numCol="1" anchor="t" anchorCtr="0" compatLnSpc="1">
        <a:prstTxWarp prst="textNoShape">
          <a:avLst/>
        </a:prstTxWarp>
      </a:bodyPr>
      <a:lstStyle>
        <a:defPPr marL="342900" marR="0" indent="-342900" algn="l" defTabSz="912813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20" tIns="45711" rIns="91420" bIns="45711" numCol="1" anchor="t" anchorCtr="0" compatLnSpc="1">
        <a:prstTxWarp prst="textNoShape">
          <a:avLst/>
        </a:prstTxWarp>
      </a:bodyPr>
      <a:lstStyle>
        <a:defPPr marL="342900" marR="0" indent="-342900" algn="l" defTabSz="912813" rtl="0" eaLnBrk="1" fontAlgn="base" latinLnBrk="0" hangingPunct="1">
          <a:lnSpc>
            <a:spcPct val="12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">
  <a:themeElements>
    <a:clrScheme name="2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lank">
  <a:themeElements>
    <a:clrScheme name="3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lank">
  <a:themeElements>
    <a:clrScheme name="4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lank">
  <a:themeElements>
    <a:clrScheme name="5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19873</TotalTime>
  <Words>1254</Words>
  <Application>Microsoft PowerPoint</Application>
  <PresentationFormat>On-screen Show (4:3)</PresentationFormat>
  <Paragraphs>208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Wingdings</vt:lpstr>
      <vt:lpstr>Nick</vt:lpstr>
      <vt:lpstr>blank</vt:lpstr>
      <vt:lpstr>1_Nick</vt:lpstr>
      <vt:lpstr>1_blank</vt:lpstr>
      <vt:lpstr>2_blank</vt:lpstr>
      <vt:lpstr>3_blank</vt:lpstr>
      <vt:lpstr>4_blank</vt:lpstr>
      <vt:lpstr>5_blank</vt:lpstr>
      <vt:lpstr>Does management matter: evidence from India</vt:lpstr>
      <vt:lpstr>Slide 2</vt:lpstr>
      <vt:lpstr>Slide 3</vt:lpstr>
      <vt:lpstr>But do we care - does management matter?</vt:lpstr>
      <vt:lpstr>We investigate these questions in large Indian firms</vt:lpstr>
      <vt:lpstr>Exhibit 1: Plants are large compounds, often containing several buildings.</vt:lpstr>
      <vt:lpstr>Exhibit 2a: Plants operate continuously making cotton fabric from yarn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Intervention aimed to improve 38 core textile management practices in 6 areas</vt:lpstr>
      <vt:lpstr>Intervention aimed to improve 38 core textile management practices in 6 areas</vt:lpstr>
      <vt:lpstr>Slide 18</vt:lpstr>
      <vt:lpstr>Slide 19</vt:lpstr>
      <vt:lpstr>Slide 20</vt:lpstr>
      <vt:lpstr>Previously mending was recorded only to cross-check against customers’ claims for rebates</vt:lpstr>
      <vt:lpstr>Now mending is recorded daily in a standard format, so it can analyzed by loom, shift, design &amp; weaver</vt:lpstr>
      <vt:lpstr>Slide 23</vt:lpstr>
      <vt:lpstr>Slide 24</vt:lpstr>
      <vt:lpstr>Quality results in regression format</vt:lpstr>
      <vt:lpstr>Slide 26</vt:lpstr>
      <vt:lpstr>Slide 27</vt:lpstr>
      <vt:lpstr>Sales are also informed about excess yarn stock so they can incorporate this in new designs.</vt:lpstr>
      <vt:lpstr>Inventory results in regression format</vt:lpstr>
      <vt:lpstr>Slide 30</vt:lpstr>
      <vt:lpstr>Slide 31</vt:lpstr>
      <vt:lpstr>Slide 32</vt:lpstr>
      <vt:lpstr>Slide 33</vt:lpstr>
      <vt:lpstr>Daily performance boards have also been put up, with incentive pay for employees based on this</vt:lpstr>
      <vt:lpstr>Output results in regression format</vt:lpstr>
      <vt:lpstr>Slide 36</vt:lpstr>
      <vt:lpstr>Slide 37</vt:lpstr>
      <vt:lpstr>Slide 38</vt:lpstr>
      <vt:lpstr>Slide 39</vt:lpstr>
      <vt:lpstr>Why does competition not fix badly managed firms?</vt:lpstr>
      <vt:lpstr>So why did these firms not improve themselves?</vt:lpstr>
      <vt:lpstr>Slide 42</vt:lpstr>
    </vt:vector>
  </TitlesOfParts>
  <Company>Accenture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 title</dc:title>
  <dc:creator>shaleen.chavda</dc:creator>
  <cp:lastModifiedBy> </cp:lastModifiedBy>
  <cp:revision>2711</cp:revision>
  <cp:lastPrinted>2000-08-10T20:43:38Z</cp:lastPrinted>
  <dcterms:created xsi:type="dcterms:W3CDTF">2008-03-17T06:35:12Z</dcterms:created>
  <dcterms:modified xsi:type="dcterms:W3CDTF">2010-07-22T11:34:53Z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QptVersion">
    <vt:i4>507</vt:i4>
  </property>
  <property fmtid="{D5CDD505-2E9C-101B-9397-08002B2CF9AE}" pid="3" name="QptDesign">
    <vt:i4>2</vt:i4>
  </property>
  <property fmtid="{D5CDD505-2E9C-101B-9397-08002B2CF9AE}" pid="4" name="QptPageSize">
    <vt:i4>1</vt:i4>
  </property>
  <property fmtid="{D5CDD505-2E9C-101B-9397-08002B2CF9AE}" pid="5" name="QptColorScheme">
    <vt:lpwstr>Default</vt:lpwstr>
  </property>
</Properties>
</file>